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78" r:id="rId5"/>
    <p:sldId id="279" r:id="rId6"/>
    <p:sldId id="293" r:id="rId7"/>
    <p:sldId id="284" r:id="rId8"/>
    <p:sldId id="285" r:id="rId9"/>
    <p:sldId id="297" r:id="rId10"/>
    <p:sldId id="271" r:id="rId11"/>
    <p:sldId id="286" r:id="rId12"/>
    <p:sldId id="298" r:id="rId13"/>
    <p:sldId id="291" r:id="rId14"/>
    <p:sldId id="281" r:id="rId15"/>
    <p:sldId id="292" r:id="rId16"/>
    <p:sldId id="289" r:id="rId17"/>
    <p:sldId id="290" r:id="rId18"/>
    <p:sldId id="276" r:id="rId19"/>
    <p:sldId id="272" r:id="rId20"/>
    <p:sldId id="283" r:id="rId21"/>
    <p:sldId id="273" r:id="rId22"/>
    <p:sldId id="295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A6A6"/>
    <a:srgbClr val="595959"/>
    <a:srgbClr val="FFFF00"/>
    <a:srgbClr val="586EA6"/>
    <a:srgbClr val="81BCC7"/>
    <a:srgbClr val="80BBCA"/>
    <a:srgbClr val="92BE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703" autoAdjust="0"/>
  </p:normalViewPr>
  <p:slideViewPr>
    <p:cSldViewPr snapToGrid="0">
      <p:cViewPr varScale="1">
        <p:scale>
          <a:sx n="65" d="100"/>
          <a:sy n="65" d="100"/>
        </p:scale>
        <p:origin x="72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50F1F77-0FDD-4CEF-8CE3-6596D7ED6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F17D54E-8100-4872-8AF0-39F3727FB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D1BDF1-0C23-4D6E-BDB6-D83614E7CB3F}" type="datetimeFigureOut">
              <a:rPr lang="en-US" smtClean="0"/>
              <a:t>1/3/2020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9D969E-2A1B-455E-95FB-AB399A2DE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A070D06-6511-4CAC-8503-A52685CE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622E74-4A44-4A58-9D54-EB108DA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1/3/2020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 noProof="0" smtClean="0"/>
              <a:t>Click to edit Master title style</a:t>
            </a:r>
            <a:endParaRPr lang="en-US" sz="3000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Date Placeholder 3">
            <a:extLst>
              <a:ext uri="{FF2B5EF4-FFF2-40B4-BE49-F238E27FC236}">
                <a16:creationId xmlns=""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svg"/><Relationship Id="rId5" Type="http://schemas.openxmlformats.org/officeDocument/2006/relationships/image" Target="../media/image19.png"/><Relationship Id="rId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2.png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B9AC2C2-8572-458B-92E0-FCFC56DAF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raphic 4" descr="Group">
            <a:extLst>
              <a:ext uri="{FF2B5EF4-FFF2-40B4-BE49-F238E27FC236}">
                <a16:creationId xmlns=""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02B5859-9D6F-46C0-ABF0-023C6B741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Management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C9E9A52-DC4D-4073-B101-9B4108DAA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1219908"/>
          </a:xfrm>
        </p:spPr>
        <p:txBody>
          <a:bodyPr/>
          <a:lstStyle/>
          <a:p>
            <a:r>
              <a:rPr lang="en-US" dirty="0" smtClean="0"/>
              <a:t>Professional Development Workshop – January 7, </a:t>
            </a:r>
            <a:r>
              <a:rPr lang="en-US" dirty="0" smtClean="0"/>
              <a:t>2020</a:t>
            </a:r>
            <a:endParaRPr lang="en-US" dirty="0" smtClean="0"/>
          </a:p>
          <a:p>
            <a:r>
              <a:rPr lang="en-US" dirty="0" smtClean="0"/>
              <a:t>Terry Unruh –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26808"/>
            <a:ext cx="3430043" cy="484914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5570" y="1673165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39392" y="1575954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286001" y="1449911"/>
            <a:ext cx="914400" cy="936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Beginning the class each day</a:t>
            </a:r>
            <a:endParaRPr lang="en-US" sz="44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79865" y="1507548"/>
            <a:ext cx="7662815" cy="4287662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2"/>
                </a:solidFill>
              </a:rPr>
              <a:t>Get their attention</a:t>
            </a:r>
          </a:p>
          <a:p>
            <a:endParaRPr lang="en-US" sz="4400" dirty="0" smtClean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Prayer / devotions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Comment on current event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Beginning the class each day</a:t>
            </a:r>
            <a:endParaRPr lang="en-US" sz="44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82962" y="1091421"/>
            <a:ext cx="7662815" cy="464403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2"/>
                </a:solidFill>
              </a:rPr>
              <a:t>Capture their interest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Compliment on past event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Connection / review of previous classes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Importance of the day’s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the class each day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732516" y="974722"/>
            <a:ext cx="7284528" cy="4750298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2"/>
                </a:solidFill>
              </a:rPr>
              <a:t>Attendance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First two weeks of classes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Remainder of the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043953"/>
            <a:ext cx="3177124" cy="368106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Classroom participation</a:t>
            </a:r>
            <a:endParaRPr lang="en-US" sz="44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732516" y="1505132"/>
            <a:ext cx="7433173" cy="457082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Ask 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Involve everyone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Assume less knowledge rather than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043953"/>
            <a:ext cx="3177124" cy="368106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Classroom participation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7DA1A2-9BDF-4155-8D43-85CEACD19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777896" y="745000"/>
            <a:ext cx="432000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25224" y="1226809"/>
            <a:ext cx="7662815" cy="4634386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Encourage sharing of ideas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Manage and validate responses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Maintain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merican Football">
            <a:extLst>
              <a:ext uri="{FF2B5EF4-FFF2-40B4-BE49-F238E27FC236}">
                <a16:creationId xmlns="" xmlns:a16="http://schemas.microsoft.com/office/drawing/2014/main" id="{34BB2F13-A1DB-4A58-A077-30CBBB004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FFA9DEA-6DA7-47B8-9126-900AA2C7F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descr="decorative element">
            <a:extLst>
              <a:ext uri="{FF2B5EF4-FFF2-40B4-BE49-F238E27FC236}">
                <a16:creationId xmlns="" xmlns:a16="http://schemas.microsoft.com/office/drawing/2014/main" id="{69755E60-DD88-4108-B6A9-36F81B3B45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26982" y="2345166"/>
            <a:ext cx="8065158" cy="3743661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173B27-6D09-4FDA-9BC7-A8DBA15E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134" y="2861187"/>
            <a:ext cx="7315200" cy="3120064"/>
          </a:xfrm>
        </p:spPr>
        <p:txBody>
          <a:bodyPr/>
          <a:lstStyle/>
          <a:p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rovide plenty of practice</a:t>
            </a:r>
          </a:p>
          <a:p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Prepare for game time</a:t>
            </a:r>
            <a:r>
              <a:rPr lang="en-US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="" xmlns:a16="http://schemas.microsoft.com/office/drawing/2014/main" id="{3167DE73-867A-4482-9B26-9ACB84A18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722615" y="761103"/>
            <a:ext cx="3208433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Tennis">
            <a:extLst>
              <a:ext uri="{FF2B5EF4-FFF2-40B4-BE49-F238E27FC236}">
                <a16:creationId xmlns="" xmlns:a16="http://schemas.microsoft.com/office/drawing/2014/main" id="{F1F594C5-977D-47AE-B1DD-12F0A36B0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8972218" y="1165278"/>
            <a:ext cx="914400" cy="914400"/>
          </a:xfrm>
          <a:prstGeom prst="rect">
            <a:avLst/>
          </a:prstGeom>
        </p:spPr>
      </p:pic>
      <p:pic>
        <p:nvPicPr>
          <p:cNvPr id="8" name="Graphic 7" descr="Football">
            <a:extLst>
              <a:ext uri="{FF2B5EF4-FFF2-40B4-BE49-F238E27FC236}">
                <a16:creationId xmlns="" xmlns:a16="http://schemas.microsoft.com/office/drawing/2014/main" id="{BD8F5AD1-682C-4C6E-A664-A96BC19BD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0197119" y="1245006"/>
            <a:ext cx="684000" cy="684000"/>
          </a:xfrm>
          <a:prstGeom prst="rect">
            <a:avLst/>
          </a:prstGeom>
        </p:spPr>
      </p:pic>
      <p:pic>
        <p:nvPicPr>
          <p:cNvPr id="6" name="Graphic 5" descr="Baseball">
            <a:extLst>
              <a:ext uri="{FF2B5EF4-FFF2-40B4-BE49-F238E27FC236}">
                <a16:creationId xmlns="" xmlns:a16="http://schemas.microsoft.com/office/drawing/2014/main" id="{17FB4975-5066-4F81-9E32-9761741A37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10920083" y="1115157"/>
            <a:ext cx="972000" cy="972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524F7F27-FFB4-4E44-9022-7FDE5C41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572" y="2369192"/>
            <a:ext cx="2908517" cy="28517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You are the coach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6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st Part Of School">
            <a:extLst>
              <a:ext uri="{FF2B5EF4-FFF2-40B4-BE49-F238E27FC236}">
                <a16:creationId xmlns="" xmlns:a16="http://schemas.microsoft.com/office/drawing/2014/main" id="{6FADA6D5-81A3-49F8-A1CC-7E21524A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73DA8D-B695-4EAF-90BA-F594F0523C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785" y="1497388"/>
            <a:ext cx="10795819" cy="129100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ooks on Shelf">
            <a:extLst>
              <a:ext uri="{FF2B5EF4-FFF2-40B4-BE49-F238E27FC236}">
                <a16:creationId xmlns="" xmlns:a16="http://schemas.microsoft.com/office/drawing/2014/main" id="{F655BBAC-A544-466B-8D3E-6CDDA9699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030" y="1614156"/>
            <a:ext cx="914400" cy="804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267" y="1739791"/>
            <a:ext cx="7596000" cy="8061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Distractions in the Classroom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DD00D4-CC73-44C6-A7EF-AF738460C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6B8967-28A5-4319-9F45-A38F127B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C6C4027-4F93-4CBA-AC44-97487184C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3177275"/>
            <a:ext cx="10905975" cy="291262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E4824A-EE70-4F98-842D-0849F56F3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Laptops and Cell Phones</a:t>
            </a:r>
          </a:p>
          <a:p>
            <a:pPr lvl="0"/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Disruptive Behavior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83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avorite Thing">
            <a:extLst>
              <a:ext uri="{FF2B5EF4-FFF2-40B4-BE49-F238E27FC236}">
                <a16:creationId xmlns="" xmlns:a16="http://schemas.microsoft.com/office/drawing/2014/main" id="{E8C3BF66-9CD4-482A-BB4C-A0D9E1AED6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B5D7FCC-6784-4309-A6DA-FB93FC3994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Ribbon">
            <a:extLst>
              <a:ext uri="{FF2B5EF4-FFF2-40B4-BE49-F238E27FC236}">
                <a16:creationId xmlns="" xmlns:a16="http://schemas.microsoft.com/office/drawing/2014/main" id="{F3A682B2-2A4F-40CF-A5D4-23B59FE1B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912634" y="1356709"/>
            <a:ext cx="914400" cy="914400"/>
          </a:xfrm>
          <a:prstGeom prst="rect">
            <a:avLst/>
          </a:prstGeom>
        </p:spPr>
      </p:pic>
      <p:pic>
        <p:nvPicPr>
          <p:cNvPr id="11" name="Graphic 10" descr="Medal">
            <a:extLst>
              <a:ext uri="{FF2B5EF4-FFF2-40B4-BE49-F238E27FC236}">
                <a16:creationId xmlns="" xmlns:a16="http://schemas.microsoft.com/office/drawing/2014/main" id="{D11CC12B-4F40-40A6-B56C-A0BCC7916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2022232" y="1356709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A7D7ED5-BC69-4567-82E2-DB14956ED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28900"/>
            <a:ext cx="4044464" cy="3163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0FE91DC-10A5-43FD-B16D-6E5471B5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2786588"/>
            <a:ext cx="3485762" cy="2880230"/>
          </a:xfrm>
        </p:spPr>
        <p:txBody>
          <a:bodyPr>
            <a:noAutofit/>
          </a:bodyPr>
          <a:lstStyle/>
          <a:p>
            <a:r>
              <a:rPr lang="en-US" sz="4400" dirty="0" smtClean="0"/>
              <a:t>If you want your students to enjoy your class</a:t>
            </a:r>
            <a:endParaRPr lang="en-US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60A726-F56F-4317-A567-B40D40A116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92181" y="1065452"/>
            <a:ext cx="4699821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0DEE54-ADE0-4E7E-A56E-22CBED38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61" y="1356709"/>
            <a:ext cx="4398660" cy="4469129"/>
          </a:xfrm>
        </p:spPr>
        <p:txBody>
          <a:bodyPr/>
          <a:lstStyle/>
          <a:p>
            <a:r>
              <a:rPr lang="en-US" sz="4400" dirty="0" smtClean="0"/>
              <a:t>YOU have to enjoy your class</a:t>
            </a:r>
          </a:p>
          <a:p>
            <a:r>
              <a:rPr lang="en-US" sz="4400" dirty="0" smtClean="0"/>
              <a:t>Be yourself</a:t>
            </a:r>
          </a:p>
          <a:p>
            <a:r>
              <a:rPr lang="en-US" sz="4400" dirty="0" smtClean="0"/>
              <a:t>Be transparent</a:t>
            </a:r>
          </a:p>
          <a:p>
            <a:r>
              <a:rPr lang="en-US" sz="4400" dirty="0" smtClean="0"/>
              <a:t>Build lasting relationships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84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raduation">
            <a:extLst>
              <a:ext uri="{FF2B5EF4-FFF2-40B4-BE49-F238E27FC236}">
                <a16:creationId xmlns="" xmlns:a16="http://schemas.microsoft.com/office/drawing/2014/main" id="{858504C3-A3CB-44FD-8920-1C9ECE4D2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ACD7D33-424E-4924-8CCA-0ECB2EE6B2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92" y="9113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Diploma">
            <a:extLst>
              <a:ext uri="{FF2B5EF4-FFF2-40B4-BE49-F238E27FC236}">
                <a16:creationId xmlns="" xmlns:a16="http://schemas.microsoft.com/office/drawing/2014/main" id="{55A32494-ACB2-4866-8A3C-A8A216FFD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15813" y="1254525"/>
            <a:ext cx="828000" cy="828000"/>
          </a:xfrm>
          <a:prstGeom prst="rect">
            <a:avLst/>
          </a:prstGeom>
        </p:spPr>
      </p:pic>
      <p:pic>
        <p:nvPicPr>
          <p:cNvPr id="4" name="Graphic 3" descr="Suitcase">
            <a:extLst>
              <a:ext uri="{FF2B5EF4-FFF2-40B4-BE49-F238E27FC236}">
                <a16:creationId xmlns="" xmlns:a16="http://schemas.microsoft.com/office/drawing/2014/main" id="{BAA3CD59-C1DD-43C2-A11F-60A087AE1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690391" y="1208821"/>
            <a:ext cx="828000" cy="82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59A40CD-5408-433E-BDDB-04473D25E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91" y="26789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C3A72-406E-467C-AD75-3552E95B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2637691"/>
            <a:ext cx="2808429" cy="334705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Future – keep the end goal in mind</a:t>
            </a:r>
            <a:endParaRPr lang="en-US" sz="44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95A3B18-E778-4780-AC96-F48E7BD59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02194" y="2993923"/>
            <a:ext cx="8486324" cy="3248379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D37CD8-FB64-46C6-BA92-4854E7C63B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42355" y="3185652"/>
            <a:ext cx="7606002" cy="2799094"/>
          </a:xfrm>
        </p:spPr>
        <p:txBody>
          <a:bodyPr/>
          <a:lstStyle/>
          <a:p>
            <a:r>
              <a:rPr lang="en-US" sz="4400" dirty="0" smtClean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Encourage</a:t>
            </a:r>
          </a:p>
          <a:p>
            <a:r>
              <a:rPr lang="en-US" sz="4400" dirty="0" smtClean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Challenge</a:t>
            </a:r>
          </a:p>
          <a:p>
            <a:r>
              <a:rPr lang="en-US" sz="4400" dirty="0" smtClean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Share</a:t>
            </a:r>
          </a:p>
          <a:p>
            <a:endParaRPr lang="en-US" sz="4400" dirty="0">
              <a:solidFill>
                <a:schemeClr val="bg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9C450B1-121D-41BA-98B6-8637A61BF0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7658" y="26789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B9AC2C2-8572-458B-92E0-FCFC56DAF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raphic 4" descr="Group">
            <a:extLst>
              <a:ext uri="{FF2B5EF4-FFF2-40B4-BE49-F238E27FC236}">
                <a16:creationId xmlns=""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02B5859-9D6F-46C0-ABF0-023C6B741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Management</a:t>
            </a:r>
            <a:br>
              <a:rPr lang="en-US" dirty="0" smtClean="0"/>
            </a:b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C9E9A52-DC4D-4073-B101-9B4108DAA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121990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54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Let’s get to know one another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31177" y="745000"/>
            <a:ext cx="7880176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Introduce yourself to the person on either side of you</a:t>
            </a:r>
          </a:p>
          <a:p>
            <a:endParaRPr lang="en-US" sz="4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Tell them</a:t>
            </a: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1.	What you teach</a:t>
            </a:r>
          </a:p>
          <a:p>
            <a:pPr marL="1828800" indent="-91440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2.	Where you spent Christmas</a:t>
            </a:r>
            <a:endParaRPr lang="en-US" sz="4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898461-1DBF-4823-B0CE-25F935F9E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13269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8" y="2043953"/>
            <a:ext cx="3186304" cy="36810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Classroom Management begins way before the first day of class.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31177" y="745000"/>
            <a:ext cx="7880176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Know your subject matter</a:t>
            </a:r>
          </a:p>
          <a:p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Context of your class</a:t>
            </a: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1.	General 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endParaRPr lang="en-US" sz="4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2.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Principles Level</a:t>
            </a:r>
            <a:endParaRPr lang="en-US" sz="4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3.	Upper 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Division</a:t>
            </a:r>
            <a:endParaRPr lang="en-US" sz="4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898461-1DBF-4823-B0CE-25F935F9E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7721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2043953"/>
            <a:ext cx="3142060" cy="3681067"/>
          </a:xfrm>
        </p:spPr>
        <p:txBody>
          <a:bodyPr/>
          <a:lstStyle/>
          <a:p>
            <a:r>
              <a:rPr lang="en-US" sz="4000" dirty="0" smtClean="0"/>
              <a:t>Classroom Management begins way before the first day of class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31177" y="745000"/>
            <a:ext cx="7880176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Know your students</a:t>
            </a:r>
          </a:p>
          <a:p>
            <a:pPr marL="0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	1.	Freshmen</a:t>
            </a: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2.	Majors</a:t>
            </a: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3.	Adult Learners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59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043953"/>
            <a:ext cx="3089464" cy="36810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Classroom Management begins way before the first day of class.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69268" y="745000"/>
            <a:ext cx="78420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Get to know your students</a:t>
            </a:r>
          </a:p>
          <a:p>
            <a:pPr marL="0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	1.	Names</a:t>
            </a: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Majors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38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2043953"/>
            <a:ext cx="3089464" cy="36810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Classroom Management also happens outside the classroom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920191" y="745000"/>
            <a:ext cx="7791162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Look for your students</a:t>
            </a:r>
          </a:p>
          <a:p>
            <a:pPr marL="0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	1.	In the hallways</a:t>
            </a: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At events</a:t>
            </a:r>
          </a:p>
          <a:p>
            <a:pPr marL="0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Participate in their activities</a:t>
            </a:r>
            <a:endParaRPr lang="en-US" sz="4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Path">
            <a:extLst>
              <a:ext uri="{FF2B5EF4-FFF2-40B4-BE49-F238E27FC236}">
                <a16:creationId xmlns=""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F5689E-A2C8-44A6-AD5C-615D7DB0C7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748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ap with pin">
            <a:extLst>
              <a:ext uri="{FF2B5EF4-FFF2-40B4-BE49-F238E27FC236}">
                <a16:creationId xmlns=""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030" y="1128933"/>
            <a:ext cx="914400" cy="91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First Day of </a:t>
            </a:r>
            <a:r>
              <a:rPr lang="en-US" sz="4400" dirty="0" smtClean="0"/>
              <a:t>Class . . . </a:t>
            </a:r>
            <a:br>
              <a:rPr lang="en-US" sz="4400" dirty="0" smtClean="0"/>
            </a:br>
            <a:r>
              <a:rPr lang="en-US" sz="4400" dirty="0"/>
              <a:t>s</a:t>
            </a:r>
            <a:r>
              <a:rPr lang="en-US" sz="4400" dirty="0" smtClean="0"/>
              <a:t>et the tone for the semester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C77D2E-3E79-4AAE-90F1-AFD7CBEBF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5672BB-0EC4-4BB1-85FA-3C94DFAEA1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28244" y="2814348"/>
            <a:ext cx="8874402" cy="38137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63254"/>
            <a:ext cx="8171187" cy="395877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	1.	Attitude</a:t>
            </a: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2.	Expectations</a:t>
            </a:r>
          </a:p>
          <a:p>
            <a:pPr marL="0" indent="0">
              <a:buNone/>
            </a:pPr>
            <a:r>
              <a:rPr lang="en-US" sz="4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3.	Appearance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55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Path">
            <a:extLst>
              <a:ext uri="{FF2B5EF4-FFF2-40B4-BE49-F238E27FC236}">
                <a16:creationId xmlns=""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F5689E-A2C8-44A6-AD5C-615D7DB0C7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748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ap with pin">
            <a:extLst>
              <a:ext uri="{FF2B5EF4-FFF2-40B4-BE49-F238E27FC236}">
                <a16:creationId xmlns=""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030" y="1128933"/>
            <a:ext cx="914400" cy="91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First Day of </a:t>
            </a:r>
            <a:r>
              <a:rPr lang="en-US" sz="4400" dirty="0" smtClean="0"/>
              <a:t>Class . . </a:t>
            </a:r>
            <a:r>
              <a:rPr lang="en-US" sz="4400" dirty="0"/>
              <a:t>.</a:t>
            </a:r>
            <a:br>
              <a:rPr lang="en-US" sz="4400" dirty="0"/>
            </a:br>
            <a:r>
              <a:rPr lang="en-US" sz="4400" dirty="0" smtClean="0"/>
              <a:t>set </a:t>
            </a:r>
            <a:r>
              <a:rPr lang="en-US" sz="4400" dirty="0"/>
              <a:t>the tone for the semester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C77D2E-3E79-4AAE-90F1-AFD7CBEBF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5672BB-0EC4-4BB1-85FA-3C94DFAEA1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979174"/>
            <a:ext cx="10897185" cy="3089212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811" y="3156867"/>
            <a:ext cx="11145080" cy="2810936"/>
          </a:xfrm>
        </p:spPr>
        <p:txBody>
          <a:bodyPr anchor="ctr" anchorCtr="0">
            <a:noAutofit/>
          </a:bodyPr>
          <a:lstStyle/>
          <a:p>
            <a:pPr marL="855662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4.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How students will be assessed</a:t>
            </a:r>
            <a:endParaRPr lang="en-US" sz="4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0" indent="-974725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5.	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Provide clear instructions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62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Path">
            <a:extLst>
              <a:ext uri="{FF2B5EF4-FFF2-40B4-BE49-F238E27FC236}">
                <a16:creationId xmlns=""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F5689E-A2C8-44A6-AD5C-615D7DB0C7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748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ap with pin">
            <a:extLst>
              <a:ext uri="{FF2B5EF4-FFF2-40B4-BE49-F238E27FC236}">
                <a16:creationId xmlns=""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030" y="1128933"/>
            <a:ext cx="914400" cy="91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First Day of </a:t>
            </a:r>
            <a:r>
              <a:rPr lang="en-US" sz="4400" dirty="0" smtClean="0"/>
              <a:t>Class . . </a:t>
            </a:r>
            <a:r>
              <a:rPr lang="en-US" sz="4400" dirty="0"/>
              <a:t>.</a:t>
            </a:r>
            <a:br>
              <a:rPr lang="en-US" sz="4400" dirty="0"/>
            </a:br>
            <a:r>
              <a:rPr lang="en-US" sz="4400" dirty="0" smtClean="0"/>
              <a:t>set </a:t>
            </a:r>
            <a:r>
              <a:rPr lang="en-US" sz="4400" dirty="0"/>
              <a:t>the tone for the semester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C77D2E-3E79-4AAE-90F1-AFD7CBEBF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5672BB-0EC4-4BB1-85FA-3C94DFAEA1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979174"/>
            <a:ext cx="10897185" cy="3089212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811" y="3156867"/>
            <a:ext cx="11145080" cy="2810936"/>
          </a:xfrm>
        </p:spPr>
        <p:txBody>
          <a:bodyPr anchor="ctr" anchorCtr="0">
            <a:noAutofit/>
          </a:bodyPr>
          <a:lstStyle/>
          <a:p>
            <a:pPr marL="855662" indent="0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.	How this class fits in the curriculum</a:t>
            </a:r>
          </a:p>
          <a:p>
            <a:pPr marL="1828800" indent="-974725">
              <a:buNone/>
            </a:pPr>
            <a:r>
              <a:rPr lang="en-US" sz="4400" dirty="0" smtClean="0">
                <a:ea typeface="Tahoma" panose="020B0604030504040204" pitchFamily="34" charset="0"/>
                <a:cs typeface="Tahoma" panose="020B0604030504040204" pitchFamily="34" charset="0"/>
              </a:rPr>
              <a:t>7.	How this class impacts their future/career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53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915908_Getting to know your classmate_RVA_v3.potx" id="{3AB90CC0-EE9A-4719-A10E-2B9C37D95451}" vid="{F0D04700-138B-4F65-8F40-43A8301C6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A50BC3-FC9F-491A-A65B-E638982E3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3F4922-B139-402E-9C20-CC7FB72E5B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225736-1374-4CAC-8B19-47C9871FFC7D}">
  <ds:schemaRefs>
    <ds:schemaRef ds:uri="http://www.w3.org/XML/1998/namespace"/>
    <ds:schemaRef ds:uri="http://purl.org/dc/dcmitype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classmate</Template>
  <TotalTime>0</TotalTime>
  <Words>256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 2</vt:lpstr>
      <vt:lpstr>Frame</vt:lpstr>
      <vt:lpstr>Classroom Management</vt:lpstr>
      <vt:lpstr>Let’s get to know one another</vt:lpstr>
      <vt:lpstr>Classroom Management begins way before the first day of class.</vt:lpstr>
      <vt:lpstr>Classroom Management begins way before the first day of class.</vt:lpstr>
      <vt:lpstr>Classroom Management begins way before the first day of class.</vt:lpstr>
      <vt:lpstr>Classroom Management also happens outside the classroom</vt:lpstr>
      <vt:lpstr>First Day of Class . . .  set the tone for the semester</vt:lpstr>
      <vt:lpstr>First Day of Class . . . set the tone for the semester</vt:lpstr>
      <vt:lpstr>First Day of Class . . . set the tone for the semester</vt:lpstr>
      <vt:lpstr>Beginning the class each day</vt:lpstr>
      <vt:lpstr>Beginning the class each day</vt:lpstr>
      <vt:lpstr>Beginning the class each day</vt:lpstr>
      <vt:lpstr>Classroom participation</vt:lpstr>
      <vt:lpstr>Classroom participation</vt:lpstr>
      <vt:lpstr>You are the coach</vt:lpstr>
      <vt:lpstr>Distractions in the Classroom</vt:lpstr>
      <vt:lpstr>If you want your students to enjoy your class</vt:lpstr>
      <vt:lpstr>Future – keep the end goal in mind</vt:lpstr>
      <vt:lpstr>Classroom Management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2019-12-31T23:20:27Z</dcterms:created>
  <dcterms:modified xsi:type="dcterms:W3CDTF">2020-01-03T20:05:04Z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