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charts/chart2.xml" ContentType="application/vnd.openxmlformats-officedocument.drawingml.chart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HP student by Colleges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COSE 45.5%</c:v>
                </c:pt>
                <c:pt idx="1">
                  <c:v>CACS 17%</c:v>
                </c:pt>
                <c:pt idx="2">
                  <c:v>COB 15%</c:v>
                </c:pt>
                <c:pt idx="3">
                  <c:v>COTh 11.5%</c:v>
                </c:pt>
                <c:pt idx="4">
                  <c:v>CON 7%</c:v>
                </c:pt>
                <c:pt idx="5">
                  <c:v>COE 4%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45.5</c:v>
                </c:pt>
                <c:pt idx="1">
                  <c:v>17.0</c:v>
                </c:pt>
                <c:pt idx="2">
                  <c:v>15.0</c:v>
                </c:pt>
                <c:pt idx="3">
                  <c:v>11.5</c:v>
                </c:pt>
                <c:pt idx="4">
                  <c:v>7.0</c:v>
                </c:pt>
                <c:pt idx="5">
                  <c:v>4.0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56944444444444"/>
          <c:y val="0.435582171204503"/>
          <c:w val="0.24374332895888"/>
          <c:h val="0.313413812731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ORU undergraduate enrollment, 3,530</c:v>
                </c:pt>
                <c:pt idx="1">
                  <c:v>HP students, about 270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3530.0</c:v>
                </c:pt>
                <c:pt idx="1">
                  <c:v>270.0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4298884514436"/>
          <c:y val="0.499938177908484"/>
          <c:w val="0.440978893263342"/>
          <c:h val="0.18670967333902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2579427571554"/>
          <c:y val="0.625818190995356"/>
          <c:w val="0.277483939507561"/>
          <c:h val="0.3739948852547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Number of Non-HP Awardees, 59</c:v>
                </c:pt>
                <c:pt idx="1">
                  <c:v>Number of Awardees with HP status, 11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59.0</c:v>
                </c:pt>
                <c:pt idx="1">
                  <c:v>11.0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55275090613673"/>
          <c:y val="0.680703412073491"/>
          <c:w val="0.501867766529184"/>
          <c:h val="0.19098582677165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25C7-DCBE-CE4C-9EA9-86D3240FAC0B}" type="datetimeFigureOut">
              <a:rPr lang="en-US" smtClean="0"/>
              <a:pPr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8C6AF-69CC-2842-8990-A4EC13700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Engaging </a:t>
            </a:r>
            <a:r>
              <a:rPr lang="en-US" sz="5400" b="1" dirty="0" smtClean="0"/>
              <a:t>Honors </a:t>
            </a:r>
            <a:r>
              <a:rPr lang="en-US" sz="5400" b="1" dirty="0"/>
              <a:t>Students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7772400" cy="27432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Keeping our gifted students engaged in the learning process isn’t always easy. Learn and share strategies and techniques to use in your classroom for engaging honors/gifted learners, no matter what your discipline, and learning environment.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 descr="hp_pr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" y="3537126"/>
            <a:ext cx="5294761" cy="3320874"/>
          </a:xfrm>
          <a:prstGeom prst="rect">
            <a:avLst/>
          </a:prstGeom>
        </p:spPr>
      </p:pic>
      <p:pic>
        <p:nvPicPr>
          <p:cNvPr id="5" name="Picture 4" descr="dinallah_ursula_2019_ranahan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flipH="1">
            <a:off x="5334000" y="3537126"/>
            <a:ext cx="3757506" cy="3320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Honors Program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2743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Currently there are about </a:t>
            </a:r>
            <a:r>
              <a:rPr lang="en-US" sz="2800" b="1" dirty="0" smtClean="0"/>
              <a:t>270 </a:t>
            </a:r>
            <a:r>
              <a:rPr lang="en-US" sz="2800" dirty="0" smtClean="0"/>
              <a:t>students. They are from all colleges.</a:t>
            </a:r>
          </a:p>
          <a:p>
            <a:pPr algn="l"/>
            <a:endParaRPr lang="en-US" sz="2800" dirty="0" smtClean="0"/>
          </a:p>
          <a:p>
            <a:pPr algn="l"/>
            <a:endParaRPr lang="en-US" sz="2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2286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0" y="1676400"/>
          <a:ext cx="9144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5800" y="-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Honors Program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1219200"/>
            <a:ext cx="73914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HP students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represent the best of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2800" dirty="0" err="1" smtClean="0">
                <a:solidFill>
                  <a:schemeClr val="tx1">
                    <a:tint val="75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 Colleges at gradation.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last April’s Academic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Awards Reception, 11/59 awardees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 were HP Scholars or Fellows.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143000" y="2514600"/>
          <a:ext cx="8001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-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Honors Program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121920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Philosophy: “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</a:t>
            </a:r>
            <a:r>
              <a:rPr lang="en-US" sz="2800" i="1" dirty="0" smtClean="0">
                <a:solidFill>
                  <a:schemeClr val="tx1">
                    <a:tint val="75000"/>
                  </a:schemeClr>
                </a:solidFill>
              </a:rPr>
              <a:t>more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942439"/>
            <a:ext cx="80772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Feedback from students (thinking outside the paper):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	Disengaged by: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		Writing additional pages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	Engaged by: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		Meeting with professors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		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Discussion-based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learning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		Hands-on </a:t>
            </a: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research and scholarly work </a:t>
            </a: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648980"/>
            <a:ext cx="5177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HONR courses as a model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-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HONR Courses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1219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Began in 2001, </a:t>
            </a:r>
            <a:r>
              <a:rPr lang="en-US" sz="2800" dirty="0" smtClean="0"/>
              <a:t>these courses use the skeleton of their GE equivalent but expand the content with interdisciplinary foundations.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712589"/>
            <a:ext cx="8229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General approaches:</a:t>
            </a:r>
          </a:p>
          <a:p>
            <a:r>
              <a:rPr lang="en-US" sz="2800" dirty="0" smtClean="0"/>
              <a:t>	Replace heavy lecturing with more group discussion.</a:t>
            </a:r>
          </a:p>
          <a:p>
            <a:r>
              <a:rPr lang="en-US" sz="2800" dirty="0" smtClean="0"/>
              <a:t>	Outside speakers.</a:t>
            </a:r>
          </a:p>
          <a:p>
            <a:r>
              <a:rPr lang="en-US" sz="2800" dirty="0" smtClean="0"/>
              <a:t>	Group tasks.</a:t>
            </a:r>
          </a:p>
          <a:p>
            <a:pPr lvl="0">
              <a:spcBef>
                <a:spcPct val="20000"/>
              </a:spcBef>
              <a:defRPr/>
            </a:pPr>
            <a:endParaRPr lang="en-US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	</a:t>
            </a: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-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Ideas for your classes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1219200"/>
            <a:ext cx="80772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/>
              <a:t>Imagine that the honors student, in your class, has a major in your area: What task/project/object would you like to see from her and how might you naturally add more support in the learning process?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269563"/>
            <a:ext cx="82296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can a current assignment be altered to be a deeper experience with your course content? </a:t>
            </a:r>
            <a:endParaRPr lang="en-US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</a:rPr>
              <a:t>	</a:t>
            </a: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535269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If you had a first semester graduate student in your course, how would you elevate your content and expectations?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284</Words>
  <Application>Microsoft Macintosh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Engaging Honors Students </vt:lpstr>
      <vt:lpstr>Honors Program </vt:lpstr>
      <vt:lpstr>Slide 3</vt:lpstr>
      <vt:lpstr>Slide 4</vt:lpstr>
      <vt:lpstr>Slide 5</vt:lpstr>
      <vt:lpstr>Slide 6</vt:lpstr>
    </vt:vector>
  </TitlesOfParts>
  <Company>ORU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Honors Students </dc:title>
  <dc:creator>nopp</dc:creator>
  <cp:lastModifiedBy>nopp</cp:lastModifiedBy>
  <cp:revision>4</cp:revision>
  <dcterms:created xsi:type="dcterms:W3CDTF">2020-01-03T20:48:17Z</dcterms:created>
  <dcterms:modified xsi:type="dcterms:W3CDTF">2020-01-03T20:49:08Z</dcterms:modified>
</cp:coreProperties>
</file>