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6" r:id="rId6"/>
    <p:sldId id="270" r:id="rId7"/>
    <p:sldId id="271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42D0B"/>
    <a:srgbClr val="76280B"/>
    <a:srgbClr val="F6BF73"/>
    <a:srgbClr val="F9D4A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25E5076-3810-47DD-B79F-674D7AD40C0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1678" autoAdjust="0"/>
  </p:normalViewPr>
  <p:slideViewPr>
    <p:cSldViewPr snapToGrid="0">
      <p:cViewPr varScale="1">
        <p:scale>
          <a:sx n="54" d="100"/>
          <a:sy n="54" d="100"/>
        </p:scale>
        <p:origin x="11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805758-D2E5-47F1-BDC8-64F96AB837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4D7A7-60FE-4B51-8D3B-098FB2A1B3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66161-D383-45DC-9645-1D21647A8641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48030B-DA71-4B18-AA7C-F991BCB518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D65FCA-070F-4A6D-A2E0-D5EBEAABC9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4D2B8-7AFA-4F86-9DF3-A6BBE4E238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4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789D0-CA34-4934-A369-C3113E12A3EF}" type="datetimeFigureOut">
              <a:rPr lang="en-US" smtClean="0"/>
              <a:t>1/4/2020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79418-37EB-4378-AD22-89DBB000B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4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11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45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9092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32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312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612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21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087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66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20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406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606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Description of what you learned in your own words on one side.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Include information about the topic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Details about the topic will also be helpful here.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Tell the story of your learning experience.  Just like a story there should always be a beginning, middle and an end.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On the other side, you can add a graphic that provides evidence of what you learned.</a:t>
            </a:r>
          </a:p>
          <a:p>
            <a:endParaRPr lang="en-US" dirty="0"/>
          </a:p>
          <a:p>
            <a:r>
              <a:rPr lang="en-US" dirty="0"/>
              <a:t>Feel free to use more than one slide to reflect upon your process.  It also helps to add some video of your process.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84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D826893-9059-400D-A708-615823828BC9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0" name="Graphic 9" descr="Single gear">
              <a:extLst>
                <a:ext uri="{FF2B5EF4-FFF2-40B4-BE49-F238E27FC236}">
                  <a16:creationId xmlns:a16="http://schemas.microsoft.com/office/drawing/2014/main" id="{4BD7AE3B-6321-488C-8378-B441F7AC62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52566813-48BF-44A8-9FBD-C9035FDE14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C9098912-FEFB-4951-B070-7ED0F1D455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7187CCFC-946C-4708-98C2-CC97857A5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 bwMode="ltGray">
          <a:xfrm>
            <a:off x="1704975" y="2598834"/>
            <a:ext cx="8782050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293" y="2742465"/>
            <a:ext cx="8494463" cy="137307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4394039"/>
            <a:ext cx="8493957" cy="11176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129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4229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A59AF3-34E3-4F2D-B219-533C8164A410}"/>
              </a:ext>
            </a:extLst>
          </p:cNvPr>
          <p:cNvSpPr/>
          <p:nvPr userDrawn="1"/>
        </p:nvSpPr>
        <p:spPr>
          <a:xfrm>
            <a:off x="0" y="2590078"/>
            <a:ext cx="1602997" cy="1660332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98DDA9-3997-4600-985C-44C2CABD0BA3}"/>
              </a:ext>
            </a:extLst>
          </p:cNvPr>
          <p:cNvSpPr/>
          <p:nvPr userDrawn="1"/>
        </p:nvSpPr>
        <p:spPr>
          <a:xfrm>
            <a:off x="10606797" y="2590077"/>
            <a:ext cx="1602997" cy="1660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03518" y="2750779"/>
            <a:ext cx="1171888" cy="1356442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8896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C2D2AED-B2EF-46D8-BC7C-81AE25C80786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8" name="Graphic 7" descr="Single gear">
              <a:extLst>
                <a:ext uri="{FF2B5EF4-FFF2-40B4-BE49-F238E27FC236}">
                  <a16:creationId xmlns:a16="http://schemas.microsoft.com/office/drawing/2014/main" id="{2F9289FC-9317-4EC5-8064-00D3418501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9" name="Graphic 8" descr="Single gear">
              <a:extLst>
                <a:ext uri="{FF2B5EF4-FFF2-40B4-BE49-F238E27FC236}">
                  <a16:creationId xmlns:a16="http://schemas.microsoft.com/office/drawing/2014/main" id="{09784D29-4AB9-4581-A176-2BC2AD58F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0" name="Graphic 9" descr="Single gear">
              <a:extLst>
                <a:ext uri="{FF2B5EF4-FFF2-40B4-BE49-F238E27FC236}">
                  <a16:creationId xmlns:a16="http://schemas.microsoft.com/office/drawing/2014/main" id="{25EF2775-3EFB-4A64-8FAF-4D8B56AE07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A34C11DA-4074-454D-800C-0FC5FBF1CD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54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8446" y="2336873"/>
            <a:ext cx="5608336" cy="359931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0702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2620817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5E59F855-D2A7-4662-804E-17B59CD1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13022" y="2327474"/>
            <a:ext cx="6833757" cy="3608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75739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1090482"/>
          </a:xfrm>
        </p:spPr>
        <p:txBody>
          <a:bodyPr anchor="ctr" anchorCtr="0">
            <a:normAutofit/>
          </a:bodyPr>
          <a:lstStyle>
            <a:lvl1pPr>
              <a:defRPr sz="2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SmartArt Placeholder 12">
            <a:extLst>
              <a:ext uri="{FF2B5EF4-FFF2-40B4-BE49-F238E27FC236}">
                <a16:creationId xmlns:a16="http://schemas.microsoft.com/office/drawing/2014/main" id="{DBD7FBFD-679C-4A5B-A176-220004B60453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680321" y="386862"/>
            <a:ext cx="9614617" cy="3867638"/>
          </a:xfrm>
        </p:spPr>
        <p:txBody>
          <a:bodyPr/>
          <a:lstStyle/>
          <a:p>
            <a:r>
              <a:rPr lang="en-US" noProof="0"/>
              <a:t>Click icon to add SmartArt graphic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25996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2B243BA-55F2-42F1-B294-0EB708FCD888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46408269-63CF-4017-AC0D-C35B044D307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7A3695B4-ADE3-45A9-8119-67D5F83A8C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6B8F0030-0551-4558-8533-64D2E4838D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59607E3E-29E0-44E4-899A-0955FA4D36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AD4251FC-462A-4B83-9F84-2358E52E3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14006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D7FCAB52-C8F0-4659-9B95-C792632631CE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5E98770F-9E46-4F69-9A76-F671813AF57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F08BF8CF-C3C2-4767-B88B-DE07E6A628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E63AFEB7-4AAE-448E-8B0B-C2F2287771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2" name="Graphic 21" descr="Single gear">
              <a:extLst>
                <a:ext uri="{FF2B5EF4-FFF2-40B4-BE49-F238E27FC236}">
                  <a16:creationId xmlns:a16="http://schemas.microsoft.com/office/drawing/2014/main" id="{E279C731-1AAF-453A-94B0-6CC2920395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32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CB2BD5A-C0EC-4AC1-BBF1-851D8321B964}"/>
              </a:ext>
            </a:extLst>
          </p:cNvPr>
          <p:cNvGrpSpPr/>
          <p:nvPr userDrawn="1"/>
        </p:nvGrpSpPr>
        <p:grpSpPr>
          <a:xfrm rot="5400000">
            <a:off x="188826" y="1282475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538A56DB-6938-460F-9BB3-A0A34C234B3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E2A1D679-9D00-4DC7-82EC-B6C33270E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8DFB6E86-77FA-4731-B7FA-5A63254A3E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982D40F0-DDB8-45E0-B9D1-5964842C73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D744A42C-4948-489C-8EB2-12C65C47E9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89" y="5928628"/>
            <a:ext cx="10437812" cy="32116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1754188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-4931" y="4556102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332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7333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47994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7334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8697" y="469803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68936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BFC60FB4-27C2-4896-9B64-2DFE33815CE2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24" name="Graphic 23" descr="Single gear">
              <a:extLst>
                <a:ext uri="{FF2B5EF4-FFF2-40B4-BE49-F238E27FC236}">
                  <a16:creationId xmlns:a16="http://schemas.microsoft.com/office/drawing/2014/main" id="{EE89D477-BED5-4149-965A-0C122D97A01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5" name="Graphic 24" descr="Single gear">
              <a:extLst>
                <a:ext uri="{FF2B5EF4-FFF2-40B4-BE49-F238E27FC236}">
                  <a16:creationId xmlns:a16="http://schemas.microsoft.com/office/drawing/2014/main" id="{5CCE09A4-D09F-43A2-8459-2E9D3E9602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6" name="Graphic 25" descr="Single gear">
              <a:extLst>
                <a:ext uri="{FF2B5EF4-FFF2-40B4-BE49-F238E27FC236}">
                  <a16:creationId xmlns:a16="http://schemas.microsoft.com/office/drawing/2014/main" id="{9A46A1B3-2A0B-4FFE-AE15-A11187E434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7" name="Graphic 26" descr="Single gear">
              <a:extLst>
                <a:ext uri="{FF2B5EF4-FFF2-40B4-BE49-F238E27FC236}">
                  <a16:creationId xmlns:a16="http://schemas.microsoft.com/office/drawing/2014/main" id="{D4F4A02A-94BC-4984-A372-3B77FC854C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52837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D1F89FDF-9788-47AD-B230-0314E7C8D087}"/>
              </a:ext>
            </a:extLst>
          </p:cNvPr>
          <p:cNvGrpSpPr/>
          <p:nvPr userDrawn="1"/>
        </p:nvGrpSpPr>
        <p:grpSpPr>
          <a:xfrm rot="10800000">
            <a:off x="99308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9CD6B783-A97E-437E-B4E2-F7D761F0A2E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4699BB72-0480-4165-8D15-316CEED8CE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685C07D9-1911-4085-8555-C992A61B10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22" name="Graphic 21" descr="Single gear">
              <a:extLst>
                <a:ext uri="{FF2B5EF4-FFF2-40B4-BE49-F238E27FC236}">
                  <a16:creationId xmlns:a16="http://schemas.microsoft.com/office/drawing/2014/main" id="{D621B3C3-2371-4ED0-BC1D-87AABF852B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23" name="Graphic 22" descr="Single gear">
              <a:extLst>
                <a:ext uri="{FF2B5EF4-FFF2-40B4-BE49-F238E27FC236}">
                  <a16:creationId xmlns:a16="http://schemas.microsoft.com/office/drawing/2014/main" id="{D7D15287-50FE-4441-BA06-D454D73F7E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6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92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1859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0493" y="748304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64D24B-EA78-4E18-9226-569365267E5E}"/>
              </a:ext>
            </a:extLst>
          </p:cNvPr>
          <p:cNvCxnSpPr/>
          <p:nvPr userDrawn="1"/>
        </p:nvCxnSpPr>
        <p:spPr>
          <a:xfrm>
            <a:off x="85711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">
            <a:extLst>
              <a:ext uri="{FF2B5EF4-FFF2-40B4-BE49-F238E27FC236}">
                <a16:creationId xmlns:a16="http://schemas.microsoft.com/office/drawing/2014/main" id="{5BE17E03-04A7-46ED-8623-88DFFD7E30B0}"/>
              </a:ext>
            </a:extLst>
          </p:cNvPr>
          <p:cNvSpPr txBox="1">
            <a:spLocks/>
          </p:cNvSpPr>
          <p:nvPr userDrawn="1"/>
        </p:nvSpPr>
        <p:spPr>
          <a:xfrm>
            <a:off x="2106131" y="790252"/>
            <a:ext cx="306080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noProof="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3840076-AFCB-4C84-8E23-85DAD3CBEF3E}"/>
              </a:ext>
            </a:extLst>
          </p:cNvPr>
          <p:cNvCxnSpPr/>
          <p:nvPr userDrawn="1"/>
        </p:nvCxnSpPr>
        <p:spPr>
          <a:xfrm>
            <a:off x="52945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le 50">
            <a:extLst>
              <a:ext uri="{FF2B5EF4-FFF2-40B4-BE49-F238E27FC236}">
                <a16:creationId xmlns:a16="http://schemas.microsoft.com/office/drawing/2014/main" id="{BBA20603-8433-4B38-976F-F18CF78D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132" y="735087"/>
            <a:ext cx="3060802" cy="1080938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F340F6C-3335-49B0-AE89-7103CA6A7F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84611" y="735013"/>
            <a:ext cx="3060700" cy="108108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>
              <a:defRPr sz="3600">
                <a:latin typeface="+mj-lt"/>
              </a:defRPr>
            </a:lvl2pPr>
            <a:lvl3pPr>
              <a:defRPr sz="36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F0AD31D-2FFB-40A9-96C2-F4EE3869BC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62988" y="746125"/>
            <a:ext cx="3070225" cy="10588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 algn="ctr">
              <a:defRPr sz="3600">
                <a:latin typeface="+mj-lt"/>
              </a:defRPr>
            </a:lvl2pPr>
            <a:lvl3pPr algn="ctr">
              <a:defRPr sz="3600">
                <a:latin typeface="+mj-lt"/>
              </a:defRPr>
            </a:lvl3pPr>
            <a:lvl4pPr algn="ctr">
              <a:defRPr sz="3600">
                <a:latin typeface="+mj-lt"/>
              </a:defRPr>
            </a:lvl4pPr>
            <a:lvl5pPr algn="ctr">
              <a:defRPr sz="36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7" name="Content Placeholder 56">
            <a:extLst>
              <a:ext uri="{FF2B5EF4-FFF2-40B4-BE49-F238E27FC236}">
                <a16:creationId xmlns:a16="http://schemas.microsoft.com/office/drawing/2014/main" id="{52B689E9-5B4C-4CC0-AAA4-847EB66C330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106131" y="2116138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8" name="Content Placeholder 56">
            <a:extLst>
              <a:ext uri="{FF2B5EF4-FFF2-40B4-BE49-F238E27FC236}">
                <a16:creationId xmlns:a16="http://schemas.microsoft.com/office/drawing/2014/main" id="{1D5202CC-08D0-4157-9CB3-AA1EF4A2C85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384611" y="2103211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" name="Content Placeholder 56">
            <a:extLst>
              <a:ext uri="{FF2B5EF4-FFF2-40B4-BE49-F238E27FC236}">
                <a16:creationId xmlns:a16="http://schemas.microsoft.com/office/drawing/2014/main" id="{7BE8E782-50B7-4C4E-BEA5-DDA27E0F681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659892" y="2097613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5301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bg bwMode="blackWhite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2C074DF2-6D4F-4B58-A82E-6322DB69A6CC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42297"/>
            <a:chOff x="7232499" y="-159283"/>
            <a:chExt cx="4959501" cy="5242297"/>
          </a:xfrm>
          <a:solidFill>
            <a:srgbClr val="76280B">
              <a:alpha val="60000"/>
            </a:srgbClr>
          </a:solidFill>
        </p:grpSpPr>
        <p:pic>
          <p:nvPicPr>
            <p:cNvPr id="29" name="Graphic 28" descr="Single gear">
              <a:extLst>
                <a:ext uri="{FF2B5EF4-FFF2-40B4-BE49-F238E27FC236}">
                  <a16:creationId xmlns:a16="http://schemas.microsoft.com/office/drawing/2014/main" id="{B9A8CB2C-0A50-43EC-A2C7-F536FF84DE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31" name="Graphic 30" descr="Single gear">
              <a:extLst>
                <a:ext uri="{FF2B5EF4-FFF2-40B4-BE49-F238E27FC236}">
                  <a16:creationId xmlns:a16="http://schemas.microsoft.com/office/drawing/2014/main" id="{71F3D36D-2C1A-4D06-A27F-6A64AA118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32" name="Graphic 31" descr="Single gear">
              <a:extLst>
                <a:ext uri="{FF2B5EF4-FFF2-40B4-BE49-F238E27FC236}">
                  <a16:creationId xmlns:a16="http://schemas.microsoft.com/office/drawing/2014/main" id="{61F0F601-D5AC-45C0-92B6-2376085B0D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203014"/>
              <a:ext cx="2880000" cy="2880000"/>
            </a:xfrm>
            <a:prstGeom prst="rect">
              <a:avLst/>
            </a:prstGeom>
          </p:spPr>
        </p:pic>
        <p:pic>
          <p:nvPicPr>
            <p:cNvPr id="33" name="Graphic 32" descr="Single gear">
              <a:extLst>
                <a:ext uri="{FF2B5EF4-FFF2-40B4-BE49-F238E27FC236}">
                  <a16:creationId xmlns:a16="http://schemas.microsoft.com/office/drawing/2014/main" id="{DE792A6A-B423-4979-BD59-4CD4A74069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2556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Multip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106B9E-EBA8-4369-8705-FDBBA60DC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0549" y="2101850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80D0165-A38B-4CE8-AE4D-186DBC04F8D4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90C052C9-F1E0-4264-8CAC-31B0B8F76D6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892FFF3D-7B2E-44EB-83BA-5453FEC489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CC5A9AF4-A787-49A3-83CF-889F9AEE0D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B5D192A5-6FE9-49BC-9104-102935BA03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F099E8F9-E092-4E4C-AB87-FB2B4EC4D0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60549" y="3044624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782CF4FC-13E5-4A63-BCF2-3AF43B5F15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60549" y="3987398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8523C4DE-E0C6-4EE1-9145-DA78191746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0549" y="4930171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526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EE363D07-B7E9-4C17-BF5B-ADACCCAD7C6C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BF7F7D52-1EF2-49FA-AE87-7BE7232893F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ACC0D449-4064-40FD-A10D-BE7844EB87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1FE621D1-1FD9-49E2-99C8-0CB37634CD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0EA6856C-35D0-465E-B0CB-B889D4DA0B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A493FB47-F1DA-40B8-A1F4-115CD1F708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033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BF5BF6C-5F7D-464E-B42E-D194CF355A7E}"/>
              </a:ext>
            </a:extLst>
          </p:cNvPr>
          <p:cNvGrpSpPr/>
          <p:nvPr userDrawn="1"/>
        </p:nvGrpSpPr>
        <p:grpSpPr bwMode="ltGray">
          <a:xfrm rot="5400000">
            <a:off x="7096454" y="1615369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8F045C13-A0AE-4F21-8EE7-47DCE4B458F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D5197B13-7446-4E28-A62C-4543D7BD63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4B5B975A-536D-4192-B3DE-875F5E141A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5BB09BB4-511A-4714-92A7-D9CA09D1FD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6272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7645" y="2336873"/>
            <a:ext cx="4698358" cy="359931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1448" y="2336873"/>
            <a:ext cx="4700058" cy="3599316"/>
          </a:xfrm>
        </p:spPr>
        <p:txBody>
          <a:bodyPr anchor="ctr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0697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90C5C8C-B074-498F-921D-CC0B5DF8FBD3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C270183A-92E0-49A5-B6BC-F193467637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6E086889-5472-4B65-A156-D0B8F369C3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4BCBF44F-62C7-4F40-99DF-85C459F43E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ABF64D53-5ED0-4A1D-A7EA-94CDB0D37E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2565C769-10BF-4E7B-B099-B4FD458436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0" y="2336873"/>
            <a:ext cx="4698358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4123" y="2336873"/>
            <a:ext cx="4700059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713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D7CD5CF-F924-43C6-9C02-06FBC84A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644" y="2161725"/>
            <a:ext cx="9613861" cy="370264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318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9934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683A405-3ADE-448E-893F-D3D2E11CCA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7819" y="2290763"/>
            <a:ext cx="8396362" cy="31003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202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6166-2B42-4F11-BAA6-8ABAE1BE810C}" type="datetimeFigureOut">
              <a:rPr lang="en-US" noProof="0" smtClean="0"/>
              <a:t>1/4/2020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226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9" r:id="rId5"/>
    <p:sldLayoutId id="2147483665" r:id="rId6"/>
    <p:sldLayoutId id="2147483680" r:id="rId7"/>
    <p:sldLayoutId id="2147483666" r:id="rId8"/>
    <p:sldLayoutId id="2147483682" r:id="rId9"/>
    <p:sldLayoutId id="2147483667" r:id="rId10"/>
    <p:sldLayoutId id="2147483668" r:id="rId11"/>
    <p:sldLayoutId id="2147483681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8" r:id="rId18"/>
    <p:sldLayoutId id="214748367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learning-theories.com/andragogy-adult-learning-theory-knowles.html" TargetMode="External"/><Relationship Id="rId4" Type="http://schemas.openxmlformats.org/officeDocument/2006/relationships/image" Target="../media/image11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 descr="Book icon">
            <a:extLst>
              <a:ext uri="{FF2B5EF4-FFF2-40B4-BE49-F238E27FC236}">
                <a16:creationId xmlns:a16="http://schemas.microsoft.com/office/drawing/2014/main" id="{E26792AF-5D39-4A12-8EDD-CC09A60BDA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4993" y="2961000"/>
            <a:ext cx="936000" cy="936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98BBFB-4314-436C-A688-96F483D69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0"/>
          <a:lstStyle/>
          <a:p>
            <a:r>
              <a:rPr lang="en-US" dirty="0"/>
              <a:t>Effective Strategies for Engaging Adult Learners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173D3-8B7E-4F91-B862-AC30CB0D2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799" y="4394038"/>
            <a:ext cx="8493957" cy="1827467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Dr. Sherri Tapp and Dr. Mary Lou Miller</a:t>
            </a:r>
          </a:p>
          <a:p>
            <a:pPr algn="l"/>
            <a:r>
              <a:rPr lang="en-US" sz="2800" dirty="0"/>
              <a:t>Graduate School of Education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6530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pPr algn="ctr"/>
            <a:br>
              <a:rPr lang="en-US" cap="all" dirty="0"/>
            </a:br>
            <a:br>
              <a:rPr lang="en-US" cap="all" dirty="0"/>
            </a:br>
            <a:br>
              <a:rPr lang="en-US" cap="all" dirty="0"/>
            </a:br>
            <a:r>
              <a:rPr lang="en-US" dirty="0"/>
              <a:t>Four Principles of Andragogy</a:t>
            </a:r>
            <a:br>
              <a:rPr lang="en-US" dirty="0"/>
            </a:b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153" y="2336872"/>
            <a:ext cx="9699811" cy="35169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681038" indent="-681038">
              <a:buNone/>
            </a:pPr>
            <a:r>
              <a:rPr lang="en-US" sz="3600" dirty="0"/>
              <a:t>1.  Since adults are self-directed, </a:t>
            </a:r>
            <a:r>
              <a:rPr lang="en-US" sz="3600" b="1" i="1" u="sng" dirty="0"/>
              <a:t>they should have a say</a:t>
            </a:r>
            <a:r>
              <a:rPr lang="en-US" sz="3600" dirty="0"/>
              <a:t> in the content and process of their learning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5266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pPr algn="ctr"/>
            <a:br>
              <a:rPr lang="en-US" cap="all" dirty="0"/>
            </a:br>
            <a:br>
              <a:rPr lang="en-US" cap="all" dirty="0"/>
            </a:br>
            <a:br>
              <a:rPr lang="en-US" cap="all" dirty="0"/>
            </a:br>
            <a:r>
              <a:rPr lang="en-US" dirty="0"/>
              <a:t>Four Principles of Andragogy</a:t>
            </a:r>
            <a:br>
              <a:rPr lang="en-US" dirty="0"/>
            </a:b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153" y="2336872"/>
            <a:ext cx="9699811" cy="3516905"/>
          </a:xfrm>
        </p:spPr>
        <p:txBody>
          <a:bodyPr>
            <a:normAutofit/>
          </a:bodyPr>
          <a:lstStyle/>
          <a:p>
            <a:pPr marL="681038" indent="-681038">
              <a:buNone/>
            </a:pPr>
            <a:endParaRPr lang="en-US" sz="3600" dirty="0"/>
          </a:p>
          <a:p>
            <a:pPr marL="681038" indent="-681038">
              <a:buNone/>
            </a:pPr>
            <a:r>
              <a:rPr lang="en-US" sz="3600" dirty="0"/>
              <a:t>2.  Because adults have so much experience to draw from, their learning should focus on </a:t>
            </a:r>
            <a:r>
              <a:rPr lang="en-US" sz="3600" b="1" i="1" u="sng" dirty="0"/>
              <a:t>adding to what they have already learned</a:t>
            </a:r>
            <a:r>
              <a:rPr lang="en-US" sz="3600" dirty="0"/>
              <a:t> in the past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88881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pPr algn="ctr"/>
            <a:br>
              <a:rPr lang="en-US" cap="all" dirty="0"/>
            </a:br>
            <a:br>
              <a:rPr lang="en-US" cap="all" dirty="0"/>
            </a:br>
            <a:br>
              <a:rPr lang="en-US" cap="all" dirty="0"/>
            </a:br>
            <a:r>
              <a:rPr lang="en-US" dirty="0"/>
              <a:t>Four Principles of Andragogy</a:t>
            </a:r>
            <a:br>
              <a:rPr lang="en-US" dirty="0"/>
            </a:b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153" y="2336872"/>
            <a:ext cx="9699811" cy="3516905"/>
          </a:xfrm>
        </p:spPr>
        <p:txBody>
          <a:bodyPr>
            <a:normAutofit/>
          </a:bodyPr>
          <a:lstStyle/>
          <a:p>
            <a:pPr marL="681038" indent="-681038">
              <a:buNone/>
            </a:pPr>
            <a:endParaRPr lang="en-US" sz="3600" dirty="0"/>
          </a:p>
          <a:p>
            <a:pPr marL="627063" indent="-627063">
              <a:buNone/>
            </a:pPr>
            <a:r>
              <a:rPr lang="en-US" sz="3600" dirty="0"/>
              <a:t>3.  Since adults are looking for practical learning, </a:t>
            </a:r>
            <a:r>
              <a:rPr lang="en-US" sz="3600" b="1" i="1" u="sng" dirty="0"/>
              <a:t>content should focus on issues related to their work or personal life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6660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pPr algn="ctr"/>
            <a:br>
              <a:rPr lang="en-US" cap="all" dirty="0"/>
            </a:br>
            <a:br>
              <a:rPr lang="en-US" cap="all" dirty="0"/>
            </a:br>
            <a:br>
              <a:rPr lang="en-US" cap="all" dirty="0"/>
            </a:br>
            <a:r>
              <a:rPr lang="en-US" dirty="0"/>
              <a:t>Four Principles of Andragogy</a:t>
            </a:r>
            <a:br>
              <a:rPr lang="en-US" dirty="0"/>
            </a:b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153" y="2336872"/>
            <a:ext cx="9699811" cy="3516905"/>
          </a:xfrm>
        </p:spPr>
        <p:txBody>
          <a:bodyPr>
            <a:normAutofit/>
          </a:bodyPr>
          <a:lstStyle/>
          <a:p>
            <a:pPr marL="681038" indent="-681038">
              <a:buNone/>
            </a:pPr>
            <a:endParaRPr lang="en-US" sz="3600" dirty="0"/>
          </a:p>
          <a:p>
            <a:pPr marL="627063" indent="-627063">
              <a:buNone/>
            </a:pPr>
            <a:r>
              <a:rPr lang="en-US" sz="3600" dirty="0"/>
              <a:t>4.  Additionally, learning should be centered on </a:t>
            </a:r>
            <a:r>
              <a:rPr lang="en-US" sz="3600" b="1" i="1" u="sng" dirty="0"/>
              <a:t>solving problems</a:t>
            </a:r>
            <a:r>
              <a:rPr lang="en-US" sz="3600" dirty="0"/>
              <a:t> instead of memorizing content.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82506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pPr algn="ctr"/>
            <a:br>
              <a:rPr lang="en-US" cap="all" dirty="0"/>
            </a:br>
            <a:br>
              <a:rPr lang="en-US" cap="all" dirty="0"/>
            </a:br>
            <a:r>
              <a:rPr lang="en-US" cap="all" dirty="0"/>
              <a:t>Reference</a:t>
            </a: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946" y="2336872"/>
            <a:ext cx="11954107" cy="3516905"/>
          </a:xfrm>
        </p:spPr>
        <p:txBody>
          <a:bodyPr>
            <a:normAutofit/>
          </a:bodyPr>
          <a:lstStyle/>
          <a:p>
            <a:pPr marL="520700" indent="-520700">
              <a:buNone/>
            </a:pPr>
            <a:endParaRPr lang="en-US" sz="3600" u="sng" dirty="0"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520700" indent="-520700">
              <a:buNone/>
            </a:pPr>
            <a:r>
              <a:rPr lang="en-US" sz="36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https://www.learning-theories.com/andragogy-adult-learning-theory-knowles.html</a:t>
            </a:r>
            <a:endParaRPr lang="en-US" sz="3600" dirty="0"/>
          </a:p>
          <a:p>
            <a:pPr marL="520700" indent="-52070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8113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035617"/>
          </a:xfrm>
        </p:spPr>
        <p:txBody>
          <a:bodyPr>
            <a:normAutofit fontScale="90000"/>
          </a:bodyPr>
          <a:lstStyle/>
          <a:p>
            <a:br>
              <a:rPr lang="en-US" sz="4700" cap="all" dirty="0"/>
            </a:br>
            <a:br>
              <a:rPr lang="en-US" sz="4700" cap="all" dirty="0"/>
            </a:br>
            <a:r>
              <a:rPr lang="en-US" sz="4700" cap="all" dirty="0"/>
              <a:t>ANDRAGOGY – ADULT LEARNING THEORY</a:t>
            </a:r>
            <a:br>
              <a:rPr lang="en-US" sz="4400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2336872"/>
            <a:ext cx="10972800" cy="3516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Andragogy—a theory of adult learning that details some of the ways in which adults learn differently than children 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For example, adults tend to be more self-directed, internally motivated, and ready to learn </a:t>
            </a:r>
          </a:p>
        </p:txBody>
      </p:sp>
    </p:spTree>
    <p:extLst>
      <p:ext uri="{BB962C8B-B14F-4D97-AF65-F5344CB8AC3E}">
        <p14:creationId xmlns:p14="http://schemas.microsoft.com/office/powerpoint/2010/main" val="420520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br>
              <a:rPr lang="en-US" cap="all" dirty="0"/>
            </a:br>
            <a:br>
              <a:rPr lang="en-US" cap="all" dirty="0"/>
            </a:br>
            <a:r>
              <a:rPr lang="en-US" dirty="0"/>
              <a:t>Knowles’ Five Assumptions of Adult Learners</a:t>
            </a: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153" y="2336872"/>
            <a:ext cx="9699811" cy="35169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Knowles’ theory of andragogy identified five assumptions that teachers should make about adult learners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337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br>
              <a:rPr lang="en-US" cap="all" dirty="0"/>
            </a:br>
            <a:br>
              <a:rPr lang="en-US" cap="all" dirty="0"/>
            </a:br>
            <a:r>
              <a:rPr lang="en-US" dirty="0"/>
              <a:t>Knowles’ Five Assumptions of Adult Learners</a:t>
            </a: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153" y="2336872"/>
            <a:ext cx="9699811" cy="3516905"/>
          </a:xfrm>
        </p:spPr>
        <p:txBody>
          <a:bodyPr>
            <a:normAutofit/>
          </a:bodyPr>
          <a:lstStyle/>
          <a:p>
            <a:pPr marL="520700" indent="-520700">
              <a:buNone/>
            </a:pPr>
            <a:endParaRPr lang="en-US" sz="3600" dirty="0"/>
          </a:p>
          <a:p>
            <a:pPr marL="520700" indent="-520700">
              <a:buNone/>
            </a:pPr>
            <a:r>
              <a:rPr lang="en-US" sz="3600" b="1" i="1" dirty="0"/>
              <a:t>1. Self-Concept</a:t>
            </a:r>
            <a:r>
              <a:rPr lang="en-US" sz="3600" i="1" dirty="0"/>
              <a:t> – </a:t>
            </a:r>
            <a:r>
              <a:rPr lang="en-US" sz="3600" dirty="0"/>
              <a:t>Because adults are at a mature developmental stage, they have a more secure self-concept than children. This allows them to take part in directing their own learning.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36912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br>
              <a:rPr lang="en-US" cap="all" dirty="0"/>
            </a:br>
            <a:br>
              <a:rPr lang="en-US" cap="all" dirty="0"/>
            </a:br>
            <a:r>
              <a:rPr lang="en-US" dirty="0"/>
              <a:t>Knowles’ Five Assumptions of Adult Learners</a:t>
            </a: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153" y="2336872"/>
            <a:ext cx="9699811" cy="3516905"/>
          </a:xfrm>
        </p:spPr>
        <p:txBody>
          <a:bodyPr>
            <a:normAutofit/>
          </a:bodyPr>
          <a:lstStyle/>
          <a:p>
            <a:pPr marL="520700" indent="-520700">
              <a:buNone/>
            </a:pPr>
            <a:endParaRPr lang="en-US" sz="3600" b="1" i="1" dirty="0"/>
          </a:p>
          <a:p>
            <a:pPr marL="520700" lvl="0" indent="-520700">
              <a:buNone/>
            </a:pPr>
            <a:r>
              <a:rPr lang="en-US" sz="3600" b="1" i="1" dirty="0"/>
              <a:t>2. Past Learning Experience – </a:t>
            </a:r>
            <a:r>
              <a:rPr lang="en-US" sz="3600" dirty="0"/>
              <a:t>Adults have a vast array of experiences to draw on as they learn, as opposed to children who are in the process of gaining new experiences.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54883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br>
              <a:rPr lang="en-US" cap="all" dirty="0"/>
            </a:br>
            <a:br>
              <a:rPr lang="en-US" cap="all" dirty="0"/>
            </a:br>
            <a:r>
              <a:rPr lang="en-US" dirty="0"/>
              <a:t>Knowles’ Five Assumptions of Adult Learners</a:t>
            </a: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153" y="2336872"/>
            <a:ext cx="9699811" cy="3516905"/>
          </a:xfrm>
        </p:spPr>
        <p:txBody>
          <a:bodyPr>
            <a:normAutofit/>
          </a:bodyPr>
          <a:lstStyle/>
          <a:p>
            <a:pPr marL="520700" indent="-520700">
              <a:buNone/>
            </a:pPr>
            <a:endParaRPr lang="en-US" sz="3600" b="1" i="1" dirty="0"/>
          </a:p>
          <a:p>
            <a:pPr marL="520700" indent="-520700">
              <a:buNone/>
            </a:pPr>
            <a:r>
              <a:rPr lang="en-US" sz="3600" b="1" i="1" dirty="0"/>
              <a:t>3. Readiness to Learn</a:t>
            </a:r>
            <a:r>
              <a:rPr lang="en-US" sz="3600" i="1" dirty="0"/>
              <a:t> – </a:t>
            </a:r>
            <a:r>
              <a:rPr lang="en-US" sz="3600" dirty="0"/>
              <a:t>Many adults have reached a point in which they see the value of education and are ready to be serious about and focused on learning.</a:t>
            </a:r>
          </a:p>
          <a:p>
            <a:pPr marL="520700" lvl="0" indent="-52070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3186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br>
              <a:rPr lang="en-US" cap="all" dirty="0"/>
            </a:br>
            <a:br>
              <a:rPr lang="en-US" cap="all" dirty="0"/>
            </a:br>
            <a:r>
              <a:rPr lang="en-US" dirty="0"/>
              <a:t>Knowles’ Five Assumptions of Adult Learners</a:t>
            </a: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153" y="2336872"/>
            <a:ext cx="9699811" cy="3516905"/>
          </a:xfrm>
        </p:spPr>
        <p:txBody>
          <a:bodyPr>
            <a:normAutofit lnSpcReduction="10000"/>
          </a:bodyPr>
          <a:lstStyle/>
          <a:p>
            <a:pPr marL="520700" indent="-520700">
              <a:buNone/>
            </a:pPr>
            <a:endParaRPr lang="en-US" sz="3600" b="1" i="1" dirty="0"/>
          </a:p>
          <a:p>
            <a:pPr marL="520700" indent="-520700">
              <a:buNone/>
            </a:pPr>
            <a:r>
              <a:rPr lang="en-US" sz="3600" b="1" i="1" dirty="0"/>
              <a:t>4. Practical Reasons to Learn</a:t>
            </a:r>
            <a:r>
              <a:rPr lang="en-US" sz="3600" i="1" dirty="0"/>
              <a:t> – </a:t>
            </a:r>
            <a:r>
              <a:rPr lang="en-US" sz="3600" dirty="0"/>
              <a:t>Adults are looking for practical, problem-centered approaches to learning. Many adults return to continuing education for specific practical reasons, such as entering a new field.</a:t>
            </a:r>
          </a:p>
          <a:p>
            <a:pPr marL="520700" indent="-52070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84449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br>
              <a:rPr lang="en-US" cap="all" dirty="0"/>
            </a:br>
            <a:br>
              <a:rPr lang="en-US" cap="all" dirty="0"/>
            </a:br>
            <a:r>
              <a:rPr lang="en-US" dirty="0"/>
              <a:t>Knowles’ Five Assumptions of Adult Learners</a:t>
            </a: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153" y="2336872"/>
            <a:ext cx="9699811" cy="3516905"/>
          </a:xfrm>
        </p:spPr>
        <p:txBody>
          <a:bodyPr>
            <a:normAutofit lnSpcReduction="10000"/>
          </a:bodyPr>
          <a:lstStyle/>
          <a:p>
            <a:pPr marL="520700" indent="-520700">
              <a:buNone/>
            </a:pPr>
            <a:endParaRPr lang="en-US" sz="3600" b="1" i="1" dirty="0"/>
          </a:p>
          <a:p>
            <a:pPr marL="520700" indent="-520700">
              <a:buNone/>
            </a:pPr>
            <a:r>
              <a:rPr lang="en-US" sz="3600" b="1" i="1" dirty="0"/>
              <a:t>5. Driven by Internal Motivation</a:t>
            </a:r>
            <a:r>
              <a:rPr lang="en-US" sz="3600" i="1" dirty="0"/>
              <a:t> – </a:t>
            </a:r>
            <a:r>
              <a:rPr lang="en-US" sz="3600" dirty="0"/>
              <a:t>While many children are driven by external motivators – such as punishment if they get bad grades or rewards if they get good grades – adults are more internally motivated</a:t>
            </a:r>
          </a:p>
        </p:txBody>
      </p:sp>
    </p:spTree>
    <p:extLst>
      <p:ext uri="{BB962C8B-B14F-4D97-AF65-F5344CB8AC3E}">
        <p14:creationId xmlns:p14="http://schemas.microsoft.com/office/powerpoint/2010/main" val="739429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Learning icon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4" y="613889"/>
            <a:ext cx="10333900" cy="1440000"/>
          </a:xfrm>
        </p:spPr>
        <p:txBody>
          <a:bodyPr>
            <a:noAutofit/>
          </a:bodyPr>
          <a:lstStyle/>
          <a:p>
            <a:pPr algn="ctr"/>
            <a:br>
              <a:rPr lang="en-US" cap="all" dirty="0"/>
            </a:br>
            <a:br>
              <a:rPr lang="en-US" cap="all" dirty="0"/>
            </a:br>
            <a:br>
              <a:rPr lang="en-US" cap="all" dirty="0"/>
            </a:br>
            <a:r>
              <a:rPr lang="en-US" dirty="0"/>
              <a:t>Four Principles of Andragogy</a:t>
            </a:r>
            <a:br>
              <a:rPr lang="en-US" dirty="0"/>
            </a:br>
            <a:br>
              <a:rPr lang="en-US" cap="all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153" y="2336872"/>
            <a:ext cx="9699811" cy="35169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Based on the five assumptions about adult learners, Knowles discussed four principles that educators should consider when teaching adults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960753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Custom 1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7421116_Reflection on learning_AAS_v5" id="{59B7BDFB-57AB-4529-979B-198FE99CC53E}" vid="{8B6E8B8A-CD93-411A-90DE-1F9807F38B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12AB9FA-5EE8-4111-B873-E09ACA2BC3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8699A2-1304-4DB0-887E-96D5B04746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F1D2AC-2735-457E-B639-07E13F9A629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Reflection on learning </Template>
  <TotalTime>0</TotalTime>
  <Words>1792</Words>
  <Application>Microsoft Office PowerPoint</Application>
  <PresentationFormat>Widescreen</PresentationFormat>
  <Paragraphs>160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Segoe UI</vt:lpstr>
      <vt:lpstr>Trebuchet MS</vt:lpstr>
      <vt:lpstr>Berlin</vt:lpstr>
      <vt:lpstr>Effective Strategies for Engaging Adult Learners</vt:lpstr>
      <vt:lpstr>  ANDRAGOGY – ADULT LEARNING THEORY  </vt:lpstr>
      <vt:lpstr>  Knowles’ Five Assumptions of Adult Learners  </vt:lpstr>
      <vt:lpstr>  Knowles’ Five Assumptions of Adult Learners  </vt:lpstr>
      <vt:lpstr>  Knowles’ Five Assumptions of Adult Learners  </vt:lpstr>
      <vt:lpstr>  Knowles’ Five Assumptions of Adult Learners  </vt:lpstr>
      <vt:lpstr>  Knowles’ Five Assumptions of Adult Learners  </vt:lpstr>
      <vt:lpstr>  Knowles’ Five Assumptions of Adult Learners  </vt:lpstr>
      <vt:lpstr>   Four Principles of Andragogy   </vt:lpstr>
      <vt:lpstr>   Four Principles of Andragogy   </vt:lpstr>
      <vt:lpstr>   Four Principles of Andragogy   </vt:lpstr>
      <vt:lpstr>   Four Principles of Andragogy   </vt:lpstr>
      <vt:lpstr>   Four Principles of Andragogy   </vt:lpstr>
      <vt:lpstr>  Reference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2020-01-04T13:16:11Z</dcterms:created>
  <dcterms:modified xsi:type="dcterms:W3CDTF">2020-01-04T14:03:53Z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