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sldIdLst>
    <p:sldId id="256" r:id="rId2"/>
    <p:sldId id="257" r:id="rId3"/>
    <p:sldId id="262" r:id="rId4"/>
    <p:sldId id="263" r:id="rId5"/>
    <p:sldId id="279" r:id="rId6"/>
    <p:sldId id="282" r:id="rId7"/>
    <p:sldId id="280" r:id="rId8"/>
    <p:sldId id="259" r:id="rId9"/>
    <p:sldId id="275" r:id="rId10"/>
    <p:sldId id="265" r:id="rId11"/>
    <p:sldId id="260" r:id="rId12"/>
    <p:sldId id="266" r:id="rId13"/>
    <p:sldId id="268" r:id="rId14"/>
    <p:sldId id="278" r:id="rId15"/>
    <p:sldId id="261" r:id="rId16"/>
    <p:sldId id="281" r:id="rId17"/>
    <p:sldId id="284" r:id="rId18"/>
    <p:sldId id="28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McFarland" initials="CM" lastIdx="1" clrIdx="0">
    <p:extLst>
      <p:ext uri="{19B8F6BF-5375-455C-9EA6-DF929625EA0E}">
        <p15:presenceInfo xmlns:p15="http://schemas.microsoft.com/office/powerpoint/2012/main" userId="Cynthia McFarland" providerId="None"/>
      </p:ext>
    </p:extLst>
  </p:cmAuthor>
  <p:cmAuthor id="2" name="Jeff Hampton" initials="JH" lastIdx="19" clrIdx="1">
    <p:extLst>
      <p:ext uri="{19B8F6BF-5375-455C-9EA6-DF929625EA0E}">
        <p15:presenceInfo xmlns:p15="http://schemas.microsoft.com/office/powerpoint/2012/main" userId="9dca8468dafed1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2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00"/>
    <a:srgbClr val="FF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2" autoAdjust="0"/>
    <p:restoredTop sz="94630" autoAdjust="0"/>
  </p:normalViewPr>
  <p:slideViewPr>
    <p:cSldViewPr snapToGrid="0">
      <p:cViewPr varScale="1">
        <p:scale>
          <a:sx n="92" d="100"/>
          <a:sy n="92" d="100"/>
        </p:scale>
        <p:origin x="6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0AAAA9C-65A0-464A-B34A-9EA877932D74}"/>
              </a:ext>
            </a:extLst>
          </p:cNvPr>
          <p:cNvCxnSpPr/>
          <p:nvPr userDrawn="1"/>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58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291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24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6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687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71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62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727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34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6702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19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18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45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20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99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28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18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875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oru.edu/current-students/my-services/disability-services/test-proctoring-procedure.php"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rumail.oru.edu/owa/redir.aspx?C=TchxoggSvHqFI666W2bqnDveD7OIhmlDjrbPhBwGWWEdRpNykoTXCA..&amp;URL=mailto%3adisabilityservices%40oru.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orumail.oru.edu/owa/redir.aspx?C=TchxoggSvHqFI666W2bqnDveD7OIhmlDjrbPhBwGWWEdRpNykoTXCA..&amp;URL=mailto%3adisabilityservices%40oru.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oru.edu/faculty/evie-lindberg.php" TargetMode="External"/><Relationship Id="rId2" Type="http://schemas.openxmlformats.org/officeDocument/2006/relationships/hyperlink" Target="https://oru.edu/current-students/my-services/disability-services/index.php" TargetMode="External"/><Relationship Id="rId1" Type="http://schemas.openxmlformats.org/officeDocument/2006/relationships/slideLayout" Target="../slideLayouts/slideLayout2.xml"/><Relationship Id="rId6" Type="http://schemas.openxmlformats.org/officeDocument/2006/relationships/hyperlink" Target="mailto:tutors@oru.edu" TargetMode="External"/><Relationship Id="rId5" Type="http://schemas.openxmlformats.org/officeDocument/2006/relationships/hyperlink" Target="https://oru.edu/current-students/my-services/writing-center/" TargetMode="External"/><Relationship Id="rId4" Type="http://schemas.openxmlformats.org/officeDocument/2006/relationships/hyperlink" Target="https://oru.edu/current-students/my-services/counseling-servic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hyperlink" Target="https://kahoot.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disabilityservices@our.edu" TargetMode="External"/><Relationship Id="rId2" Type="http://schemas.openxmlformats.org/officeDocument/2006/relationships/hyperlink" Target="mailto:cmcfarland@oru.ed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000" b="1" dirty="0"/>
              <a:t>The Do’s and Don’ts of Accommodating Students with Disabilities in Higher Education</a:t>
            </a:r>
          </a:p>
        </p:txBody>
      </p:sp>
      <p:sp>
        <p:nvSpPr>
          <p:cNvPr id="3" name="Subtitle 2"/>
          <p:cNvSpPr>
            <a:spLocks noGrp="1"/>
          </p:cNvSpPr>
          <p:nvPr>
            <p:ph type="subTitle" idx="1"/>
          </p:nvPr>
        </p:nvSpPr>
        <p:spPr>
          <a:xfrm>
            <a:off x="2417136" y="3487271"/>
            <a:ext cx="7407348" cy="1676400"/>
          </a:xfrm>
        </p:spPr>
        <p:txBody>
          <a:bodyPr>
            <a:noAutofit/>
          </a:bodyPr>
          <a:lstStyle/>
          <a:p>
            <a:pPr algn="ctr"/>
            <a:r>
              <a:rPr lang="en-US" sz="2400" b="1" dirty="0">
                <a:solidFill>
                  <a:schemeClr val="accent1">
                    <a:lumMod val="75000"/>
                  </a:schemeClr>
                </a:solidFill>
              </a:rPr>
              <a:t>Cynthia McFarland  - Director of Student Support Services</a:t>
            </a:r>
          </a:p>
          <a:p>
            <a:pPr algn="ctr"/>
            <a:r>
              <a:rPr lang="en-US" sz="2400" b="1" dirty="0">
                <a:solidFill>
                  <a:schemeClr val="accent1">
                    <a:lumMod val="75000"/>
                  </a:schemeClr>
                </a:solidFill>
              </a:rPr>
              <a:t>Dr. Evie Lindberg – College of Education – Special Education </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969993794"/>
      </p:ext>
    </p:extLst>
  </p:cSld>
  <p:clrMapOvr>
    <a:masterClrMapping/>
  </p:clrMapOvr>
  <mc:AlternateContent xmlns:mc="http://schemas.openxmlformats.org/markup-compatibility/2006" xmlns:p14="http://schemas.microsoft.com/office/powerpoint/2010/main">
    <mc:Choice Requires="p14">
      <p:transition spd="slow" p14:dur="2000" advTm="22076"/>
    </mc:Choice>
    <mc:Fallback xmlns="">
      <p:transition spd="slow" advTm="220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tx1"/>
                </a:solidFill>
              </a:rPr>
              <a:t>Student’s Responsibilities </a:t>
            </a:r>
          </a:p>
        </p:txBody>
      </p:sp>
      <p:sp>
        <p:nvSpPr>
          <p:cNvPr id="6" name="Content Placeholder 5"/>
          <p:cNvSpPr>
            <a:spLocks noGrp="1"/>
          </p:cNvSpPr>
          <p:nvPr>
            <p:ph sz="half" idx="1"/>
          </p:nvPr>
        </p:nvSpPr>
        <p:spPr>
          <a:xfrm>
            <a:off x="689810" y="2578894"/>
            <a:ext cx="7149833" cy="3112308"/>
          </a:xfrm>
        </p:spPr>
        <p:txBody>
          <a:bodyPr>
            <a:normAutofit fontScale="92500" lnSpcReduction="10000"/>
          </a:bodyPr>
          <a:lstStyle/>
          <a:p>
            <a:r>
              <a:rPr lang="en-US" dirty="0"/>
              <a:t>To self-identify (best interest, but not required)</a:t>
            </a:r>
          </a:p>
          <a:p>
            <a:r>
              <a:rPr lang="en-US" dirty="0"/>
              <a:t>To provide up-to-date documentation from a qualifying medical professional that explains the disability</a:t>
            </a:r>
          </a:p>
          <a:p>
            <a:r>
              <a:rPr lang="en-US" dirty="0"/>
              <a:t>To request academic accommodations that will ensure access to information and testing on an equal level with students who do not have disabilities</a:t>
            </a:r>
          </a:p>
          <a:p>
            <a:r>
              <a:rPr lang="en-US" dirty="0"/>
              <a:t>To remind faculty one week in advance of academic accommodations for test and assignments</a:t>
            </a:r>
          </a:p>
          <a:p>
            <a:pPr marL="0" indent="0">
              <a:buNone/>
            </a:pPr>
            <a:endParaRPr lang="en-US" b="1" dirty="0">
              <a:solidFill>
                <a:srgbClr val="FF0000"/>
              </a:solidFill>
            </a:endParaRPr>
          </a:p>
        </p:txBody>
      </p:sp>
      <p:pic>
        <p:nvPicPr>
          <p:cNvPr id="8" name="Content Placeholder 7" descr="May 2017 | Malaysia Student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39643" y="2578894"/>
            <a:ext cx="3662547" cy="2665229"/>
          </a:xfrm>
          <a:ln w="28575">
            <a:solidFill>
              <a:schemeClr val="tx1"/>
            </a:solidFill>
          </a:ln>
        </p:spPr>
      </p:pic>
      <p:sp>
        <p:nvSpPr>
          <p:cNvPr id="2" name="Rectangle 1">
            <a:extLst>
              <a:ext uri="{FF2B5EF4-FFF2-40B4-BE49-F238E27FC236}">
                <a16:creationId xmlns:a16="http://schemas.microsoft.com/office/drawing/2014/main" id="{5306A588-D4A7-41A7-B9D4-C5853ABC82DD}"/>
              </a:ext>
            </a:extLst>
          </p:cNvPr>
          <p:cNvSpPr/>
          <p:nvPr/>
        </p:nvSpPr>
        <p:spPr>
          <a:xfrm>
            <a:off x="1830805" y="5691202"/>
            <a:ext cx="8530390" cy="369332"/>
          </a:xfrm>
          <a:prstGeom prst="rect">
            <a:avLst/>
          </a:prstGeom>
          <a:solidFill>
            <a:srgbClr val="FFFF00"/>
          </a:solidFill>
        </p:spPr>
        <p:txBody>
          <a:bodyPr wrap="square">
            <a:spAutoFit/>
          </a:bodyPr>
          <a:lstStyle/>
          <a:p>
            <a:r>
              <a:rPr lang="en-US" b="1" dirty="0">
                <a:solidFill>
                  <a:srgbClr val="FF0000"/>
                </a:solidFill>
              </a:rPr>
              <a:t>Note: Accommodations must be renewed with SSS at the beginning of each semester</a:t>
            </a:r>
          </a:p>
        </p:txBody>
      </p:sp>
    </p:spTree>
    <p:extLst>
      <p:ext uri="{BB962C8B-B14F-4D97-AF65-F5344CB8AC3E}">
        <p14:creationId xmlns:p14="http://schemas.microsoft.com/office/powerpoint/2010/main" val="67847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95400"/>
            <a:ext cx="9601196" cy="695325"/>
          </a:xfrm>
        </p:spPr>
        <p:txBody>
          <a:bodyPr anchor="t">
            <a:normAutofit fontScale="90000"/>
          </a:bodyPr>
          <a:lstStyle/>
          <a:p>
            <a:r>
              <a:rPr lang="en-US" b="1" dirty="0">
                <a:solidFill>
                  <a:schemeClr val="tx1"/>
                </a:solidFill>
              </a:rPr>
              <a:t>Faculty’s Responsibilities</a:t>
            </a:r>
            <a:br>
              <a:rPr lang="en-US" b="1" dirty="0">
                <a:solidFill>
                  <a:srgbClr val="0070C0"/>
                </a:solidFill>
              </a:rPr>
            </a:br>
            <a:endParaRPr lang="en-US" b="1" dirty="0">
              <a:solidFill>
                <a:srgbClr val="0070C0"/>
              </a:solidFill>
            </a:endParaRPr>
          </a:p>
        </p:txBody>
      </p:sp>
      <p:sp>
        <p:nvSpPr>
          <p:cNvPr id="3" name="Content Placeholder 2"/>
          <p:cNvSpPr>
            <a:spLocks noGrp="1"/>
          </p:cNvSpPr>
          <p:nvPr>
            <p:ph sz="half" idx="1"/>
          </p:nvPr>
        </p:nvSpPr>
        <p:spPr>
          <a:xfrm>
            <a:off x="906462" y="2560319"/>
            <a:ext cx="6244432" cy="3621406"/>
          </a:xfrm>
        </p:spPr>
        <p:txBody>
          <a:bodyPr>
            <a:normAutofit fontScale="92500" lnSpcReduction="20000"/>
          </a:bodyPr>
          <a:lstStyle/>
          <a:p>
            <a:pPr lvl="0">
              <a:buFont typeface="Wingdings" panose="05000000000000000000" pitchFamily="2" charset="2"/>
              <a:buChar char="Ø"/>
            </a:pPr>
            <a:r>
              <a:rPr lang="en-US" sz="1800" b="1" dirty="0"/>
              <a:t>To acknowledge the rights of students with dignity and respect</a:t>
            </a:r>
          </a:p>
          <a:p>
            <a:pPr lvl="0">
              <a:buFont typeface="Wingdings" panose="05000000000000000000" pitchFamily="2" charset="2"/>
              <a:buChar char="Ø"/>
            </a:pPr>
            <a:r>
              <a:rPr lang="en-US" sz="1800" b="1" dirty="0"/>
              <a:t>To maintain the integrity of academic standards</a:t>
            </a:r>
          </a:p>
          <a:p>
            <a:pPr lvl="0">
              <a:buFont typeface="Wingdings" panose="05000000000000000000" pitchFamily="2" charset="2"/>
              <a:buChar char="Ø"/>
            </a:pPr>
            <a:r>
              <a:rPr lang="en-US" sz="1800" b="1" dirty="0"/>
              <a:t>To always maintain student confidentiality at all times</a:t>
            </a:r>
          </a:p>
          <a:p>
            <a:pPr lvl="0">
              <a:buFont typeface="Wingdings" panose="05000000000000000000" pitchFamily="2" charset="2"/>
              <a:buChar char="Ø"/>
            </a:pPr>
            <a:r>
              <a:rPr lang="en-US" sz="1800" b="1" dirty="0"/>
              <a:t>To allow students to disclose their disabilities in an appropriate and confidential place</a:t>
            </a:r>
          </a:p>
          <a:p>
            <a:pPr>
              <a:buFont typeface="Wingdings" panose="05000000000000000000" pitchFamily="2" charset="2"/>
              <a:buChar char="Ø"/>
            </a:pPr>
            <a:r>
              <a:rPr lang="en-US" sz="1800" b="1" dirty="0">
                <a:solidFill>
                  <a:schemeClr val="tx1"/>
                </a:solidFill>
              </a:rPr>
              <a:t>To let them Drive:</a:t>
            </a:r>
          </a:p>
          <a:p>
            <a:pPr lvl="1"/>
            <a:r>
              <a:rPr lang="en-US" sz="1800" b="1" dirty="0">
                <a:solidFill>
                  <a:schemeClr val="tx1"/>
                </a:solidFill>
              </a:rPr>
              <a:t> D2L</a:t>
            </a:r>
          </a:p>
          <a:p>
            <a:pPr lvl="1"/>
            <a:r>
              <a:rPr lang="en-US" sz="1800" b="1" dirty="0">
                <a:solidFill>
                  <a:schemeClr val="tx1"/>
                </a:solidFill>
              </a:rPr>
              <a:t>Testing Request Link &amp; Process</a:t>
            </a:r>
          </a:p>
          <a:p>
            <a:pPr marL="457200" lvl="1" indent="0">
              <a:buNone/>
            </a:pPr>
            <a:r>
              <a:rPr lang="en-US" sz="1800" b="1" dirty="0">
                <a:solidFill>
                  <a:srgbClr val="00B0F0"/>
                </a:solidFill>
                <a:hlinkClick r:id="rId2">
                  <a:extLst>
                    <a:ext uri="{A12FA001-AC4F-418D-AE19-62706E023703}">
                      <ahyp:hlinkClr xmlns:ahyp="http://schemas.microsoft.com/office/drawing/2018/hyperlinkcolor" val="tx"/>
                    </a:ext>
                  </a:extLst>
                </a:hlinkClick>
              </a:rPr>
              <a:t>https://oru.edu/current-students/my-services/disability-services/test-proctoring-procedure.php</a:t>
            </a:r>
            <a:endParaRPr lang="en-US" sz="1800" b="1" dirty="0">
              <a:solidFill>
                <a:srgbClr val="00B0F0"/>
              </a:solidFill>
            </a:endParaRPr>
          </a:p>
          <a:p>
            <a:pPr marL="0" lvl="0" indent="0">
              <a:buNone/>
            </a:pPr>
            <a:endParaRPr lang="en-US" sz="1800" b="1" dirty="0"/>
          </a:p>
        </p:txBody>
      </p:sp>
      <p:pic>
        <p:nvPicPr>
          <p:cNvPr id="5" name="Content Placeholder 4" descr="File:Defense.gov News Photo 100516-F-6655M-001 - Secretary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36632" y="2615284"/>
            <a:ext cx="3948906" cy="3280301"/>
          </a:xfrm>
        </p:spPr>
      </p:pic>
    </p:spTree>
    <p:extLst>
      <p:ext uri="{BB962C8B-B14F-4D97-AF65-F5344CB8AC3E}">
        <p14:creationId xmlns:p14="http://schemas.microsoft.com/office/powerpoint/2010/main" val="91329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t>The Importance of Adding an ADA Statement To Your Syllabus and What To Do With It </a:t>
            </a:r>
          </a:p>
        </p:txBody>
      </p:sp>
      <p:sp>
        <p:nvSpPr>
          <p:cNvPr id="6" name="Content Placeholder 5"/>
          <p:cNvSpPr>
            <a:spLocks noGrp="1"/>
          </p:cNvSpPr>
          <p:nvPr>
            <p:ph idx="1"/>
          </p:nvPr>
        </p:nvSpPr>
        <p:spPr>
          <a:xfrm>
            <a:off x="975360" y="2631439"/>
            <a:ext cx="4777740" cy="3397886"/>
          </a:xfrm>
        </p:spPr>
        <p:txBody>
          <a:bodyPr>
            <a:normAutofit fontScale="70000" lnSpcReduction="20000"/>
          </a:bodyPr>
          <a:lstStyle/>
          <a:p>
            <a:pPr marL="0" indent="0">
              <a:buNone/>
            </a:pPr>
            <a:r>
              <a:rPr lang="en-US" sz="2900" b="1" dirty="0"/>
              <a:t>Importance:</a:t>
            </a:r>
          </a:p>
          <a:p>
            <a:r>
              <a:rPr lang="en-US" b="1" dirty="0"/>
              <a:t>Informs students of university resources and policies for accommodating students with different learning needs</a:t>
            </a:r>
          </a:p>
          <a:p>
            <a:r>
              <a:rPr lang="en-US" b="1" dirty="0"/>
              <a:t>Shows instructor’s commitment to provide an inclusive learning environment to </a:t>
            </a:r>
            <a:r>
              <a:rPr lang="en-US" b="1" i="1" dirty="0"/>
              <a:t>all </a:t>
            </a:r>
            <a:r>
              <a:rPr lang="en-US" b="1" dirty="0"/>
              <a:t>students</a:t>
            </a:r>
          </a:p>
          <a:p>
            <a:r>
              <a:rPr lang="en-US" b="1" dirty="0"/>
              <a:t>Helps a student with disabilities who may not know or forgot they need to self-disclose to receive accommodations</a:t>
            </a:r>
          </a:p>
          <a:p>
            <a:r>
              <a:rPr lang="en-US" b="1" dirty="0"/>
              <a:t>Helps the student to understand the importance of disclosing their disability to Student Support Services</a:t>
            </a:r>
          </a:p>
        </p:txBody>
      </p:sp>
      <p:pic>
        <p:nvPicPr>
          <p:cNvPr id="1026" name="b61428fc-cde5-42ac-b94c-613be621003b" descr="Image">
            <a:extLst>
              <a:ext uri="{FF2B5EF4-FFF2-40B4-BE49-F238E27FC236}">
                <a16:creationId xmlns:a16="http://schemas.microsoft.com/office/drawing/2014/main" id="{3C458C53-9D44-4E92-B8C1-34D72ABF3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948" y="4735357"/>
            <a:ext cx="1689692" cy="144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a:extLst>
              <a:ext uri="{FF2B5EF4-FFF2-40B4-BE49-F238E27FC236}">
                <a16:creationId xmlns:a16="http://schemas.microsoft.com/office/drawing/2014/main" id="{5612C7B5-E618-4FE2-9670-74AF64268F0E}"/>
              </a:ext>
            </a:extLst>
          </p:cNvPr>
          <p:cNvSpPr txBox="1">
            <a:spLocks/>
          </p:cNvSpPr>
          <p:nvPr/>
        </p:nvSpPr>
        <p:spPr>
          <a:xfrm>
            <a:off x="6118858" y="2631439"/>
            <a:ext cx="4777740" cy="33978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2000" b="1" dirty="0"/>
              <a:t>What to do:</a:t>
            </a:r>
            <a:endParaRPr lang="en-US" sz="1900" b="1" dirty="0"/>
          </a:p>
          <a:p>
            <a:r>
              <a:rPr lang="en-US" sz="1700" b="1" dirty="0"/>
              <a:t>Read the statement to students on the first day of class</a:t>
            </a:r>
          </a:p>
          <a:p>
            <a:r>
              <a:rPr lang="en-US" sz="1700" b="1" dirty="0"/>
              <a:t>Remind them throughout the semester of your commitment to access</a:t>
            </a:r>
          </a:p>
          <a:p>
            <a:r>
              <a:rPr lang="en-US" sz="1700" b="1" dirty="0"/>
              <a:t>Look for ways to practice access throughout the semester</a:t>
            </a:r>
          </a:p>
        </p:txBody>
      </p:sp>
    </p:spTree>
    <p:extLst>
      <p:ext uri="{BB962C8B-B14F-4D97-AF65-F5344CB8AC3E}">
        <p14:creationId xmlns:p14="http://schemas.microsoft.com/office/powerpoint/2010/main" val="355559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lstStyle/>
          <a:p>
            <a:r>
              <a:rPr lang="en-US" b="1" dirty="0"/>
              <a:t>Example Syllabus Statement - A</a:t>
            </a:r>
          </a:p>
        </p:txBody>
      </p:sp>
      <p:sp>
        <p:nvSpPr>
          <p:cNvPr id="5" name="Content Placeholder 4"/>
          <p:cNvSpPr>
            <a:spLocks noGrp="1"/>
          </p:cNvSpPr>
          <p:nvPr>
            <p:ph idx="1"/>
          </p:nvPr>
        </p:nvSpPr>
        <p:spPr>
          <a:xfrm>
            <a:off x="785812" y="2556932"/>
            <a:ext cx="10408443" cy="3318936"/>
          </a:xfrm>
        </p:spPr>
        <p:txBody>
          <a:bodyPr>
            <a:normAutofit fontScale="92500" lnSpcReduction="20000"/>
          </a:bodyPr>
          <a:lstStyle/>
          <a:p>
            <a:pPr marL="0" indent="0" algn="ctr">
              <a:buNone/>
            </a:pPr>
            <a:r>
              <a:rPr lang="en-US" b="1" dirty="0"/>
              <a:t>ORU is committed to providing equitable access to learning opportunities for all students. If you experience educational barriers and have, or think you may have, a disability that qualifies under the American with Disabilities Act (ADA) and Section 504 of the Rehabilitation Act, visit Student Support Services in LRC 510, call 918-495-6689, or email </a:t>
            </a:r>
            <a:r>
              <a:rPr lang="en-US" b="1" dirty="0">
                <a:hlinkClick r:id="rId2"/>
              </a:rPr>
              <a:t>disabilityservices@oru.edu</a:t>
            </a:r>
            <a:r>
              <a:rPr lang="en-US" b="1" dirty="0"/>
              <a:t> for special accommodations and information on appropriate policies and procedures.</a:t>
            </a:r>
          </a:p>
          <a:p>
            <a:pPr marL="0" indent="0" algn="ctr">
              <a:buNone/>
            </a:pPr>
            <a:r>
              <a:rPr lang="en-US" b="1" dirty="0"/>
              <a:t>Disabilities may include but are not limited to attentional, learning, mental health, sensory, physical, or chronic health conditions. All students are encouraged to discuss their disability-related needs with Student Support Services and their instructors as soon as possible. Students must renew accommodations with Student Support Services each semester and all information is strictly confidential. </a:t>
            </a:r>
          </a:p>
        </p:txBody>
      </p:sp>
    </p:spTree>
    <p:extLst>
      <p:ext uri="{BB962C8B-B14F-4D97-AF65-F5344CB8AC3E}">
        <p14:creationId xmlns:p14="http://schemas.microsoft.com/office/powerpoint/2010/main" val="4211964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F145-5BBA-4D9F-8725-346A68891243}"/>
              </a:ext>
            </a:extLst>
          </p:cNvPr>
          <p:cNvSpPr>
            <a:spLocks noGrp="1"/>
          </p:cNvSpPr>
          <p:nvPr>
            <p:ph type="title"/>
          </p:nvPr>
        </p:nvSpPr>
        <p:spPr/>
        <p:txBody>
          <a:bodyPr/>
          <a:lstStyle/>
          <a:p>
            <a:r>
              <a:rPr lang="en-US" b="1" dirty="0"/>
              <a:t>Example Syllabus Statement - B</a:t>
            </a:r>
          </a:p>
        </p:txBody>
      </p:sp>
      <p:sp>
        <p:nvSpPr>
          <p:cNvPr id="3" name="Content Placeholder 2">
            <a:extLst>
              <a:ext uri="{FF2B5EF4-FFF2-40B4-BE49-F238E27FC236}">
                <a16:creationId xmlns:a16="http://schemas.microsoft.com/office/drawing/2014/main" id="{430C898D-EFB6-48CF-AC8F-BC789EF23265}"/>
              </a:ext>
            </a:extLst>
          </p:cNvPr>
          <p:cNvSpPr>
            <a:spLocks noGrp="1"/>
          </p:cNvSpPr>
          <p:nvPr>
            <p:ph idx="1"/>
          </p:nvPr>
        </p:nvSpPr>
        <p:spPr/>
        <p:txBody>
          <a:bodyPr>
            <a:normAutofit fontScale="92500"/>
          </a:bodyPr>
          <a:lstStyle/>
          <a:p>
            <a:pPr marL="0" indent="0" algn="ctr">
              <a:buNone/>
            </a:pPr>
            <a:r>
              <a:rPr lang="en-US" b="1" dirty="0"/>
              <a:t>Usability, disability, and design: I am committed to creating a course that is inclusive in its design. If you encounter educational barriers, please let me know immediately so that we can determine if there is a design adjustment that can be made or if an accommodation might be needed to overcome the limitations of the design. I am always happy to consider creative solutions if they do not compromise the intent of the assessment or learning activity. You are also welcome to visit the Office of Student Support Services in LRC 510, call 918-495-6689, or email </a:t>
            </a:r>
            <a:r>
              <a:rPr lang="en-US" b="1" dirty="0">
                <a:hlinkClick r:id="rId2"/>
              </a:rPr>
              <a:t>disabilityservices@oru.edu</a:t>
            </a:r>
            <a:r>
              <a:rPr lang="en-US" b="1" dirty="0"/>
              <a:t> to begin this conversation or to establish accommodations for this or other courses.</a:t>
            </a:r>
          </a:p>
        </p:txBody>
      </p:sp>
    </p:spTree>
    <p:extLst>
      <p:ext uri="{BB962C8B-B14F-4D97-AF65-F5344CB8AC3E}">
        <p14:creationId xmlns:p14="http://schemas.microsoft.com/office/powerpoint/2010/main" val="1744139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2" y="982132"/>
            <a:ext cx="4802185" cy="1303867"/>
          </a:xfrm>
        </p:spPr>
        <p:txBody>
          <a:bodyPr vert="horz" lIns="91440" tIns="45720" rIns="91440" bIns="45720" rtlCol="0" anchor="ctr">
            <a:normAutofit/>
          </a:bodyPr>
          <a:lstStyle/>
          <a:p>
            <a:pPr>
              <a:lnSpc>
                <a:spcPct val="90000"/>
              </a:lnSpc>
            </a:pPr>
            <a:r>
              <a:rPr lang="en-US" sz="2800" b="1" dirty="0"/>
              <a:t>Roundtable Discussion</a:t>
            </a:r>
            <a:br>
              <a:rPr lang="en-US" sz="2800" b="1" dirty="0"/>
            </a:br>
            <a:r>
              <a:rPr lang="en-US" sz="2800" b="1" dirty="0"/>
              <a:t>Scenarios and Accommodations</a:t>
            </a:r>
          </a:p>
        </p:txBody>
      </p:sp>
      <p:pic>
        <p:nvPicPr>
          <p:cNvPr id="5" name="Content Placeholder 4" descr="Stop Saying Feminism is Good for Men - The Bobbu"/>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1190" y="1385887"/>
            <a:ext cx="4322618" cy="3729037"/>
          </a:xfrm>
          <a:prstGeom prst="rect">
            <a:avLst/>
          </a:prstGeom>
        </p:spPr>
      </p:pic>
      <p:sp>
        <p:nvSpPr>
          <p:cNvPr id="4" name="Content Placeholder 3"/>
          <p:cNvSpPr>
            <a:spLocks noGrp="1"/>
          </p:cNvSpPr>
          <p:nvPr>
            <p:ph sz="half" idx="2"/>
          </p:nvPr>
        </p:nvSpPr>
        <p:spPr>
          <a:xfrm>
            <a:off x="6094412" y="2556932"/>
            <a:ext cx="4802184" cy="3318936"/>
          </a:xfrm>
        </p:spPr>
        <p:txBody>
          <a:bodyPr vert="horz" lIns="91440" tIns="45720" rIns="91440" bIns="45720" rtlCol="0" anchor="t">
            <a:normAutofit/>
          </a:bodyPr>
          <a:lstStyle/>
          <a:p>
            <a:pPr lvl="1"/>
            <a:endParaRPr lang="en-US" b="1" dirty="0"/>
          </a:p>
          <a:p>
            <a:pPr lvl="1"/>
            <a:endParaRPr lang="en-US" b="1" dirty="0"/>
          </a:p>
          <a:p>
            <a:pPr marL="457200" lvl="1" indent="0"/>
            <a:endParaRPr lang="en-US" b="1" dirty="0"/>
          </a:p>
        </p:txBody>
      </p:sp>
      <p:pic>
        <p:nvPicPr>
          <p:cNvPr id="92" name="Picture 91">
            <a:extLst>
              <a:ext uri="{FF2B5EF4-FFF2-40B4-BE49-F238E27FC236}">
                <a16:creationId xmlns:a16="http://schemas.microsoft.com/office/drawing/2014/main" id="{52C70AD8-D025-44E7-A58C-9591688CC9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78089" y="2487612"/>
            <a:ext cx="4048125" cy="3457575"/>
          </a:xfrm>
          <a:prstGeom prst="rect">
            <a:avLst/>
          </a:prstGeom>
          <a:noFill/>
          <a:ln>
            <a:noFill/>
          </a:ln>
        </p:spPr>
      </p:pic>
      <p:sp>
        <p:nvSpPr>
          <p:cNvPr id="7" name="Rectangle 6">
            <a:extLst>
              <a:ext uri="{FF2B5EF4-FFF2-40B4-BE49-F238E27FC236}">
                <a16:creationId xmlns:a16="http://schemas.microsoft.com/office/drawing/2014/main" id="{AF807A4E-0D2C-48BF-AC16-EA58C1DD4811}"/>
              </a:ext>
            </a:extLst>
          </p:cNvPr>
          <p:cNvSpPr/>
          <p:nvPr/>
        </p:nvSpPr>
        <p:spPr>
          <a:xfrm>
            <a:off x="954283" y="5839748"/>
            <a:ext cx="4410182" cy="377155"/>
          </a:xfrm>
          <a:prstGeom prst="rect">
            <a:avLst/>
          </a:prstGeom>
        </p:spPr>
        <p:txBody>
          <a:bodyPr wrap="none">
            <a:spAutoFit/>
          </a:bodyPr>
          <a:lstStyle/>
          <a:p>
            <a:pPr algn="ctr">
              <a:lnSpc>
                <a:spcPct val="107000"/>
              </a:lnSpc>
            </a:pPr>
            <a:r>
              <a:rPr lang="en-US" dirty="0">
                <a:latin typeface="Baskerville Old Face" panose="02020602080505020303" pitchFamily="18" charset="0"/>
                <a:ea typeface="Calibri" panose="020F0502020204030204" pitchFamily="34" charset="0"/>
                <a:cs typeface="Times New Roman" panose="02020603050405020304" pitchFamily="18" charset="0"/>
              </a:rPr>
              <a:t>*National Center for Education Statistics 2018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82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0BA9-DC41-42B0-BB54-553485B0F19D}"/>
              </a:ext>
            </a:extLst>
          </p:cNvPr>
          <p:cNvSpPr>
            <a:spLocks noGrp="1"/>
          </p:cNvSpPr>
          <p:nvPr>
            <p:ph type="title"/>
          </p:nvPr>
        </p:nvSpPr>
        <p:spPr>
          <a:xfrm>
            <a:off x="1295402" y="1295400"/>
            <a:ext cx="9601196" cy="790575"/>
          </a:xfrm>
        </p:spPr>
        <p:txBody>
          <a:bodyPr anchor="t">
            <a:noAutofit/>
          </a:bodyPr>
          <a:lstStyle/>
          <a:p>
            <a:br>
              <a:rPr lang="en-US" b="1" dirty="0"/>
            </a:br>
            <a:endParaRPr lang="en-US" dirty="0"/>
          </a:p>
        </p:txBody>
      </p:sp>
      <p:sp>
        <p:nvSpPr>
          <p:cNvPr id="3" name="Content Placeholder 2">
            <a:extLst>
              <a:ext uri="{FF2B5EF4-FFF2-40B4-BE49-F238E27FC236}">
                <a16:creationId xmlns:a16="http://schemas.microsoft.com/office/drawing/2014/main" id="{953D6A80-F39D-4B3D-AFEB-861169CCB6FA}"/>
              </a:ext>
            </a:extLst>
          </p:cNvPr>
          <p:cNvSpPr>
            <a:spLocks noGrp="1"/>
          </p:cNvSpPr>
          <p:nvPr>
            <p:ph idx="1"/>
          </p:nvPr>
        </p:nvSpPr>
        <p:spPr/>
        <p:txBody>
          <a:bodyPr>
            <a:normAutofit lnSpcReduction="10000"/>
          </a:bodyPr>
          <a:lstStyle/>
          <a:p>
            <a:pPr lvl="1"/>
            <a:r>
              <a:rPr lang="en-US" sz="2200" b="1" dirty="0"/>
              <a:t>Student Support Services - </a:t>
            </a:r>
            <a:r>
              <a:rPr lang="en-US" sz="2200" b="1" dirty="0">
                <a:hlinkClick r:id="rId2"/>
              </a:rPr>
              <a:t>https://oru.edu/current-students/my-services/disability-services/index.php</a:t>
            </a:r>
            <a:endParaRPr lang="en-US" sz="2200" b="1" dirty="0"/>
          </a:p>
          <a:p>
            <a:pPr lvl="1"/>
            <a:r>
              <a:rPr lang="en-US" sz="2200" b="1" dirty="0"/>
              <a:t>Dr. Evie Lindberg – </a:t>
            </a:r>
            <a:r>
              <a:rPr lang="en-US" sz="2200" b="1" dirty="0">
                <a:hlinkClick r:id="rId3"/>
              </a:rPr>
              <a:t>https://oru.edu/faculty/evie-lindberg.php</a:t>
            </a:r>
            <a:endParaRPr lang="en-US" sz="2200" b="1" dirty="0"/>
          </a:p>
          <a:p>
            <a:pPr lvl="1"/>
            <a:r>
              <a:rPr lang="en-US" sz="2200" b="1" dirty="0"/>
              <a:t>Counseling Center - </a:t>
            </a:r>
            <a:r>
              <a:rPr lang="en-US" sz="2200" b="1" dirty="0">
                <a:hlinkClick r:id="rId4"/>
              </a:rPr>
              <a:t>https://oru.edu/current-students/my-services/counseling-services/</a:t>
            </a:r>
            <a:endParaRPr lang="en-US" sz="2200" b="1" dirty="0"/>
          </a:p>
          <a:p>
            <a:pPr lvl="1"/>
            <a:r>
              <a:rPr lang="en-US" sz="2200" b="1" dirty="0"/>
              <a:t>Writing Center - </a:t>
            </a:r>
            <a:r>
              <a:rPr lang="en-US" sz="2200" b="1" dirty="0">
                <a:hlinkClick r:id="rId5"/>
              </a:rPr>
              <a:t>https://oru.edu/current-students/my-services/writing-center/</a:t>
            </a:r>
            <a:endParaRPr lang="en-US" sz="2200" b="1" dirty="0"/>
          </a:p>
          <a:p>
            <a:pPr lvl="1"/>
            <a:r>
              <a:rPr lang="en-US" sz="2200" b="1" dirty="0"/>
              <a:t>Sharla Roach – Tutoring – x 6036 or </a:t>
            </a:r>
            <a:r>
              <a:rPr lang="en-US" sz="2200" b="1" dirty="0">
                <a:hlinkClick r:id="rId6"/>
              </a:rPr>
              <a:t>tutors@oru.edu</a:t>
            </a:r>
            <a:endParaRPr lang="en-US" sz="2200" b="1" dirty="0"/>
          </a:p>
          <a:p>
            <a:endParaRPr lang="en-US" dirty="0"/>
          </a:p>
        </p:txBody>
      </p:sp>
      <p:sp>
        <p:nvSpPr>
          <p:cNvPr id="4" name="TextBox 3">
            <a:extLst>
              <a:ext uri="{FF2B5EF4-FFF2-40B4-BE49-F238E27FC236}">
                <a16:creationId xmlns:a16="http://schemas.microsoft.com/office/drawing/2014/main" id="{52DDF063-C4B7-4D9C-8A88-9274B96614C6}"/>
              </a:ext>
            </a:extLst>
          </p:cNvPr>
          <p:cNvSpPr txBox="1"/>
          <p:nvPr/>
        </p:nvSpPr>
        <p:spPr>
          <a:xfrm>
            <a:off x="1925782" y="997526"/>
            <a:ext cx="7682345" cy="707886"/>
          </a:xfrm>
          <a:prstGeom prst="rect">
            <a:avLst/>
          </a:prstGeom>
          <a:noFill/>
        </p:spPr>
        <p:txBody>
          <a:bodyPr wrap="square" rtlCol="0">
            <a:spAutoFit/>
          </a:bodyPr>
          <a:lstStyle/>
          <a:p>
            <a:pPr algn="ctr"/>
            <a:r>
              <a:rPr lang="en-US" sz="4000" b="1" dirty="0"/>
              <a:t>ORU RESOURCES</a:t>
            </a:r>
          </a:p>
        </p:txBody>
      </p:sp>
    </p:spTree>
    <p:extLst>
      <p:ext uri="{BB962C8B-B14F-4D97-AF65-F5344CB8AC3E}">
        <p14:creationId xmlns:p14="http://schemas.microsoft.com/office/powerpoint/2010/main" val="253546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E04F7F8-298B-4DA9-BD16-527C84D93CFC}"/>
              </a:ext>
            </a:extLst>
          </p:cNvPr>
          <p:cNvSpPr>
            <a:spLocks noGrp="1"/>
          </p:cNvSpPr>
          <p:nvPr>
            <p:ph sz="quarter" idx="4"/>
          </p:nvPr>
        </p:nvSpPr>
        <p:spPr>
          <a:xfrm>
            <a:off x="6180671" y="2888673"/>
            <a:ext cx="4718304" cy="2987195"/>
          </a:xfrm>
        </p:spPr>
        <p:txBody>
          <a:bodyPr>
            <a:normAutofit fontScale="92500"/>
          </a:bodyPr>
          <a:lstStyle/>
          <a:p>
            <a:pPr marL="0" indent="0">
              <a:buNone/>
            </a:pPr>
            <a:r>
              <a:rPr lang="en-US" b="1" dirty="0"/>
              <a:t>5. Bookshare – </a:t>
            </a:r>
            <a:r>
              <a:rPr lang="en-US" dirty="0"/>
              <a:t>Audiobook available free through Student Support Services</a:t>
            </a:r>
          </a:p>
          <a:p>
            <a:pPr marL="0" indent="0">
              <a:buNone/>
            </a:pPr>
            <a:r>
              <a:rPr lang="en-US" b="1" dirty="0"/>
              <a:t>6. Read Mode </a:t>
            </a:r>
            <a:r>
              <a:rPr lang="en-US" dirty="0"/>
              <a:t>– (clears visual clutter from web pages, Free)</a:t>
            </a:r>
          </a:p>
          <a:p>
            <a:pPr marL="0" indent="0">
              <a:buNone/>
            </a:pPr>
            <a:r>
              <a:rPr lang="en-US" b="1" dirty="0"/>
              <a:t>7. Web Clipper – (</a:t>
            </a:r>
            <a:r>
              <a:rPr lang="en-US" dirty="0"/>
              <a:t>Save web information directly to OneNote, Free)</a:t>
            </a:r>
          </a:p>
          <a:p>
            <a:pPr marL="0" indent="0">
              <a:buNone/>
            </a:pPr>
            <a:r>
              <a:rPr lang="en-US" b="1" dirty="0"/>
              <a:t>8. </a:t>
            </a:r>
            <a:r>
              <a:rPr lang="en-US" b="1" dirty="0" err="1"/>
              <a:t>VoiceNote</a:t>
            </a:r>
            <a:r>
              <a:rPr lang="en-US" b="1" dirty="0"/>
              <a:t> II – </a:t>
            </a:r>
            <a:r>
              <a:rPr lang="en-US" dirty="0"/>
              <a:t>Does dictation (Free) </a:t>
            </a:r>
          </a:p>
          <a:p>
            <a:endParaRPr lang="en-US" dirty="0"/>
          </a:p>
        </p:txBody>
      </p:sp>
      <p:sp>
        <p:nvSpPr>
          <p:cNvPr id="7" name="Title 1">
            <a:extLst>
              <a:ext uri="{FF2B5EF4-FFF2-40B4-BE49-F238E27FC236}">
                <a16:creationId xmlns:a16="http://schemas.microsoft.com/office/drawing/2014/main" id="{B6171D50-FBD0-4C69-BC95-F946CE1F98C9}"/>
              </a:ext>
            </a:extLst>
          </p:cNvPr>
          <p:cNvSpPr>
            <a:spLocks noGrp="1"/>
          </p:cNvSpPr>
          <p:nvPr>
            <p:ph type="title"/>
          </p:nvPr>
        </p:nvSpPr>
        <p:spPr>
          <a:xfrm>
            <a:off x="1295400" y="982663"/>
            <a:ext cx="9601200" cy="1303337"/>
          </a:xfrm>
          <a:solidFill>
            <a:schemeClr val="accent5">
              <a:lumMod val="40000"/>
              <a:lumOff val="60000"/>
            </a:schemeClr>
          </a:solidFill>
        </p:spPr>
        <p:txBody>
          <a:bodyPr>
            <a:normAutofit fontScale="90000"/>
          </a:bodyPr>
          <a:lstStyle/>
          <a:p>
            <a:r>
              <a:rPr lang="en-US" dirty="0">
                <a:solidFill>
                  <a:schemeClr val="tx1"/>
                </a:solidFill>
              </a:rPr>
              <a:t>Assistive Technology </a:t>
            </a:r>
            <a:br>
              <a:rPr lang="en-US" dirty="0">
                <a:solidFill>
                  <a:schemeClr val="tx1"/>
                </a:solidFill>
              </a:rPr>
            </a:br>
            <a:r>
              <a:rPr lang="en-US" dirty="0">
                <a:solidFill>
                  <a:schemeClr val="tx1"/>
                </a:solidFill>
              </a:rPr>
              <a:t>Chrome Tools</a:t>
            </a:r>
          </a:p>
        </p:txBody>
      </p:sp>
      <p:sp>
        <p:nvSpPr>
          <p:cNvPr id="8" name="Content Placeholder 2">
            <a:extLst>
              <a:ext uri="{FF2B5EF4-FFF2-40B4-BE49-F238E27FC236}">
                <a16:creationId xmlns:a16="http://schemas.microsoft.com/office/drawing/2014/main" id="{D060698F-9E4C-43DF-B440-11234790E35B}"/>
              </a:ext>
            </a:extLst>
          </p:cNvPr>
          <p:cNvSpPr>
            <a:spLocks noGrp="1"/>
          </p:cNvSpPr>
          <p:nvPr>
            <p:ph sz="half" idx="2"/>
          </p:nvPr>
        </p:nvSpPr>
        <p:spPr>
          <a:xfrm>
            <a:off x="1295400" y="2937164"/>
            <a:ext cx="4718050" cy="2938175"/>
          </a:xfrm>
        </p:spPr>
        <p:txBody>
          <a:bodyPr>
            <a:normAutofit fontScale="92500"/>
          </a:bodyPr>
          <a:lstStyle/>
          <a:p>
            <a:pPr marL="0" indent="0">
              <a:buNone/>
            </a:pPr>
            <a:r>
              <a:rPr lang="en-US" b="1" dirty="0">
                <a:solidFill>
                  <a:schemeClr val="tx1"/>
                </a:solidFill>
              </a:rPr>
              <a:t>1. </a:t>
            </a:r>
            <a:r>
              <a:rPr lang="en-US" b="1" dirty="0" err="1">
                <a:solidFill>
                  <a:schemeClr val="tx1"/>
                </a:solidFill>
              </a:rPr>
              <a:t>Snap&amp;Read</a:t>
            </a:r>
            <a:r>
              <a:rPr lang="en-US" b="1" dirty="0">
                <a:solidFill>
                  <a:schemeClr val="tx1"/>
                </a:solidFill>
              </a:rPr>
              <a:t> Universal – </a:t>
            </a:r>
            <a:r>
              <a:rPr lang="en-US" dirty="0">
                <a:solidFill>
                  <a:schemeClr val="tx1"/>
                </a:solidFill>
              </a:rPr>
              <a:t>Reads                          words that are clicked on</a:t>
            </a:r>
          </a:p>
          <a:p>
            <a:pPr marL="0" indent="0">
              <a:buNone/>
            </a:pPr>
            <a:r>
              <a:rPr lang="en-US" b="1" dirty="0">
                <a:solidFill>
                  <a:schemeClr val="tx1"/>
                </a:solidFill>
              </a:rPr>
              <a:t>2. </a:t>
            </a:r>
            <a:r>
              <a:rPr lang="en-US" b="1" dirty="0" err="1">
                <a:solidFill>
                  <a:schemeClr val="tx1"/>
                </a:solidFill>
              </a:rPr>
              <a:t>Read&amp;Write</a:t>
            </a:r>
            <a:r>
              <a:rPr lang="en-US" b="1" dirty="0">
                <a:solidFill>
                  <a:schemeClr val="tx1"/>
                </a:solidFill>
              </a:rPr>
              <a:t> for Google Chrome</a:t>
            </a:r>
          </a:p>
          <a:p>
            <a:pPr marL="0" indent="0">
              <a:buNone/>
            </a:pPr>
            <a:r>
              <a:rPr lang="en-US" b="1" dirty="0">
                <a:solidFill>
                  <a:schemeClr val="tx1"/>
                </a:solidFill>
              </a:rPr>
              <a:t>3. </a:t>
            </a:r>
            <a:r>
              <a:rPr lang="en-US" b="1" dirty="0" err="1">
                <a:solidFill>
                  <a:schemeClr val="tx1"/>
                </a:solidFill>
              </a:rPr>
              <a:t>SpeakIT</a:t>
            </a:r>
            <a:r>
              <a:rPr lang="en-US" b="1" dirty="0">
                <a:solidFill>
                  <a:schemeClr val="tx1"/>
                </a:solidFill>
              </a:rPr>
              <a:t> – Text-to-Speech (TTS) Free</a:t>
            </a:r>
          </a:p>
          <a:p>
            <a:pPr marL="0" indent="0">
              <a:buNone/>
            </a:pPr>
            <a:r>
              <a:rPr lang="en-US" b="1" dirty="0">
                <a:solidFill>
                  <a:schemeClr val="tx1"/>
                </a:solidFill>
              </a:rPr>
              <a:t>4. Google Scribe </a:t>
            </a:r>
            <a:r>
              <a:rPr lang="en-US" dirty="0">
                <a:solidFill>
                  <a:schemeClr val="tx1"/>
                </a:solidFill>
              </a:rPr>
              <a:t>– Note-taking tools</a:t>
            </a:r>
          </a:p>
        </p:txBody>
      </p:sp>
    </p:spTree>
    <p:extLst>
      <p:ext uri="{BB962C8B-B14F-4D97-AF65-F5344CB8AC3E}">
        <p14:creationId xmlns:p14="http://schemas.microsoft.com/office/powerpoint/2010/main" val="246141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6368-4427-444C-94A5-886FDDA8EE25}"/>
              </a:ext>
            </a:extLst>
          </p:cNvPr>
          <p:cNvSpPr>
            <a:spLocks noGrp="1"/>
          </p:cNvSpPr>
          <p:nvPr>
            <p:ph type="title"/>
          </p:nvPr>
        </p:nvSpPr>
        <p:spPr/>
        <p:txBody>
          <a:bodyPr/>
          <a:lstStyle/>
          <a:p>
            <a:r>
              <a:rPr lang="en-US" b="1" dirty="0"/>
              <a:t>QUESTIONS</a:t>
            </a:r>
          </a:p>
        </p:txBody>
      </p:sp>
      <p:pic>
        <p:nvPicPr>
          <p:cNvPr id="7" name="Content Placeholder 4" descr="Una nueva visión del valor del cliente | Juan_Vidal blog">
            <a:extLst>
              <a:ext uri="{FF2B5EF4-FFF2-40B4-BE49-F238E27FC236}">
                <a16:creationId xmlns:a16="http://schemas.microsoft.com/office/drawing/2014/main" id="{CE05C536-D9B0-472A-A31B-BC9ECFBCD8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4750" y="2930525"/>
            <a:ext cx="4762500" cy="2571750"/>
          </a:xfrm>
          <a:ln w="38100">
            <a:solidFill>
              <a:schemeClr val="tx1"/>
            </a:solidFill>
          </a:ln>
        </p:spPr>
      </p:pic>
    </p:spTree>
    <p:extLst>
      <p:ext uri="{BB962C8B-B14F-4D97-AF65-F5344CB8AC3E}">
        <p14:creationId xmlns:p14="http://schemas.microsoft.com/office/powerpoint/2010/main" val="73248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lumMod val="40000"/>
              <a:lumOff val="60000"/>
            </a:schemeClr>
          </a:solidFill>
        </p:spPr>
        <p:txBody>
          <a:bodyPr>
            <a:normAutofit fontScale="90000"/>
          </a:bodyPr>
          <a:lstStyle/>
          <a:p>
            <a:r>
              <a:rPr lang="en-US" b="1" dirty="0"/>
              <a:t>While You Are Waiting Please Do The Following</a:t>
            </a:r>
            <a:r>
              <a:rPr lang="en-US" dirty="0"/>
              <a:t>:</a:t>
            </a:r>
          </a:p>
        </p:txBody>
      </p:sp>
      <p:sp>
        <p:nvSpPr>
          <p:cNvPr id="5" name="Content Placeholder 4"/>
          <p:cNvSpPr>
            <a:spLocks noGrp="1"/>
          </p:cNvSpPr>
          <p:nvPr>
            <p:ph sz="half" idx="1"/>
          </p:nvPr>
        </p:nvSpPr>
        <p:spPr/>
        <p:txBody>
          <a:bodyPr>
            <a:normAutofit/>
          </a:bodyPr>
          <a:lstStyle/>
          <a:p>
            <a:r>
              <a:rPr lang="en-US" sz="2800" b="1" dirty="0"/>
              <a:t>Please sit with others from your College/Department</a:t>
            </a:r>
          </a:p>
          <a:p>
            <a:endParaRPr lang="en-US" sz="2800" dirty="0"/>
          </a:p>
        </p:txBody>
      </p:sp>
      <p:sp>
        <p:nvSpPr>
          <p:cNvPr id="6" name="Content Placeholder 5"/>
          <p:cNvSpPr>
            <a:spLocks noGrp="1"/>
          </p:cNvSpPr>
          <p:nvPr>
            <p:ph sz="half" idx="2"/>
          </p:nvPr>
        </p:nvSpPr>
        <p:spPr/>
        <p:txBody>
          <a:bodyPr/>
          <a:lstStyle/>
          <a:p>
            <a:r>
              <a:rPr lang="en-US" sz="2800" b="1" dirty="0"/>
              <a:t>Login into </a:t>
            </a:r>
            <a:r>
              <a:rPr lang="en-US" sz="2800" b="1" dirty="0" err="1"/>
              <a:t>Kahoot</a:t>
            </a:r>
            <a:r>
              <a:rPr lang="en-US" sz="2800" b="1" dirty="0"/>
              <a:t> </a:t>
            </a:r>
          </a:p>
          <a:p>
            <a:r>
              <a:rPr lang="en-US" sz="2800" b="1" dirty="0">
                <a:hlinkClick r:id="rId4"/>
              </a:rPr>
              <a:t>https://kahoot.com</a:t>
            </a:r>
            <a:endParaRPr lang="en-US" sz="2800" b="1" dirty="0"/>
          </a:p>
          <a:p>
            <a:pPr marL="0" indent="0">
              <a:buNone/>
            </a:pPr>
            <a:endParaRPr lang="en-US" sz="2800" b="1" dirty="0"/>
          </a:p>
          <a:p>
            <a:pPr marL="0" indent="0">
              <a:buNone/>
            </a:pPr>
            <a:endParaRPr lang="en-US" dirty="0">
              <a:solidFill>
                <a:schemeClr val="accent1"/>
              </a:solidFill>
            </a:endParaRPr>
          </a:p>
          <a:p>
            <a:pPr marL="0" indent="0">
              <a:buNone/>
            </a:pPr>
            <a:endParaRPr lang="en-US" dirty="0"/>
          </a:p>
        </p:txBody>
      </p:sp>
      <p:pic>
        <p:nvPicPr>
          <p:cNvPr id="7" name="Picture 6" descr="Presenting Your Researc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648" y="3615938"/>
            <a:ext cx="3408588" cy="2110283"/>
          </a:xfrm>
          <a:prstGeom prst="rect">
            <a:avLst/>
          </a:prstGeom>
        </p:spPr>
      </p:pic>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7463299"/>
      </p:ext>
    </p:extLst>
  </p:cSld>
  <p:clrMapOvr>
    <a:masterClrMapping/>
  </p:clrMapOvr>
  <mc:AlternateContent xmlns:mc="http://schemas.openxmlformats.org/markup-compatibility/2006" xmlns:p14="http://schemas.microsoft.com/office/powerpoint/2010/main">
    <mc:Choice Requires="p14">
      <p:transition spd="slow" p14:dur="2000" advTm="40082"/>
    </mc:Choice>
    <mc:Fallback xmlns="">
      <p:transition spd="slow" advTm="40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5069" y="737938"/>
            <a:ext cx="8085861" cy="2380946"/>
          </a:xfrm>
        </p:spPr>
        <p:txBody>
          <a:bodyPr>
            <a:noAutofit/>
          </a:bodyPr>
          <a:lstStyle/>
          <a:p>
            <a:r>
              <a:rPr lang="en-US" sz="3200" b="1" dirty="0"/>
              <a:t>STUDENT SUPPORT SERVICES (SSS)</a:t>
            </a:r>
            <a:br>
              <a:rPr lang="en-US" sz="3200" b="1" dirty="0"/>
            </a:br>
            <a:br>
              <a:rPr lang="en-US" sz="3200" b="1" dirty="0"/>
            </a:br>
            <a:endParaRPr lang="en-US" sz="3200" dirty="0"/>
          </a:p>
        </p:txBody>
      </p:sp>
      <p:sp>
        <p:nvSpPr>
          <p:cNvPr id="4" name="TextBox 3">
            <a:extLst>
              <a:ext uri="{FF2B5EF4-FFF2-40B4-BE49-F238E27FC236}">
                <a16:creationId xmlns:a16="http://schemas.microsoft.com/office/drawing/2014/main" id="{C9417EA3-D3AC-452E-8159-D8080F0A52DA}"/>
              </a:ext>
            </a:extLst>
          </p:cNvPr>
          <p:cNvSpPr txBox="1"/>
          <p:nvPr/>
        </p:nvSpPr>
        <p:spPr>
          <a:xfrm>
            <a:off x="1212112" y="2473842"/>
            <a:ext cx="9746511" cy="1077218"/>
          </a:xfrm>
          <a:prstGeom prst="rect">
            <a:avLst/>
          </a:prstGeom>
          <a:noFill/>
        </p:spPr>
        <p:txBody>
          <a:bodyPr wrap="square" rtlCol="0">
            <a:spAutoFit/>
          </a:bodyPr>
          <a:lstStyle/>
          <a:p>
            <a:pPr algn="ctr"/>
            <a:r>
              <a:rPr lang="en-US" sz="3200" b="1" dirty="0"/>
              <a:t>Cynthia McFarland – Director </a:t>
            </a:r>
          </a:p>
          <a:p>
            <a:pPr algn="ctr"/>
            <a:r>
              <a:rPr lang="en-US" sz="3200" b="1" dirty="0"/>
              <a:t>918-495-6655 * </a:t>
            </a:r>
            <a:r>
              <a:rPr lang="en-US" sz="3200" b="1" dirty="0">
                <a:hlinkClick r:id="rId2"/>
              </a:rPr>
              <a:t>cmcfarland@oru.edu</a:t>
            </a:r>
            <a:r>
              <a:rPr lang="en-US" sz="3200" b="1" dirty="0"/>
              <a:t>  </a:t>
            </a:r>
          </a:p>
        </p:txBody>
      </p:sp>
      <p:sp>
        <p:nvSpPr>
          <p:cNvPr id="7" name="TextBox 6">
            <a:extLst>
              <a:ext uri="{FF2B5EF4-FFF2-40B4-BE49-F238E27FC236}">
                <a16:creationId xmlns:a16="http://schemas.microsoft.com/office/drawing/2014/main" id="{33486105-4D56-4FB6-91C8-D87C2927A07B}"/>
              </a:ext>
            </a:extLst>
          </p:cNvPr>
          <p:cNvSpPr txBox="1"/>
          <p:nvPr/>
        </p:nvSpPr>
        <p:spPr>
          <a:xfrm flipH="1">
            <a:off x="2357868" y="3962400"/>
            <a:ext cx="7301023" cy="2062103"/>
          </a:xfrm>
          <a:prstGeom prst="rect">
            <a:avLst/>
          </a:prstGeom>
          <a:noFill/>
        </p:spPr>
        <p:txBody>
          <a:bodyPr wrap="square" rtlCol="0">
            <a:spAutoFit/>
          </a:bodyPr>
          <a:lstStyle/>
          <a:p>
            <a:pPr algn="ctr"/>
            <a:r>
              <a:rPr lang="en-US" sz="3200" b="1" dirty="0"/>
              <a:t>Main Office – LRC 510</a:t>
            </a:r>
          </a:p>
          <a:p>
            <a:pPr algn="ctr"/>
            <a:r>
              <a:rPr lang="en-US" sz="3200" b="1" dirty="0"/>
              <a:t>918-495-6689 </a:t>
            </a:r>
          </a:p>
          <a:p>
            <a:pPr algn="ctr"/>
            <a:r>
              <a:rPr lang="en-US" sz="3200" b="1" dirty="0">
                <a:hlinkClick r:id="rId3"/>
              </a:rPr>
              <a:t>disabilityservices@oru.edu</a:t>
            </a:r>
            <a:endParaRPr lang="en-US" sz="3200" b="1" dirty="0"/>
          </a:p>
          <a:p>
            <a:endParaRPr lang="en-US" sz="3200" dirty="0"/>
          </a:p>
        </p:txBody>
      </p:sp>
    </p:spTree>
    <p:extLst>
      <p:ext uri="{BB962C8B-B14F-4D97-AF65-F5344CB8AC3E}">
        <p14:creationId xmlns:p14="http://schemas.microsoft.com/office/powerpoint/2010/main" val="130404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8195" y="914400"/>
            <a:ext cx="10123511" cy="630865"/>
          </a:xfrm>
          <a:solidFill>
            <a:schemeClr val="accent5">
              <a:lumMod val="40000"/>
              <a:lumOff val="60000"/>
            </a:schemeClr>
          </a:solidFill>
        </p:spPr>
        <p:txBody>
          <a:bodyPr>
            <a:normAutofit fontScale="90000"/>
          </a:bodyPr>
          <a:lstStyle/>
          <a:p>
            <a:r>
              <a:rPr lang="en-US" sz="4000" b="1" dirty="0">
                <a:solidFill>
                  <a:srgbClr val="000000"/>
                </a:solidFill>
                <a:latin typeface="Baskerville Old Face" panose="02020602080505020303" pitchFamily="18" charset="0"/>
              </a:rPr>
              <a:t>Student Support Services’ Mission</a:t>
            </a:r>
            <a:endParaRPr lang="en-US" sz="4000" dirty="0"/>
          </a:p>
        </p:txBody>
      </p:sp>
      <p:sp>
        <p:nvSpPr>
          <p:cNvPr id="6" name="Picture Placeholder 5"/>
          <p:cNvSpPr>
            <a:spLocks noGrp="1"/>
          </p:cNvSpPr>
          <p:nvPr>
            <p:ph type="pic" idx="1"/>
          </p:nvPr>
        </p:nvSpPr>
        <p:spPr>
          <a:xfrm>
            <a:off x="806183" y="1800447"/>
            <a:ext cx="10430880" cy="3891516"/>
          </a:xfrm>
        </p:spPr>
      </p:sp>
      <p:sp>
        <p:nvSpPr>
          <p:cNvPr id="8" name="Rectangle 7"/>
          <p:cNvSpPr/>
          <p:nvPr/>
        </p:nvSpPr>
        <p:spPr>
          <a:xfrm>
            <a:off x="1091609" y="2027274"/>
            <a:ext cx="10010097" cy="3323987"/>
          </a:xfrm>
          <a:prstGeom prst="rect">
            <a:avLst/>
          </a:prstGeom>
        </p:spPr>
        <p:txBody>
          <a:bodyPr wrap="square">
            <a:spAutoFit/>
          </a:bodyPr>
          <a:lstStyle/>
          <a:p>
            <a:r>
              <a:rPr lang="en-US" dirty="0">
                <a:solidFill>
                  <a:srgbClr val="000000"/>
                </a:solidFill>
                <a:latin typeface="Baskerville Old Face" panose="02020602080505020303" pitchFamily="18" charset="0"/>
                <a:ea typeface="Calibri" panose="020F0502020204030204" pitchFamily="34" charset="0"/>
                <a:cs typeface="Baskerville Old Face" panose="02020602080505020303" pitchFamily="18" charset="0"/>
              </a:rPr>
              <a:t> </a:t>
            </a:r>
            <a:endParaRPr lang="en-US" sz="1600" dirty="0">
              <a:solidFill>
                <a:srgbClr val="000000"/>
              </a:solidFill>
              <a:latin typeface="Baskerville Old Face" panose="02020602080505020303" pitchFamily="18" charset="0"/>
              <a:ea typeface="Calibri" panose="020F0502020204030204" pitchFamily="34" charset="0"/>
              <a:cs typeface="Baskerville Old Face" panose="02020602080505020303" pitchFamily="18" charset="0"/>
            </a:endParaRPr>
          </a:p>
          <a:p>
            <a:pPr algn="ctr"/>
            <a:r>
              <a:rPr lang="en-US" sz="3200" dirty="0">
                <a:solidFill>
                  <a:srgbClr val="000000"/>
                </a:solidFill>
                <a:ea typeface="Calibri" panose="020F0502020204030204" pitchFamily="34" charset="0"/>
                <a:cs typeface="Baskerville Old Face" panose="02020602080505020303" pitchFamily="18" charset="0"/>
              </a:rPr>
              <a:t>To ensure that </a:t>
            </a:r>
            <a:r>
              <a:rPr lang="en-US" sz="3200" b="1" i="1" dirty="0">
                <a:solidFill>
                  <a:srgbClr val="000000"/>
                </a:solidFill>
                <a:ea typeface="Calibri" panose="020F0502020204030204" pitchFamily="34" charset="0"/>
                <a:cs typeface="Baskerville Old Face" panose="02020602080505020303" pitchFamily="18" charset="0"/>
              </a:rPr>
              <a:t>qualified students</a:t>
            </a:r>
            <a:r>
              <a:rPr lang="en-US" sz="3200" i="1" dirty="0">
                <a:solidFill>
                  <a:srgbClr val="000000"/>
                </a:solidFill>
                <a:ea typeface="Calibri" panose="020F0502020204030204" pitchFamily="34" charset="0"/>
                <a:cs typeface="Baskerville Old Face" panose="02020602080505020303" pitchFamily="18" charset="0"/>
              </a:rPr>
              <a:t> </a:t>
            </a:r>
            <a:r>
              <a:rPr lang="en-US" sz="3200" dirty="0">
                <a:solidFill>
                  <a:srgbClr val="000000"/>
                </a:solidFill>
                <a:ea typeface="Calibri" panose="020F0502020204030204" pitchFamily="34" charset="0"/>
                <a:cs typeface="Baskerville Old Face" panose="02020602080505020303" pitchFamily="18" charset="0"/>
              </a:rPr>
              <a:t>with disabilities have </a:t>
            </a:r>
            <a:r>
              <a:rPr lang="en-US" sz="3200" b="1" dirty="0">
                <a:solidFill>
                  <a:srgbClr val="000000"/>
                </a:solidFill>
                <a:ea typeface="Calibri" panose="020F0502020204030204" pitchFamily="34" charset="0"/>
                <a:cs typeface="Baskerville Old Face" panose="02020602080505020303" pitchFamily="18" charset="0"/>
              </a:rPr>
              <a:t>equal access </a:t>
            </a:r>
            <a:r>
              <a:rPr lang="en-US" sz="3200" dirty="0">
                <a:solidFill>
                  <a:srgbClr val="000000"/>
                </a:solidFill>
                <a:ea typeface="Calibri" panose="020F0502020204030204" pitchFamily="34" charset="0"/>
                <a:cs typeface="Baskerville Old Face" panose="02020602080505020303" pitchFamily="18" charset="0"/>
              </a:rPr>
              <a:t>to educational opportunities at ORU by eliminating physical and educational barriers. Each student will then be able to participate freely and actively in all facets of University life under the American with Disabilities Act (ADA) and Section 504 of the Rehabilitation Act of 1973. </a:t>
            </a:r>
            <a:endParaRPr lang="en-US" sz="3200" dirty="0">
              <a:solidFill>
                <a:srgbClr val="000000"/>
              </a:solidFill>
              <a:effectLst/>
              <a:ea typeface="Calibri" panose="020F0502020204030204" pitchFamily="34" charset="0"/>
              <a:cs typeface="Baskerville Old Face" panose="02020602080505020303" pitchFamily="18" charset="0"/>
            </a:endParaRPr>
          </a:p>
        </p:txBody>
      </p:sp>
    </p:spTree>
    <p:extLst>
      <p:ext uri="{BB962C8B-B14F-4D97-AF65-F5344CB8AC3E}">
        <p14:creationId xmlns:p14="http://schemas.microsoft.com/office/powerpoint/2010/main" val="308223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573C-9DB4-4994-B396-3F52D600FE19}"/>
              </a:ext>
            </a:extLst>
          </p:cNvPr>
          <p:cNvSpPr>
            <a:spLocks noGrp="1"/>
          </p:cNvSpPr>
          <p:nvPr>
            <p:ph type="title"/>
          </p:nvPr>
        </p:nvSpPr>
        <p:spPr>
          <a:solidFill>
            <a:schemeClr val="bg2"/>
          </a:solidFill>
        </p:spPr>
        <p:txBody>
          <a:bodyPr>
            <a:normAutofit fontScale="90000"/>
          </a:bodyPr>
          <a:lstStyle/>
          <a:p>
            <a:r>
              <a:rPr lang="en-US" b="1" dirty="0"/>
              <a:t>Two Laws That Protect Students With Disabilities in Higher Education</a:t>
            </a:r>
          </a:p>
        </p:txBody>
      </p:sp>
      <p:sp>
        <p:nvSpPr>
          <p:cNvPr id="3" name="Text Placeholder 2">
            <a:extLst>
              <a:ext uri="{FF2B5EF4-FFF2-40B4-BE49-F238E27FC236}">
                <a16:creationId xmlns:a16="http://schemas.microsoft.com/office/drawing/2014/main" id="{FA1A80D8-449B-4E0F-BBE4-EB99834EC454}"/>
              </a:ext>
            </a:extLst>
          </p:cNvPr>
          <p:cNvSpPr>
            <a:spLocks noGrp="1"/>
          </p:cNvSpPr>
          <p:nvPr>
            <p:ph type="body" idx="1"/>
          </p:nvPr>
        </p:nvSpPr>
        <p:spPr>
          <a:xfrm>
            <a:off x="1295400" y="2658533"/>
            <a:ext cx="4718304" cy="348986"/>
          </a:xfrm>
        </p:spPr>
        <p:txBody>
          <a:bodyPr>
            <a:normAutofit fontScale="85000" lnSpcReduction="20000"/>
          </a:bodyPr>
          <a:lstStyle/>
          <a:p>
            <a:pPr algn="ctr"/>
            <a:r>
              <a:rPr lang="en-US" sz="2400" b="1" dirty="0">
                <a:solidFill>
                  <a:schemeClr val="tx1"/>
                </a:solidFill>
              </a:rPr>
              <a:t>Americans With Disabilities Act (ADA)</a:t>
            </a:r>
          </a:p>
        </p:txBody>
      </p:sp>
      <p:pic>
        <p:nvPicPr>
          <p:cNvPr id="15" name="Content Placeholder 14" descr="A screenshot of a cell phone&#10;&#10;Description automatically generated">
            <a:extLst>
              <a:ext uri="{FF2B5EF4-FFF2-40B4-BE49-F238E27FC236}">
                <a16:creationId xmlns:a16="http://schemas.microsoft.com/office/drawing/2014/main" id="{C9CD7948-973F-4CBD-980F-76AE7E36A921}"/>
              </a:ext>
            </a:extLst>
          </p:cNvPr>
          <p:cNvPicPr>
            <a:picLocks noGrp="1" noChangeAspect="1"/>
          </p:cNvPicPr>
          <p:nvPr>
            <p:ph sz="half" idx="2"/>
          </p:nvPr>
        </p:nvPicPr>
        <p:blipFill>
          <a:blip r:embed="rId2"/>
          <a:stretch>
            <a:fillRect/>
          </a:stretch>
        </p:blipFill>
        <p:spPr>
          <a:xfrm>
            <a:off x="1806575" y="3311525"/>
            <a:ext cx="3695700" cy="2495550"/>
          </a:xfrm>
        </p:spPr>
      </p:pic>
      <p:sp>
        <p:nvSpPr>
          <p:cNvPr id="5" name="Text Placeholder 4">
            <a:extLst>
              <a:ext uri="{FF2B5EF4-FFF2-40B4-BE49-F238E27FC236}">
                <a16:creationId xmlns:a16="http://schemas.microsoft.com/office/drawing/2014/main" id="{62777FCF-D5CF-4EDB-90A1-5F9F800B100A}"/>
              </a:ext>
            </a:extLst>
          </p:cNvPr>
          <p:cNvSpPr>
            <a:spLocks noGrp="1"/>
          </p:cNvSpPr>
          <p:nvPr>
            <p:ph type="body" sz="quarter" idx="3"/>
          </p:nvPr>
        </p:nvSpPr>
        <p:spPr/>
        <p:txBody>
          <a:bodyPr>
            <a:normAutofit fontScale="77500" lnSpcReduction="20000"/>
          </a:bodyPr>
          <a:lstStyle/>
          <a:p>
            <a:pPr algn="ctr"/>
            <a:r>
              <a:rPr lang="en-US" sz="2400" b="1" dirty="0">
                <a:solidFill>
                  <a:schemeClr val="tx1"/>
                </a:solidFill>
              </a:rPr>
              <a:t>Section 504 of the Rehabilitation Act of 1973</a:t>
            </a:r>
          </a:p>
        </p:txBody>
      </p:sp>
      <p:pic>
        <p:nvPicPr>
          <p:cNvPr id="10" name="Content Placeholder 9" descr="A picture containing drawing&#10;&#10;Description automatically generated">
            <a:extLst>
              <a:ext uri="{FF2B5EF4-FFF2-40B4-BE49-F238E27FC236}">
                <a16:creationId xmlns:a16="http://schemas.microsoft.com/office/drawing/2014/main" id="{8E5E3CA4-F6BE-4665-90EA-FB08D387A007}"/>
              </a:ext>
            </a:extLst>
          </p:cNvPr>
          <p:cNvPicPr>
            <a:picLocks noGrp="1" noChangeAspect="1"/>
          </p:cNvPicPr>
          <p:nvPr>
            <p:ph sz="quarter" idx="4"/>
          </p:nvPr>
        </p:nvPicPr>
        <p:blipFill>
          <a:blip r:embed="rId3"/>
          <a:stretch>
            <a:fillRect/>
          </a:stretch>
        </p:blipFill>
        <p:spPr>
          <a:xfrm>
            <a:off x="1737385" y="3175000"/>
            <a:ext cx="4063340" cy="2632075"/>
          </a:xfrm>
        </p:spPr>
      </p:pic>
      <p:pic>
        <p:nvPicPr>
          <p:cNvPr id="17" name="Picture 16" descr="A screenshot of a cell phone&#10;&#10;Description automatically generated">
            <a:extLst>
              <a:ext uri="{FF2B5EF4-FFF2-40B4-BE49-F238E27FC236}">
                <a16:creationId xmlns:a16="http://schemas.microsoft.com/office/drawing/2014/main" id="{D3995820-4F95-4B6B-8313-BC7748B640F0}"/>
              </a:ext>
            </a:extLst>
          </p:cNvPr>
          <p:cNvPicPr>
            <a:picLocks noChangeAspect="1"/>
          </p:cNvPicPr>
          <p:nvPr/>
        </p:nvPicPr>
        <p:blipFill>
          <a:blip r:embed="rId2"/>
          <a:stretch>
            <a:fillRect/>
          </a:stretch>
        </p:blipFill>
        <p:spPr>
          <a:xfrm>
            <a:off x="6758915" y="3342480"/>
            <a:ext cx="3695700" cy="2495550"/>
          </a:xfrm>
          <a:prstGeom prst="rect">
            <a:avLst/>
          </a:prstGeom>
        </p:spPr>
      </p:pic>
    </p:spTree>
    <p:extLst>
      <p:ext uri="{BB962C8B-B14F-4D97-AF65-F5344CB8AC3E}">
        <p14:creationId xmlns:p14="http://schemas.microsoft.com/office/powerpoint/2010/main" val="307886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le:Disability symbols.svg - Wikipedia">
            <a:extLst>
              <a:ext uri="{FF2B5EF4-FFF2-40B4-BE49-F238E27FC236}">
                <a16:creationId xmlns:a16="http://schemas.microsoft.com/office/drawing/2014/main" id="{476CBF3F-C972-4B72-9D20-C269AEADBD32}"/>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ChalkSketch/>
                    </a14:imgEffect>
                    <a14:imgEffect>
                      <a14:sharpenSoften amount="-50000"/>
                    </a14:imgEffect>
                    <a14:imgEffect>
                      <a14:brightnessContrast bright="-40000" contrast="-50000"/>
                    </a14:imgEffect>
                  </a14:imgLayer>
                </a14:imgProps>
              </a:ext>
              <a:ext uri="{28A0092B-C50C-407E-A947-70E740481C1C}">
                <a14:useLocalDpi xmlns:a14="http://schemas.microsoft.com/office/drawing/2010/main" val="0"/>
              </a:ext>
            </a:extLst>
          </a:blip>
          <a:srcRect t="21666" b="22084"/>
          <a:stretch/>
        </p:blipFill>
        <p:spPr>
          <a:xfrm>
            <a:off x="488516" y="450543"/>
            <a:ext cx="11185742" cy="5936751"/>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5D9E8521-C825-472B-B867-44C56D3FEE0D}"/>
              </a:ext>
            </a:extLst>
          </p:cNvPr>
          <p:cNvSpPr>
            <a:spLocks noGrp="1"/>
          </p:cNvSpPr>
          <p:nvPr>
            <p:ph type="title"/>
          </p:nvPr>
        </p:nvSpPr>
        <p:spPr>
          <a:xfrm>
            <a:off x="1295401" y="797757"/>
            <a:ext cx="9601196" cy="696356"/>
          </a:xfrm>
          <a:noFill/>
        </p:spPr>
        <p:txBody>
          <a:bodyPr>
            <a:normAutofit fontScale="90000"/>
          </a:bodyPr>
          <a:lstStyle/>
          <a:p>
            <a:r>
              <a:rPr lang="en-US" b="1" dirty="0">
                <a:solidFill>
                  <a:schemeClr val="tx1"/>
                </a:solidFill>
              </a:rPr>
              <a:t>Who is Protected by the ADA?</a:t>
            </a:r>
            <a:endParaRPr lang="en-US" dirty="0">
              <a:solidFill>
                <a:schemeClr val="tx1"/>
              </a:solidFill>
            </a:endParaRPr>
          </a:p>
        </p:txBody>
      </p:sp>
      <p:sp>
        <p:nvSpPr>
          <p:cNvPr id="7" name="Diamond 6">
            <a:extLst>
              <a:ext uri="{FF2B5EF4-FFF2-40B4-BE49-F238E27FC236}">
                <a16:creationId xmlns:a16="http://schemas.microsoft.com/office/drawing/2014/main" id="{5A380864-729C-4F60-B6AA-0158DB17E7C7}"/>
              </a:ext>
            </a:extLst>
          </p:cNvPr>
          <p:cNvSpPr/>
          <p:nvPr/>
        </p:nvSpPr>
        <p:spPr>
          <a:xfrm>
            <a:off x="5515885" y="2859933"/>
            <a:ext cx="1128406" cy="1165312"/>
          </a:xfrm>
          <a:prstGeom prst="diamond">
            <a:avLst/>
          </a:prstGeom>
          <a:solidFill>
            <a:schemeClr val="tx2">
              <a:lumMod val="25000"/>
              <a:lumOff val="75000"/>
            </a:scheme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CEF0C561-B49E-4BFC-BD4A-5998093E1384}"/>
              </a:ext>
            </a:extLst>
          </p:cNvPr>
          <p:cNvSpPr>
            <a:spLocks noGrp="1"/>
          </p:cNvSpPr>
          <p:nvPr>
            <p:ph sz="half" idx="1"/>
          </p:nvPr>
        </p:nvSpPr>
        <p:spPr>
          <a:xfrm>
            <a:off x="1295401" y="1494113"/>
            <a:ext cx="9601196" cy="4476036"/>
          </a:xfrm>
        </p:spPr>
        <p:txBody>
          <a:bodyPr vert="horz" lIns="91440" tIns="45720" rIns="91440" bIns="45720" rtlCol="0" anchor="t">
            <a:normAutofit/>
          </a:bodyPr>
          <a:lstStyle/>
          <a:p>
            <a:pPr fontAlgn="base">
              <a:lnSpc>
                <a:spcPct val="90000"/>
              </a:lnSpc>
              <a:buFont typeface="Wingdings" panose="05000000000000000000" pitchFamily="2" charset="2"/>
              <a:buChar char="Ø"/>
            </a:pPr>
            <a:r>
              <a:rPr lang="en-US" b="1" dirty="0">
                <a:solidFill>
                  <a:schemeClr val="tx1"/>
                </a:solidFill>
              </a:rPr>
              <a:t>Anyone with a disability that substantially limits one or more major life activity</a:t>
            </a:r>
          </a:p>
          <a:p>
            <a:pPr lvl="1" fontAlgn="base">
              <a:lnSpc>
                <a:spcPct val="90000"/>
              </a:lnSpc>
            </a:pPr>
            <a:r>
              <a:rPr lang="en-US" dirty="0">
                <a:solidFill>
                  <a:schemeClr val="tx1"/>
                </a:solidFill>
              </a:rPr>
              <a:t>As a rule of thumb, a major life activity is something that contributes to the proper functioning of the human body (seeing, sleeping, hearing, talking, moving) or the proper functioning of internal organs. </a:t>
            </a:r>
            <a:r>
              <a:rPr lang="en-US" b="1" i="1" dirty="0">
                <a:solidFill>
                  <a:schemeClr val="tx1"/>
                </a:solidFill>
              </a:rPr>
              <a:t>The ADA does not specifically name all the impairments that are covered. </a:t>
            </a:r>
            <a:endParaRPr lang="en-US" dirty="0">
              <a:solidFill>
                <a:schemeClr val="tx1"/>
              </a:solidFill>
            </a:endParaRPr>
          </a:p>
          <a:p>
            <a:pPr lvl="1" fontAlgn="base">
              <a:lnSpc>
                <a:spcPct val="90000"/>
              </a:lnSpc>
            </a:pPr>
            <a:r>
              <a:rPr lang="en-US" dirty="0">
                <a:solidFill>
                  <a:schemeClr val="tx1"/>
                </a:solidFill>
              </a:rPr>
              <a:t>The 2008 amendments to the ADA expanded major life activities to include self-care, the ability to perform manual tasks, learning, thinking, and working, among others</a:t>
            </a:r>
            <a:r>
              <a:rPr lang="en-US" sz="900" dirty="0">
                <a:solidFill>
                  <a:schemeClr val="tx1"/>
                </a:solidFill>
              </a:rPr>
              <a:t>.</a:t>
            </a:r>
          </a:p>
          <a:p>
            <a:pPr fontAlgn="base">
              <a:lnSpc>
                <a:spcPct val="90000"/>
              </a:lnSpc>
              <a:buFont typeface="Wingdings" panose="05000000000000000000" pitchFamily="2" charset="2"/>
              <a:buChar char="Ø"/>
            </a:pPr>
            <a:r>
              <a:rPr lang="en-US" b="1" dirty="0">
                <a:solidFill>
                  <a:schemeClr val="tx1"/>
                </a:solidFill>
              </a:rPr>
              <a:t>People who have a record or history of having a substantially limiting impairment</a:t>
            </a:r>
          </a:p>
          <a:p>
            <a:pPr fontAlgn="base">
              <a:lnSpc>
                <a:spcPct val="90000"/>
              </a:lnSpc>
              <a:buFont typeface="Wingdings" panose="05000000000000000000" pitchFamily="2" charset="2"/>
              <a:buChar char="Ø"/>
            </a:pPr>
            <a:r>
              <a:rPr lang="en-US" b="1" dirty="0">
                <a:solidFill>
                  <a:schemeClr val="tx1"/>
                </a:solidFill>
              </a:rPr>
              <a:t>People perceived by others as having such an impairment</a:t>
            </a:r>
          </a:p>
          <a:p>
            <a:pPr fontAlgn="base">
              <a:lnSpc>
                <a:spcPct val="90000"/>
              </a:lnSpc>
              <a:buFont typeface="Wingdings" panose="05000000000000000000" pitchFamily="2" charset="2"/>
              <a:buChar char="Ø"/>
            </a:pPr>
            <a:r>
              <a:rPr lang="en-US" b="1" dirty="0">
                <a:solidFill>
                  <a:schemeClr val="tx1"/>
                </a:solidFill>
              </a:rPr>
              <a:t>Those who associate with people who have disabilities</a:t>
            </a:r>
            <a:endParaRPr lang="en-US" sz="700" dirty="0">
              <a:solidFill>
                <a:schemeClr val="tx1"/>
              </a:solidFill>
            </a:endParaRPr>
          </a:p>
        </p:txBody>
      </p:sp>
      <p:sp>
        <p:nvSpPr>
          <p:cNvPr id="9" name="Rectangle 8">
            <a:extLst>
              <a:ext uri="{FF2B5EF4-FFF2-40B4-BE49-F238E27FC236}">
                <a16:creationId xmlns:a16="http://schemas.microsoft.com/office/drawing/2014/main" id="{7DA6B088-4BBA-4346-AADA-AAECA8A03556}"/>
              </a:ext>
            </a:extLst>
          </p:cNvPr>
          <p:cNvSpPr/>
          <p:nvPr/>
        </p:nvSpPr>
        <p:spPr>
          <a:xfrm>
            <a:off x="10245262" y="6116300"/>
            <a:ext cx="1458220" cy="344069"/>
          </a:xfrm>
          <a:prstGeom prst="rect">
            <a:avLst/>
          </a:prstGeom>
        </p:spPr>
        <p:txBody>
          <a:bodyPr wrap="none">
            <a:spAutoFit/>
          </a:bodyPr>
          <a:lstStyle/>
          <a:p>
            <a:pPr fontAlgn="base">
              <a:lnSpc>
                <a:spcPct val="90000"/>
              </a:lnSpc>
            </a:pPr>
            <a:r>
              <a:rPr lang="en-US" dirty="0"/>
              <a:t>*www.ada.gov</a:t>
            </a:r>
          </a:p>
        </p:txBody>
      </p:sp>
    </p:spTree>
    <p:extLst>
      <p:ext uri="{BB962C8B-B14F-4D97-AF65-F5344CB8AC3E}">
        <p14:creationId xmlns:p14="http://schemas.microsoft.com/office/powerpoint/2010/main" val="249985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0A689F-65FF-43E9-AC64-E86E0E0ED954}"/>
              </a:ext>
            </a:extLst>
          </p:cNvPr>
          <p:cNvSpPr/>
          <p:nvPr/>
        </p:nvSpPr>
        <p:spPr>
          <a:xfrm>
            <a:off x="4554194" y="2421730"/>
            <a:ext cx="7009156" cy="3807619"/>
          </a:xfrm>
          <a:prstGeom prst="rect">
            <a:avLst/>
          </a:prstGeom>
        </p:spPr>
        <p:txBody>
          <a:bodyPr vert="horz" lIns="91440" tIns="45720" rIns="91440" bIns="45720" rtlCol="0" anchor="t">
            <a:noAutofit/>
          </a:bodyPr>
          <a:lstStyle/>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2000" dirty="0">
                <a:solidFill>
                  <a:schemeClr val="tx1">
                    <a:lumMod val="85000"/>
                    <a:lumOff val="15000"/>
                  </a:schemeClr>
                </a:solidFill>
              </a:rPr>
              <a:t>“No otherwise qualified individual with a disability in the United States, shall, solely by reason of his or her disability, be excluded from the participating in, be denied the benefits of, or be subjected to discrimination under any program or activity </a:t>
            </a:r>
            <a:r>
              <a:rPr lang="en-US" sz="2000" b="1" i="1" u="sng" dirty="0">
                <a:solidFill>
                  <a:schemeClr val="tx1">
                    <a:lumMod val="85000"/>
                    <a:lumOff val="15000"/>
                  </a:schemeClr>
                </a:solidFill>
              </a:rPr>
              <a:t>receiving Federal financial assistance</a:t>
            </a:r>
            <a:r>
              <a:rPr lang="en-US" sz="2000" dirty="0">
                <a:solidFill>
                  <a:schemeClr val="tx1">
                    <a:lumMod val="85000"/>
                    <a:lumOff val="15000"/>
                  </a:schemeClr>
                </a:solidFill>
              </a:rPr>
              <a:t>…” </a:t>
            </a:r>
          </a:p>
          <a:p>
            <a:pPr marL="285750" indent="-285750">
              <a:lnSpc>
                <a:spcPct val="90000"/>
              </a:lnSpc>
              <a:spcBef>
                <a:spcPct val="20000"/>
              </a:spcBef>
              <a:spcAft>
                <a:spcPts val="600"/>
              </a:spcAft>
              <a:buClr>
                <a:schemeClr val="accent1"/>
              </a:buClr>
              <a:buSzPct val="115000"/>
              <a:buFont typeface="Wingdings" panose="05000000000000000000" pitchFamily="2" charset="2"/>
              <a:buChar char="Ø"/>
            </a:pPr>
            <a:r>
              <a:rPr lang="en-US" sz="2000" dirty="0">
                <a:solidFill>
                  <a:schemeClr val="tx1">
                    <a:lumMod val="85000"/>
                    <a:lumOff val="15000"/>
                  </a:schemeClr>
                </a:solidFill>
              </a:rPr>
              <a:t>It goes on to explicitly say that this </a:t>
            </a:r>
            <a:r>
              <a:rPr lang="en-US" sz="2000" b="1" u="sng" dirty="0">
                <a:solidFill>
                  <a:schemeClr val="tx1">
                    <a:lumMod val="85000"/>
                    <a:lumOff val="15000"/>
                  </a:schemeClr>
                </a:solidFill>
              </a:rPr>
              <a:t>applies to </a:t>
            </a:r>
            <a:r>
              <a:rPr lang="en-US" sz="2000" b="1" i="1" u="sng" dirty="0">
                <a:solidFill>
                  <a:schemeClr val="tx1">
                    <a:lumMod val="85000"/>
                    <a:lumOff val="15000"/>
                  </a:schemeClr>
                </a:solidFill>
              </a:rPr>
              <a:t>“a college, university, or other postsecondary institution, or a public system of higher education.”</a:t>
            </a:r>
            <a:r>
              <a:rPr lang="en-US" sz="2000" b="1" u="sng" dirty="0">
                <a:solidFill>
                  <a:schemeClr val="tx1">
                    <a:lumMod val="85000"/>
                    <a:lumOff val="15000"/>
                  </a:schemeClr>
                </a:solidFill>
              </a:rPr>
              <a:t> </a:t>
            </a:r>
            <a:r>
              <a:rPr lang="en-US" sz="2000" dirty="0">
                <a:solidFill>
                  <a:schemeClr val="tx1">
                    <a:lumMod val="85000"/>
                    <a:lumOff val="15000"/>
                  </a:schemeClr>
                </a:solidFill>
              </a:rPr>
              <a:t>Essentially, if an agency, institution, or entity accepts federal financial assistance, or accepts students who receive federal financial aid, it is prohibited from discriminating against anyone based on their disability.</a:t>
            </a:r>
          </a:p>
        </p:txBody>
      </p:sp>
      <p:pic>
        <p:nvPicPr>
          <p:cNvPr id="4" name="Picture 3" descr="A close up of a sign&#10;&#10;Description automatically generated">
            <a:extLst>
              <a:ext uri="{FF2B5EF4-FFF2-40B4-BE49-F238E27FC236}">
                <a16:creationId xmlns:a16="http://schemas.microsoft.com/office/drawing/2014/main" id="{22345AB0-7672-43CB-BF58-0039870D2C91}"/>
              </a:ext>
            </a:extLst>
          </p:cNvPr>
          <p:cNvPicPr>
            <a:picLocks noChangeAspect="1"/>
          </p:cNvPicPr>
          <p:nvPr/>
        </p:nvPicPr>
        <p:blipFill>
          <a:blip r:embed="rId3"/>
          <a:stretch>
            <a:fillRect/>
          </a:stretch>
        </p:blipFill>
        <p:spPr>
          <a:xfrm>
            <a:off x="1241822" y="805167"/>
            <a:ext cx="9708356" cy="1399552"/>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04EA05FC-2187-4316-A1D3-05F1B8C54052}"/>
              </a:ext>
            </a:extLst>
          </p:cNvPr>
          <p:cNvSpPr txBox="1"/>
          <p:nvPr/>
        </p:nvSpPr>
        <p:spPr>
          <a:xfrm>
            <a:off x="9754851" y="5973948"/>
            <a:ext cx="2193010" cy="369332"/>
          </a:xfrm>
          <a:prstGeom prst="rect">
            <a:avLst/>
          </a:prstGeom>
          <a:noFill/>
        </p:spPr>
        <p:txBody>
          <a:bodyPr wrap="square" rtlCol="0">
            <a:spAutoFit/>
          </a:bodyPr>
          <a:lstStyle/>
          <a:p>
            <a:pPr algn="ctr">
              <a:spcAft>
                <a:spcPts val="600"/>
              </a:spcAft>
            </a:pPr>
            <a:r>
              <a:rPr lang="en-US" b="1" dirty="0"/>
              <a:t>*www2.ed.gov</a:t>
            </a:r>
          </a:p>
        </p:txBody>
      </p:sp>
      <p:pic>
        <p:nvPicPr>
          <p:cNvPr id="8" name="Picture 7" descr="A person riding a horse drawn carriage on a city street&#10;&#10;Description automatically generated">
            <a:extLst>
              <a:ext uri="{FF2B5EF4-FFF2-40B4-BE49-F238E27FC236}">
                <a16:creationId xmlns:a16="http://schemas.microsoft.com/office/drawing/2014/main" id="{625F8B5E-8980-4DDE-B0F8-1E1D096DDEEB}"/>
              </a:ext>
            </a:extLst>
          </p:cNvPr>
          <p:cNvPicPr>
            <a:picLocks noChangeAspect="1"/>
          </p:cNvPicPr>
          <p:nvPr/>
        </p:nvPicPr>
        <p:blipFill>
          <a:blip r:embed="rId4"/>
          <a:stretch>
            <a:fillRect/>
          </a:stretch>
        </p:blipFill>
        <p:spPr>
          <a:xfrm>
            <a:off x="721560" y="2855752"/>
            <a:ext cx="3917981" cy="2756246"/>
          </a:xfrm>
          <a:prstGeom prst="rect">
            <a:avLst/>
          </a:prstGeom>
        </p:spPr>
      </p:pic>
    </p:spTree>
    <p:extLst>
      <p:ext uri="{BB962C8B-B14F-4D97-AF65-F5344CB8AC3E}">
        <p14:creationId xmlns:p14="http://schemas.microsoft.com/office/powerpoint/2010/main" val="4242856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8" y="1119964"/>
            <a:ext cx="10827458" cy="1032686"/>
          </a:xfrm>
        </p:spPr>
        <p:txBody>
          <a:bodyPr>
            <a:noAutofit/>
          </a:bodyPr>
          <a:lstStyle/>
          <a:p>
            <a:br>
              <a:rPr lang="en-US" b="1" dirty="0"/>
            </a:br>
            <a:r>
              <a:rPr lang="en-US" b="1" dirty="0"/>
              <a:t>Student Support Services’ Responsibilities </a:t>
            </a:r>
            <a:br>
              <a:rPr lang="en-US" b="1" dirty="0"/>
            </a:br>
            <a:endParaRPr lang="en-US" b="1" dirty="0"/>
          </a:p>
        </p:txBody>
      </p:sp>
      <p:sp>
        <p:nvSpPr>
          <p:cNvPr id="4" name="Content Placeholder 3"/>
          <p:cNvSpPr>
            <a:spLocks noGrp="1"/>
          </p:cNvSpPr>
          <p:nvPr>
            <p:ph sz="half" idx="1"/>
          </p:nvPr>
        </p:nvSpPr>
        <p:spPr>
          <a:xfrm>
            <a:off x="701748" y="2543175"/>
            <a:ext cx="9349564" cy="3476626"/>
          </a:xfrm>
        </p:spPr>
        <p:txBody>
          <a:bodyPr>
            <a:noAutofit/>
          </a:bodyPr>
          <a:lstStyle/>
          <a:p>
            <a:r>
              <a:rPr lang="en-US" dirty="0"/>
              <a:t>To assess students’ requests for accommodations </a:t>
            </a:r>
          </a:p>
          <a:p>
            <a:r>
              <a:rPr lang="en-US" dirty="0"/>
              <a:t>To provide information regarding policies, procedures, rights, and responsibilities to students with disabilities, faculty, and staff </a:t>
            </a:r>
          </a:p>
          <a:p>
            <a:pPr lvl="0"/>
            <a:r>
              <a:rPr lang="en-US" dirty="0"/>
              <a:t>To assist students in communicating with faculty about their disabilities and required accommodations, if needed</a:t>
            </a:r>
          </a:p>
          <a:p>
            <a:pPr lvl="0"/>
            <a:r>
              <a:rPr lang="en-US" dirty="0"/>
              <a:t>To provide a letter of accommodation to faculty and students at the beginning of each semester (via email)</a:t>
            </a:r>
          </a:p>
          <a:p>
            <a:r>
              <a:rPr lang="en-US" dirty="0"/>
              <a:t>To provide testing facilities and accommodations</a:t>
            </a:r>
          </a:p>
          <a:p>
            <a:pPr lvl="0"/>
            <a:endParaRPr lang="en-US" dirty="0"/>
          </a:p>
        </p:txBody>
      </p:sp>
      <p:pic>
        <p:nvPicPr>
          <p:cNvPr id="1026" name="73aa8d43-3440-4b71-bad1-a804eceed2e0" descr="Image">
            <a:extLst>
              <a:ext uri="{FF2B5EF4-FFF2-40B4-BE49-F238E27FC236}">
                <a16:creationId xmlns:a16="http://schemas.microsoft.com/office/drawing/2014/main" id="{DC6A92CA-EB3B-44D9-ABDE-FF21F0397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36389" y="3336535"/>
            <a:ext cx="3771901" cy="201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68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 of Accommodations Offered at ORU</a:t>
            </a:r>
          </a:p>
        </p:txBody>
      </p:sp>
      <p:sp>
        <p:nvSpPr>
          <p:cNvPr id="3" name="Content Placeholder 2"/>
          <p:cNvSpPr>
            <a:spLocks noGrp="1"/>
          </p:cNvSpPr>
          <p:nvPr>
            <p:ph idx="1"/>
          </p:nvPr>
        </p:nvSpPr>
        <p:spPr>
          <a:xfrm>
            <a:off x="1295401" y="2556931"/>
            <a:ext cx="4800599" cy="3700993"/>
          </a:xfrm>
        </p:spPr>
        <p:txBody>
          <a:bodyPr>
            <a:normAutofit fontScale="55000" lnSpcReduction="20000"/>
          </a:bodyPr>
          <a:lstStyle/>
          <a:p>
            <a:pPr lvl="0">
              <a:lnSpc>
                <a:spcPct val="120000"/>
              </a:lnSpc>
              <a:spcAft>
                <a:spcPts val="0"/>
              </a:spcAft>
            </a:pPr>
            <a:r>
              <a:rPr lang="en-US" sz="3300" b="1" dirty="0"/>
              <a:t>Extended time (x 1 ½) on exams</a:t>
            </a:r>
          </a:p>
          <a:p>
            <a:pPr>
              <a:lnSpc>
                <a:spcPct val="120000"/>
              </a:lnSpc>
              <a:spcAft>
                <a:spcPts val="0"/>
              </a:spcAft>
            </a:pPr>
            <a:r>
              <a:rPr lang="en-US" sz="3300" b="1" dirty="0"/>
              <a:t>Extended time on assignments and deadlines for disability-related delays</a:t>
            </a:r>
          </a:p>
          <a:p>
            <a:pPr>
              <a:lnSpc>
                <a:spcPct val="120000"/>
              </a:lnSpc>
              <a:spcAft>
                <a:spcPts val="0"/>
              </a:spcAft>
            </a:pPr>
            <a:r>
              <a:rPr lang="en-US" sz="3300" b="1" dirty="0"/>
              <a:t>Taking exams in a distraction-reduced environment</a:t>
            </a:r>
          </a:p>
          <a:p>
            <a:pPr>
              <a:lnSpc>
                <a:spcPct val="120000"/>
              </a:lnSpc>
              <a:spcAft>
                <a:spcPts val="0"/>
              </a:spcAft>
            </a:pPr>
            <a:r>
              <a:rPr lang="en-US" sz="3300" b="1" dirty="0"/>
              <a:t>Course information and reading list in advance of classes</a:t>
            </a:r>
          </a:p>
          <a:p>
            <a:pPr>
              <a:lnSpc>
                <a:spcPct val="120000"/>
              </a:lnSpc>
              <a:spcAft>
                <a:spcPts val="0"/>
              </a:spcAft>
            </a:pPr>
            <a:r>
              <a:rPr lang="en-US" sz="3300" b="1" dirty="0"/>
              <a:t>Flexibility in the attendance requirements in case of disability-related absences</a:t>
            </a:r>
          </a:p>
          <a:p>
            <a:pPr lvl="1">
              <a:lnSpc>
                <a:spcPct val="120000"/>
              </a:lnSpc>
              <a:spcAft>
                <a:spcPts val="0"/>
              </a:spcAft>
            </a:pPr>
            <a:r>
              <a:rPr lang="en-US" sz="2900" b="1" dirty="0"/>
              <a:t>Documentation of ongoing medical absences required</a:t>
            </a:r>
          </a:p>
          <a:p>
            <a:endParaRPr lang="en-US" sz="2000" b="1" dirty="0"/>
          </a:p>
          <a:p>
            <a:pPr lvl="0"/>
            <a:endParaRPr lang="en-US" sz="2000" dirty="0"/>
          </a:p>
        </p:txBody>
      </p:sp>
      <p:sp>
        <p:nvSpPr>
          <p:cNvPr id="4" name="TextBox 3">
            <a:extLst>
              <a:ext uri="{FF2B5EF4-FFF2-40B4-BE49-F238E27FC236}">
                <a16:creationId xmlns:a16="http://schemas.microsoft.com/office/drawing/2014/main" id="{45A8FF48-0AF9-4E72-819B-C537D73B18C9}"/>
              </a:ext>
            </a:extLst>
          </p:cNvPr>
          <p:cNvSpPr txBox="1"/>
          <p:nvPr/>
        </p:nvSpPr>
        <p:spPr>
          <a:xfrm>
            <a:off x="6679406" y="2556931"/>
            <a:ext cx="4217192" cy="3318937"/>
          </a:xfrm>
          <a:prstGeom prst="rect">
            <a:avLst/>
          </a:prstGeom>
        </p:spPr>
        <p:txBody>
          <a:bodyPr vert="horz" lIns="91440" tIns="45720" rIns="91440" bIns="45720" rtlCol="0" anchor="t">
            <a:normAutofit fontScale="55000" lnSpcReduction="20000"/>
          </a:bodyPr>
          <a:lstStyle>
            <a:lvl1pPr marL="285750" lvl="0" indent="-285750">
              <a:lnSpc>
                <a:spcPct val="120000"/>
              </a:lnSpc>
              <a:spcBef>
                <a:spcPct val="20000"/>
              </a:spcBef>
              <a:spcAft>
                <a:spcPts val="0"/>
              </a:spcAft>
              <a:buClr>
                <a:schemeClr val="accent1"/>
              </a:buClr>
              <a:buSzPct val="115000"/>
              <a:buFont typeface="Arial"/>
              <a:buChar char="•"/>
              <a:defRPr sz="3300" b="1" cap="none">
                <a:solidFill>
                  <a:schemeClr val="tx1">
                    <a:lumMod val="85000"/>
                    <a:lumOff val="15000"/>
                  </a:schemeClr>
                </a:solidFill>
                <a:effectLst/>
              </a:defRPr>
            </a:lvl1pPr>
            <a:lvl2pPr marL="742950" lvl="1" indent="-285750">
              <a:lnSpc>
                <a:spcPct val="120000"/>
              </a:lnSpc>
              <a:spcBef>
                <a:spcPct val="20000"/>
              </a:spcBef>
              <a:spcAft>
                <a:spcPts val="0"/>
              </a:spcAft>
              <a:buClr>
                <a:schemeClr val="accent1"/>
              </a:buClr>
              <a:buSzPct val="115000"/>
              <a:buFont typeface="Arial"/>
              <a:buChar char="•"/>
              <a:defRPr sz="2900" b="1" cap="none">
                <a:solidFill>
                  <a:schemeClr val="tx1">
                    <a:lumMod val="85000"/>
                    <a:lumOff val="15000"/>
                  </a:schemeClr>
                </a:solidFill>
                <a:effectLst/>
                <a:highlight>
                  <a:srgbClr val="FFFF00"/>
                </a:highlight>
              </a:defRPr>
            </a:lvl2pPr>
            <a:lvl3pPr marL="1200150" indent="-285750">
              <a:spcBef>
                <a:spcPct val="20000"/>
              </a:spcBef>
              <a:spcAft>
                <a:spcPts val="600"/>
              </a:spcAft>
              <a:buClr>
                <a:schemeClr val="accent1"/>
              </a:buClr>
              <a:buSzPct val="115000"/>
              <a:buFont typeface="Arial"/>
              <a:buChar char="•"/>
              <a:defRPr cap="none">
                <a:solidFill>
                  <a:schemeClr val="tx1">
                    <a:lumMod val="85000"/>
                    <a:lumOff val="15000"/>
                  </a:schemeClr>
                </a:solidFill>
                <a:effectLst/>
              </a:defRPr>
            </a:lvl3pPr>
            <a:lvl4pPr marL="1543050" indent="-171450">
              <a:spcBef>
                <a:spcPct val="20000"/>
              </a:spcBef>
              <a:spcAft>
                <a:spcPts val="600"/>
              </a:spcAft>
              <a:buClr>
                <a:schemeClr val="accent1"/>
              </a:buClr>
              <a:buSzPct val="115000"/>
              <a:buFont typeface="Arial"/>
              <a:buChar char="•"/>
              <a:defRPr sz="1600" cap="none">
                <a:solidFill>
                  <a:schemeClr val="tx1">
                    <a:lumMod val="85000"/>
                    <a:lumOff val="15000"/>
                  </a:schemeClr>
                </a:solidFill>
                <a:effectLst/>
              </a:defRPr>
            </a:lvl4pPr>
            <a:lvl5pPr marL="2000250" indent="-17145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5pPr>
            <a:lvl6pPr marL="25146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6pPr>
            <a:lvl7pPr marL="29718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7pPr>
            <a:lvl8pPr marL="34290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8pPr>
            <a:lvl9pPr marL="3886200" indent="-228600">
              <a:spcBef>
                <a:spcPct val="20000"/>
              </a:spcBef>
              <a:spcAft>
                <a:spcPts val="600"/>
              </a:spcAft>
              <a:buClr>
                <a:schemeClr val="accent1"/>
              </a:buClr>
              <a:buSzPct val="115000"/>
              <a:buFont typeface="Arial"/>
              <a:buChar char="•"/>
              <a:defRPr sz="1400" cap="none">
                <a:solidFill>
                  <a:schemeClr val="tx1">
                    <a:lumMod val="85000"/>
                    <a:lumOff val="15000"/>
                  </a:schemeClr>
                </a:solidFill>
                <a:effectLst/>
              </a:defRPr>
            </a:lvl9pPr>
          </a:lstStyle>
          <a:p>
            <a:r>
              <a:rPr lang="en-US" dirty="0"/>
              <a:t>Copies of Instructor’s notes and presentations</a:t>
            </a:r>
          </a:p>
          <a:p>
            <a:r>
              <a:rPr lang="en-US" dirty="0"/>
              <a:t>Ability to use a Calculator</a:t>
            </a:r>
          </a:p>
          <a:p>
            <a:r>
              <a:rPr lang="en-US" dirty="0"/>
              <a:t>Customized physical education class activities that allow the student to participate based on the parameters set forth by the student’s physician</a:t>
            </a:r>
          </a:p>
          <a:p>
            <a:r>
              <a:rPr lang="en-US" dirty="0"/>
              <a:t>Service Animals (dog or miniature horse)</a:t>
            </a:r>
          </a:p>
          <a:p>
            <a:r>
              <a:rPr lang="en-US" dirty="0"/>
              <a:t>Emotional Support Animals</a:t>
            </a:r>
          </a:p>
        </p:txBody>
      </p:sp>
    </p:spTree>
    <p:extLst>
      <p:ext uri="{BB962C8B-B14F-4D97-AF65-F5344CB8AC3E}">
        <p14:creationId xmlns:p14="http://schemas.microsoft.com/office/powerpoint/2010/main" val="35073722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Ion</Template>
  <TotalTime>811</TotalTime>
  <Words>1331</Words>
  <Application>Microsoft Office PowerPoint</Application>
  <PresentationFormat>Widescreen</PresentationFormat>
  <Paragraphs>99</Paragraphs>
  <Slides>18</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Baskerville Old Face</vt:lpstr>
      <vt:lpstr>Calibri</vt:lpstr>
      <vt:lpstr>Garamond</vt:lpstr>
      <vt:lpstr>Wingdings</vt:lpstr>
      <vt:lpstr>Organic</vt:lpstr>
      <vt:lpstr>The Do’s and Don’ts of Accommodating Students with Disabilities in Higher Education</vt:lpstr>
      <vt:lpstr>While You Are Waiting Please Do The Following:</vt:lpstr>
      <vt:lpstr>STUDENT SUPPORT SERVICES (SSS)  </vt:lpstr>
      <vt:lpstr>Student Support Services’ Mission</vt:lpstr>
      <vt:lpstr>Two Laws That Protect Students With Disabilities in Higher Education</vt:lpstr>
      <vt:lpstr>Who is Protected by the ADA?</vt:lpstr>
      <vt:lpstr>PowerPoint Presentation</vt:lpstr>
      <vt:lpstr> Student Support Services’ Responsibilities  </vt:lpstr>
      <vt:lpstr>Example of Accommodations Offered at ORU</vt:lpstr>
      <vt:lpstr>Student’s Responsibilities </vt:lpstr>
      <vt:lpstr>Faculty’s Responsibilities </vt:lpstr>
      <vt:lpstr>The Importance of Adding an ADA Statement To Your Syllabus and What To Do With It </vt:lpstr>
      <vt:lpstr>Example Syllabus Statement - A</vt:lpstr>
      <vt:lpstr>Example Syllabus Statement - B</vt:lpstr>
      <vt:lpstr>Roundtable Discussion Scenarios and Accommodations</vt:lpstr>
      <vt:lpstr> </vt:lpstr>
      <vt:lpstr>Assistive Technology  Chrome Tools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Do’s and Don’ts of Accommodating Students with Disabilities in Higher Education</dc:title>
  <dc:creator>Cynthia McFarland</dc:creator>
  <cp:lastModifiedBy>Cynthia McFarland</cp:lastModifiedBy>
  <cp:revision>46</cp:revision>
  <dcterms:created xsi:type="dcterms:W3CDTF">2020-01-01T02:13:48Z</dcterms:created>
  <dcterms:modified xsi:type="dcterms:W3CDTF">2020-01-03T20:18:24Z</dcterms:modified>
</cp:coreProperties>
</file>