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71" r:id="rId3"/>
    <p:sldId id="262" r:id="rId4"/>
    <p:sldId id="263" r:id="rId5"/>
    <p:sldId id="267" r:id="rId6"/>
    <p:sldId id="264" r:id="rId7"/>
    <p:sldId id="265" r:id="rId8"/>
    <p:sldId id="268" r:id="rId9"/>
    <p:sldId id="266" r:id="rId10"/>
    <p:sldId id="272" r:id="rId11"/>
    <p:sldId id="269" r:id="rId12"/>
    <p:sldId id="270" r:id="rId13"/>
    <p:sldId id="273" r:id="rId14"/>
    <p:sldId id="274" r:id="rId15"/>
    <p:sldId id="275" r:id="rId16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2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21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1889132"/>
            <a:ext cx="9068586" cy="2590800"/>
          </a:xfrm>
        </p:spPr>
        <p:txBody>
          <a:bodyPr/>
          <a:lstStyle/>
          <a:p>
            <a:r>
              <a:rPr lang="en-US" sz="4800" dirty="0"/>
              <a:t>Student-Centered Teaching in Large Classes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775462"/>
          </a:xfrm>
        </p:spPr>
        <p:txBody>
          <a:bodyPr>
            <a:noAutofit/>
          </a:bodyPr>
          <a:lstStyle/>
          <a:p>
            <a:r>
              <a:rPr lang="en-US" sz="2400" dirty="0"/>
              <a:t>ORU Faculty </a:t>
            </a:r>
            <a:r>
              <a:rPr lang="en-US" sz="2400" dirty="0" smtClean="0"/>
              <a:t>Development</a:t>
            </a:r>
          </a:p>
          <a:p>
            <a:r>
              <a:rPr lang="en-US" sz="2400" dirty="0" smtClean="0"/>
              <a:t> Presented by Dr. Catherine Klehm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42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077" y="361240"/>
            <a:ext cx="10058400" cy="948815"/>
          </a:xfrm>
        </p:spPr>
        <p:txBody>
          <a:bodyPr/>
          <a:lstStyle/>
          <a:p>
            <a:r>
              <a:rPr lang="en-US" dirty="0" smtClean="0"/>
              <a:t>Results for Scoring/Recording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814" y="1257446"/>
            <a:ext cx="7919798" cy="523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82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715" y="304843"/>
            <a:ext cx="10605350" cy="1371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Strategies to formatively assess student understanding in a low-threat </a:t>
            </a:r>
            <a:r>
              <a:rPr lang="en-US" b="1" dirty="0" smtClean="0"/>
              <a:t>environment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5" y="1665171"/>
            <a:ext cx="11174930" cy="499551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500" dirty="0" smtClean="0"/>
              <a:t>Give </a:t>
            </a:r>
            <a:r>
              <a:rPr lang="en-US" sz="3500" dirty="0"/>
              <a:t>frequent measures of their understanding of the course </a:t>
            </a:r>
            <a:r>
              <a:rPr lang="en-US" sz="3500" dirty="0" smtClean="0"/>
              <a:t>material</a:t>
            </a:r>
          </a:p>
          <a:p>
            <a:pPr lvl="2"/>
            <a:r>
              <a:rPr lang="en-US" sz="3000" dirty="0" smtClean="0"/>
              <a:t>This is useful </a:t>
            </a:r>
            <a:r>
              <a:rPr lang="en-US" sz="3000" dirty="0"/>
              <a:t>and informs them whether or not they are adequately </a:t>
            </a:r>
            <a:r>
              <a:rPr lang="en-US" sz="3000" dirty="0" smtClean="0"/>
              <a:t>prepared, skilled </a:t>
            </a:r>
            <a:r>
              <a:rPr lang="en-US" sz="3000" dirty="0"/>
              <a:t>and keeping </a:t>
            </a:r>
            <a:r>
              <a:rPr lang="en-US" sz="3000" dirty="0" smtClean="0"/>
              <a:t>up</a:t>
            </a:r>
          </a:p>
          <a:p>
            <a:pPr lvl="2"/>
            <a:r>
              <a:rPr lang="en-US" sz="3000" dirty="0"/>
              <a:t>Especially </a:t>
            </a:r>
            <a:r>
              <a:rPr lang="en-US" sz="3000" dirty="0" smtClean="0"/>
              <a:t>true for </a:t>
            </a:r>
            <a:r>
              <a:rPr lang="en-US" sz="3000" dirty="0"/>
              <a:t>freshmen who are still learning how to </a:t>
            </a:r>
            <a:r>
              <a:rPr lang="en-US" sz="3000" dirty="0" smtClean="0"/>
              <a:t>study</a:t>
            </a:r>
            <a:endParaRPr lang="en-US" sz="3000" dirty="0"/>
          </a:p>
          <a:p>
            <a:pPr lvl="1"/>
            <a:r>
              <a:rPr lang="en-US" sz="3500" dirty="0" smtClean="0"/>
              <a:t>Show </a:t>
            </a:r>
            <a:r>
              <a:rPr lang="en-US" sz="3500" dirty="0"/>
              <a:t>formative assessment </a:t>
            </a:r>
            <a:r>
              <a:rPr lang="en-US" sz="3500" dirty="0" smtClean="0"/>
              <a:t>results</a:t>
            </a:r>
          </a:p>
          <a:p>
            <a:pPr lvl="2"/>
            <a:r>
              <a:rPr lang="en-US" sz="3000" dirty="0" smtClean="0"/>
              <a:t>Results shown are </a:t>
            </a:r>
            <a:r>
              <a:rPr lang="en-US" sz="3000" dirty="0"/>
              <a:t>anonymous </a:t>
            </a:r>
            <a:endParaRPr lang="en-US" sz="3000" dirty="0" smtClean="0"/>
          </a:p>
          <a:p>
            <a:pPr lvl="3"/>
            <a:r>
              <a:rPr lang="en-US" sz="3000" dirty="0" smtClean="0"/>
              <a:t>This helps </a:t>
            </a:r>
            <a:r>
              <a:rPr lang="en-US" sz="3000" dirty="0"/>
              <a:t>students </a:t>
            </a:r>
            <a:r>
              <a:rPr lang="en-US" sz="3000" dirty="0" smtClean="0"/>
              <a:t>be honest in answering</a:t>
            </a:r>
          </a:p>
          <a:p>
            <a:pPr lvl="3"/>
            <a:r>
              <a:rPr lang="en-US" sz="3000" dirty="0" smtClean="0"/>
              <a:t>Helps them gauge </a:t>
            </a:r>
            <a:r>
              <a:rPr lang="en-US" sz="3000" dirty="0"/>
              <a:t>their level of </a:t>
            </a:r>
            <a:r>
              <a:rPr lang="en-US" sz="3000" dirty="0" smtClean="0"/>
              <a:t>understanding</a:t>
            </a:r>
          </a:p>
          <a:p>
            <a:pPr lvl="3"/>
            <a:r>
              <a:rPr lang="en-US" sz="3000" dirty="0" smtClean="0"/>
              <a:t>Gives students </a:t>
            </a:r>
            <a:r>
              <a:rPr lang="en-US" sz="3000" dirty="0"/>
              <a:t>a starting place to ask questions during tutoring or office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4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173" y="293572"/>
            <a:ext cx="10666394" cy="1371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Strategies for using summative assessments where time-sensitive grading is a </a:t>
            </a:r>
            <a:r>
              <a:rPr lang="en-US" b="1" dirty="0" smtClean="0"/>
              <a:t>factor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142" y="1665172"/>
            <a:ext cx="10982425" cy="479338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sz="3200" dirty="0" smtClean="0"/>
              <a:t>In </a:t>
            </a:r>
            <a:r>
              <a:rPr lang="en-US" sz="3200" dirty="0"/>
              <a:t>large classes, a quick turnaround time for graded exams is tough unless the exams are partially auto-graded</a:t>
            </a:r>
          </a:p>
          <a:p>
            <a:pPr lvl="2"/>
            <a:r>
              <a:rPr lang="en-US" sz="3200" dirty="0"/>
              <a:t>D2L has this feature but would allow internet access (take-home exam?)</a:t>
            </a:r>
          </a:p>
          <a:p>
            <a:pPr lvl="1"/>
            <a:r>
              <a:rPr lang="en-US" sz="3200" dirty="0"/>
              <a:t>A possible solution - give exams partially or sometimes entirely on clickers with adjusted points preset on each question and always two versions of the same exam</a:t>
            </a:r>
          </a:p>
          <a:p>
            <a:pPr lvl="2"/>
            <a:r>
              <a:rPr lang="en-US" sz="3200" dirty="0"/>
              <a:t>The time required to write, score, frontload and test the clicker exams is large and fraught with potential for human error</a:t>
            </a:r>
          </a:p>
          <a:p>
            <a:pPr lvl="2"/>
            <a:r>
              <a:rPr lang="en-US" sz="3200" dirty="0"/>
              <a:t>The payoff is that students can get immediate exam scores upon exam completion, and the instructor can check for question reliability and statistical outcomes, and quickly determine who missed/skipped the exam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7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8717" y="327259"/>
            <a:ext cx="9756328" cy="60741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04" y="0"/>
            <a:ext cx="2350169" cy="3159384"/>
          </a:xfrm>
        </p:spPr>
        <p:txBody>
          <a:bodyPr>
            <a:normAutofit/>
          </a:bodyPr>
          <a:lstStyle/>
          <a:p>
            <a:r>
              <a:rPr lang="en-US" dirty="0" smtClean="0"/>
              <a:t>Practice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20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077" y="361240"/>
            <a:ext cx="10058400" cy="948815"/>
          </a:xfrm>
        </p:spPr>
        <p:txBody>
          <a:bodyPr/>
          <a:lstStyle/>
          <a:p>
            <a:r>
              <a:rPr lang="en-US" dirty="0" smtClean="0"/>
              <a:t>Results for Scoring/Recording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415" y="1257844"/>
            <a:ext cx="8100647" cy="519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3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5723037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9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61362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Challenges of managing the </a:t>
            </a:r>
            <a:r>
              <a:rPr lang="en-US" b="1" dirty="0" smtClean="0"/>
              <a:t>classroom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741" y="1466335"/>
            <a:ext cx="11046940" cy="4901514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In </a:t>
            </a:r>
            <a:r>
              <a:rPr lang="en-US" sz="3200" dirty="0"/>
              <a:t>large classes, a few students skipping class likely goes unnoticed so attendance is a graded factor</a:t>
            </a:r>
          </a:p>
          <a:p>
            <a:pPr lvl="2"/>
            <a:r>
              <a:rPr lang="en-US" sz="2800" dirty="0"/>
              <a:t>Why does attendance matter since it is no longer a University policy?</a:t>
            </a:r>
          </a:p>
          <a:p>
            <a:pPr lvl="2"/>
            <a:r>
              <a:rPr lang="en-US" sz="2800" dirty="0"/>
              <a:t>Can’t the student still understand the content without sitting through class?</a:t>
            </a:r>
          </a:p>
          <a:p>
            <a:pPr lvl="1"/>
            <a:r>
              <a:rPr lang="en-US" sz="3200" dirty="0"/>
              <a:t>Grading/entering data</a:t>
            </a:r>
          </a:p>
          <a:p>
            <a:pPr lvl="2"/>
            <a:r>
              <a:rPr lang="en-US" sz="2800" dirty="0"/>
              <a:t>Grades are private and can no longer be done by student workers</a:t>
            </a:r>
          </a:p>
          <a:p>
            <a:pPr lvl="2"/>
            <a:r>
              <a:rPr lang="en-US" sz="2800" dirty="0"/>
              <a:t>Seek auto-graded systems that sync with D2L or work out a way to easily match the attendance roster with D2L (alphabetical order at least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899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/>
          <p:cNvSpPr/>
          <p:nvPr>
            <p:custDataLst>
              <p:tags r:id="rId2"/>
            </p:custDataLst>
          </p:nvPr>
        </p:nvSpPr>
        <p:spPr>
          <a:xfrm>
            <a:off x="6032500" y="1714500"/>
            <a:ext cx="6096000" cy="514350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PQuestion" title="Question Text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O_A_ _O_E_T_</a:t>
            </a:r>
            <a:endParaRPr lang="en-US" dirty="0"/>
          </a:p>
        </p:txBody>
      </p:sp>
      <p:sp>
        <p:nvSpPr>
          <p:cNvPr id="3" name="TPAnswers" title="Answer Text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66800" y="2103120"/>
            <a:ext cx="5029200" cy="3931920"/>
          </a:xfrm>
        </p:spPr>
        <p:txBody>
          <a:bodyPr>
            <a:normAutofit/>
          </a:bodyPr>
          <a:lstStyle/>
          <a:p>
            <a:pPr marL="342900" indent="-342900">
              <a:buFont typeface="Garamond" pitchFamily="18" charset="0"/>
              <a:buAutoNum type="alphaUcPeriod"/>
            </a:pPr>
            <a:r>
              <a:rPr lang="pt-BR" sz="3200" dirty="0" smtClean="0"/>
              <a:t>J B S K H V</a:t>
            </a:r>
          </a:p>
          <a:p>
            <a:pPr marL="342900" indent="-342900">
              <a:buFont typeface="Garamond" pitchFamily="18" charset="0"/>
              <a:buAutoNum type="alphaUcPeriod"/>
            </a:pPr>
            <a:r>
              <a:rPr lang="pt-BR" sz="3200" dirty="0" smtClean="0"/>
              <a:t>N V S T C S</a:t>
            </a:r>
          </a:p>
          <a:p>
            <a:pPr marL="342900" indent="-342900">
              <a:buFont typeface="Garamond" pitchFamily="18" charset="0"/>
              <a:buAutoNum type="alphaUcPeriod"/>
            </a:pPr>
            <a:r>
              <a:rPr lang="pt-BR" sz="3200" dirty="0" smtClean="0"/>
              <a:t>B R R S R L</a:t>
            </a:r>
          </a:p>
          <a:p>
            <a:pPr marL="342900" indent="-342900">
              <a:buFont typeface="Garamond" pitchFamily="18" charset="0"/>
              <a:buAutoNum type="alphaUcPeriod"/>
            </a:pPr>
            <a:r>
              <a:rPr lang="pt-BR" sz="3200" dirty="0" smtClean="0"/>
              <a:t>T S K V P G</a:t>
            </a:r>
            <a:endParaRPr lang="en-US" sz="3200" dirty="0"/>
          </a:p>
        </p:txBody>
      </p:sp>
      <p:sp>
        <p:nvSpPr>
          <p:cNvPr id="4" name="TPPolling" title="Polling Shape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1" title="Correct Answer Indicator"/>
          <p:cNvSpPr/>
          <p:nvPr>
            <p:custDataLst>
              <p:tags r:id="rId4"/>
            </p:custDataLst>
          </p:nvPr>
        </p:nvSpPr>
        <p:spPr>
          <a:xfrm rot="10800000">
            <a:off x="762000" y="3490895"/>
            <a:ext cx="304800" cy="304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152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077" y="361240"/>
            <a:ext cx="10058400" cy="948815"/>
          </a:xfrm>
        </p:spPr>
        <p:txBody>
          <a:bodyPr/>
          <a:lstStyle/>
          <a:p>
            <a:r>
              <a:rPr lang="en-US" dirty="0" smtClean="0"/>
              <a:t>Results for Scoring/Recording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877720"/>
              </p:ext>
            </p:extLst>
          </p:nvPr>
        </p:nvGraphicFramePr>
        <p:xfrm>
          <a:off x="2289907" y="1310055"/>
          <a:ext cx="8178801" cy="98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Acrobat Document" r:id="rId3" imgW="6286412" imgH="7543800" progId="AcroExch.Document.DC">
                  <p:embed/>
                </p:oleObj>
              </mc:Choice>
              <mc:Fallback>
                <p:oleObj name="Acrobat Document" r:id="rId3" imgW="6286412" imgH="75438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9907" y="1310055"/>
                        <a:ext cx="8178801" cy="987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68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267" y="168442"/>
            <a:ext cx="11069053" cy="1573731"/>
          </a:xfrm>
        </p:spPr>
        <p:txBody>
          <a:bodyPr>
            <a:normAutofit/>
          </a:bodyPr>
          <a:lstStyle/>
          <a:p>
            <a:r>
              <a:rPr lang="en-US" b="1" dirty="0"/>
              <a:t>Challenges of managing the </a:t>
            </a:r>
            <a:r>
              <a:rPr lang="en-US" b="1" dirty="0" smtClean="0"/>
              <a:t>classroom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99" y="1511514"/>
            <a:ext cx="11069053" cy="4533499"/>
          </a:xfrm>
        </p:spPr>
        <p:txBody>
          <a:bodyPr>
            <a:noAutofit/>
          </a:bodyPr>
          <a:lstStyle/>
          <a:p>
            <a:pPr lvl="1"/>
            <a:r>
              <a:rPr lang="en-US" sz="3200" dirty="0" smtClean="0"/>
              <a:t>Knowing </a:t>
            </a:r>
            <a:r>
              <a:rPr lang="en-US" sz="3200" dirty="0"/>
              <a:t>student’s names </a:t>
            </a:r>
            <a:endParaRPr lang="en-US" sz="3200" dirty="0" smtClean="0"/>
          </a:p>
          <a:p>
            <a:pPr lvl="2"/>
            <a:r>
              <a:rPr lang="en-US" sz="2800" dirty="0" smtClean="0"/>
              <a:t>to </a:t>
            </a:r>
            <a:r>
              <a:rPr lang="en-US" sz="2800" dirty="0"/>
              <a:t>call on them by name in </a:t>
            </a:r>
            <a:r>
              <a:rPr lang="en-US" sz="2800" dirty="0" smtClean="0"/>
              <a:t>class</a:t>
            </a:r>
          </a:p>
          <a:p>
            <a:pPr lvl="2"/>
            <a:r>
              <a:rPr lang="en-US" sz="2800" dirty="0" smtClean="0"/>
              <a:t>knowing </a:t>
            </a:r>
            <a:r>
              <a:rPr lang="en-US" sz="2800" dirty="0"/>
              <a:t>when you have communicated with them (“Did you get my email</a:t>
            </a:r>
            <a:r>
              <a:rPr lang="en-US" sz="2800" dirty="0" smtClean="0"/>
              <a:t>?”)</a:t>
            </a:r>
          </a:p>
          <a:p>
            <a:pPr lvl="2"/>
            <a:r>
              <a:rPr lang="en-US" sz="2800" dirty="0" smtClean="0"/>
              <a:t>nameplates might help but have challenges too</a:t>
            </a:r>
            <a:endParaRPr lang="en-US" sz="2800" dirty="0"/>
          </a:p>
          <a:p>
            <a:pPr lvl="1"/>
            <a:r>
              <a:rPr lang="en-US" sz="3200" dirty="0"/>
              <a:t>Connecting students to their misspelled/multiple name </a:t>
            </a:r>
            <a:endParaRPr lang="en-US" sz="3200" dirty="0" smtClean="0"/>
          </a:p>
          <a:p>
            <a:pPr lvl="2"/>
            <a:r>
              <a:rPr lang="en-US" sz="2800" dirty="0" smtClean="0"/>
              <a:t>This </a:t>
            </a:r>
            <a:r>
              <a:rPr lang="en-US" sz="2800" dirty="0"/>
              <a:t>is especially true for freshmen and International students</a:t>
            </a:r>
          </a:p>
          <a:p>
            <a:pPr lvl="2"/>
            <a:r>
              <a:rPr lang="en-US" sz="2800" dirty="0"/>
              <a:t>Try to connect with the student to have them “fix” the problem on their registration end for you</a:t>
            </a:r>
          </a:p>
          <a:p>
            <a:pPr lvl="1"/>
            <a:r>
              <a:rPr lang="en-US" sz="3200" dirty="0"/>
              <a:t>Heat – the room’s AC cannot keep up with the </a:t>
            </a:r>
            <a:r>
              <a:rPr lang="en-US" sz="3200" dirty="0" smtClean="0"/>
              <a:t>body </a:t>
            </a:r>
            <a:r>
              <a:rPr lang="en-US" sz="3200" dirty="0"/>
              <a:t>heat</a:t>
            </a:r>
          </a:p>
        </p:txBody>
      </p:sp>
    </p:spTree>
    <p:extLst>
      <p:ext uri="{BB962C8B-B14F-4D97-AF65-F5344CB8AC3E}">
        <p14:creationId xmlns:p14="http://schemas.microsoft.com/office/powerpoint/2010/main" val="15992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PChart"/>
          <p:cNvSpPr/>
          <p:nvPr>
            <p:custDataLst>
              <p:tags r:id="rId2"/>
            </p:custDataLst>
          </p:nvPr>
        </p:nvSpPr>
        <p:spPr>
          <a:xfrm>
            <a:off x="8159683" y="4004109"/>
            <a:ext cx="2274102" cy="182519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PQuestion" title="Question Text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Please type your full name as it appears on Vision (the ORU course registration system) 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578257"/>
              </p:ext>
            </p:extLst>
          </p:nvPr>
        </p:nvGraphicFramePr>
        <p:xfrm>
          <a:off x="1185779" y="3060165"/>
          <a:ext cx="43815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00">
                  <a:extLst>
                    <a:ext uri="{9D8B030D-6E8A-4147-A177-3AD203B41FA5}">
                      <a16:colId xmlns:a16="http://schemas.microsoft.com/office/drawing/2014/main" val="676470356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3781297880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29091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7503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8513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15535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42638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18722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rgbClr r="0" g="0" b="0">
                        <a:alpha val="1000"/>
                      </a:sc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028499"/>
                  </a:ext>
                </a:extLst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416692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>
                  <a:extLst>
                    <a:ext uri="{9D8B030D-6E8A-4147-A177-3AD203B41FA5}">
                      <a16:colId xmlns:a16="http://schemas.microsoft.com/office/drawing/2014/main" val="51077259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95061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319473"/>
                  </a:ext>
                </a:extLst>
              </a:tr>
            </a:tbl>
          </a:graphicData>
        </a:graphic>
      </p:graphicFrame>
      <p:sp>
        <p:nvSpPr>
          <p:cNvPr id="6" name="TPPolling" title="Polling Shape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234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077" y="361240"/>
            <a:ext cx="10058400" cy="948815"/>
          </a:xfrm>
        </p:spPr>
        <p:txBody>
          <a:bodyPr/>
          <a:lstStyle/>
          <a:p>
            <a:r>
              <a:rPr lang="en-US" dirty="0" smtClean="0"/>
              <a:t>Results for Scoring/Recording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r="798" b="7539"/>
          <a:stretch/>
        </p:blipFill>
        <p:spPr>
          <a:xfrm>
            <a:off x="1605568" y="1253323"/>
            <a:ext cx="8885969" cy="556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53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471" y="189513"/>
            <a:ext cx="10058400" cy="1371600"/>
          </a:xfrm>
        </p:spPr>
        <p:txBody>
          <a:bodyPr>
            <a:normAutofit/>
          </a:bodyPr>
          <a:lstStyle/>
          <a:p>
            <a:r>
              <a:rPr lang="en-US" b="1" dirty="0"/>
              <a:t>Ways to take attendance </a:t>
            </a:r>
            <a:r>
              <a:rPr lang="en-US" b="1" dirty="0" smtClean="0"/>
              <a:t>quickly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935" y="1326293"/>
            <a:ext cx="11162270" cy="5231026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3500" dirty="0" smtClean="0"/>
              <a:t>Roll </a:t>
            </a:r>
            <a:r>
              <a:rPr lang="en-US" sz="3500" dirty="0"/>
              <a:t>sheet – </a:t>
            </a:r>
            <a:endParaRPr lang="en-US" sz="3500" dirty="0" smtClean="0"/>
          </a:p>
          <a:p>
            <a:pPr lvl="2"/>
            <a:r>
              <a:rPr lang="en-US" sz="3300" dirty="0" smtClean="0"/>
              <a:t>too </a:t>
            </a:r>
            <a:r>
              <a:rPr lang="en-US" sz="3300" dirty="0"/>
              <a:t>much room for dishonesty when attendance </a:t>
            </a:r>
            <a:r>
              <a:rPr lang="en-US" sz="3300" dirty="0" smtClean="0"/>
              <a:t>counts for a grade</a:t>
            </a:r>
            <a:endParaRPr lang="en-US" sz="3300" dirty="0"/>
          </a:p>
          <a:p>
            <a:pPr lvl="1"/>
            <a:r>
              <a:rPr lang="en-US" sz="3500" dirty="0"/>
              <a:t>Smart phone </a:t>
            </a:r>
            <a:r>
              <a:rPr lang="en-US" sz="3500" dirty="0" smtClean="0"/>
              <a:t>attendance</a:t>
            </a:r>
          </a:p>
          <a:p>
            <a:pPr lvl="2"/>
            <a:r>
              <a:rPr lang="en-US" sz="3300" dirty="0"/>
              <a:t>W</a:t>
            </a:r>
            <a:r>
              <a:rPr lang="en-US" sz="3300" dirty="0" smtClean="0"/>
              <a:t>hat </a:t>
            </a:r>
            <a:r>
              <a:rPr lang="en-US" sz="3300" dirty="0"/>
              <a:t>student would “loan their phone” to a friend for an entire class period so they could skip class fraudulently</a:t>
            </a:r>
            <a:r>
              <a:rPr lang="en-US" sz="3300" dirty="0" smtClean="0"/>
              <a:t>?</a:t>
            </a:r>
            <a:endParaRPr lang="en-US" sz="3300" dirty="0"/>
          </a:p>
          <a:p>
            <a:pPr lvl="1"/>
            <a:r>
              <a:rPr lang="en-US" sz="3500" dirty="0"/>
              <a:t>Use a daily quiz, class participation or a polling question to measure attendance</a:t>
            </a:r>
          </a:p>
          <a:p>
            <a:pPr lvl="1"/>
            <a:r>
              <a:rPr lang="en-US" sz="3500" dirty="0"/>
              <a:t>Consider using this attendance plan at various times throughout the </a:t>
            </a:r>
            <a:r>
              <a:rPr lang="en-US" sz="3500" dirty="0" smtClean="0"/>
              <a:t>class</a:t>
            </a:r>
          </a:p>
          <a:p>
            <a:pPr lvl="2"/>
            <a:r>
              <a:rPr lang="en-US" sz="3300" dirty="0" smtClean="0"/>
              <a:t>This helps </a:t>
            </a:r>
            <a:r>
              <a:rPr lang="en-US" sz="3300" dirty="0"/>
              <a:t>ensure students don’t just come to class, take the quiz and leave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0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/>
          <p:cNvSpPr/>
          <p:nvPr>
            <p:custDataLst>
              <p:tags r:id="rId2"/>
            </p:custDataLst>
          </p:nvPr>
        </p:nvSpPr>
        <p:spPr>
          <a:xfrm>
            <a:off x="6032500" y="3426594"/>
            <a:ext cx="6096000" cy="3431405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PQuestion" title="Question Text"/>
          <p:cNvSpPr>
            <a:spLocks noGrp="1"/>
          </p:cNvSpPr>
          <p:nvPr>
            <p:ph type="title"/>
          </p:nvPr>
        </p:nvSpPr>
        <p:spPr>
          <a:xfrm>
            <a:off x="1066800" y="748472"/>
            <a:ext cx="10058400" cy="1371600"/>
          </a:xfrm>
        </p:spPr>
        <p:txBody>
          <a:bodyPr>
            <a:noAutofit/>
          </a:bodyPr>
          <a:lstStyle/>
          <a:p>
            <a:r>
              <a:rPr lang="en-US" i="1" dirty="0" smtClean="0"/>
              <a:t>From homework question 6.23, use the density of the metal to identify it based on known metal densities given below.</a:t>
            </a:r>
            <a:endParaRPr lang="en-US" i="1" dirty="0"/>
          </a:p>
        </p:txBody>
      </p:sp>
      <p:sp>
        <p:nvSpPr>
          <p:cNvPr id="3" name="TPAnswers" title="Answer Text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66800" y="3253338"/>
            <a:ext cx="4814236" cy="3083855"/>
          </a:xfrm>
        </p:spPr>
        <p:txBody>
          <a:bodyPr>
            <a:noAutofit/>
          </a:bodyPr>
          <a:lstStyle/>
          <a:p>
            <a:pPr marL="514350" indent="-514350">
              <a:buFont typeface="Garamond" pitchFamily="18" charset="0"/>
              <a:buAutoNum type="alphaUcPeriod"/>
            </a:pPr>
            <a:r>
              <a:rPr lang="en-US" sz="3600" dirty="0" smtClean="0"/>
              <a:t>Gold, 19.23 g/mL</a:t>
            </a:r>
          </a:p>
          <a:p>
            <a:pPr marL="514350" indent="-514350">
              <a:buFont typeface="Garamond" pitchFamily="18" charset="0"/>
              <a:buAutoNum type="alphaUcPeriod"/>
            </a:pPr>
            <a:r>
              <a:rPr lang="en-US" sz="3600" dirty="0" smtClean="0"/>
              <a:t>Iron, 7.87 g/mL</a:t>
            </a:r>
          </a:p>
          <a:p>
            <a:pPr marL="514350" indent="-514350">
              <a:buFont typeface="Garamond" pitchFamily="18" charset="0"/>
              <a:buAutoNum type="alphaUcPeriod"/>
            </a:pPr>
            <a:r>
              <a:rPr lang="en-US" sz="3600" dirty="0" smtClean="0"/>
              <a:t>Aluminum, 2.70 g/mL</a:t>
            </a:r>
          </a:p>
          <a:p>
            <a:pPr marL="514350" indent="-514350">
              <a:buFont typeface="Garamond" pitchFamily="18" charset="0"/>
              <a:buAutoNum type="alphaUcPeriod"/>
            </a:pPr>
            <a:r>
              <a:rPr lang="en-US" sz="3600" dirty="0" smtClean="0"/>
              <a:t>Copper, 8.96 g/mL</a:t>
            </a:r>
            <a:endParaRPr lang="en-US" sz="3600" dirty="0"/>
          </a:p>
        </p:txBody>
      </p:sp>
      <p:sp>
        <p:nvSpPr>
          <p:cNvPr id="4" name="TPPolling" title="Polling Shape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1" title="Correct Answer Indicator"/>
          <p:cNvSpPr/>
          <p:nvPr>
            <p:custDataLst>
              <p:tags r:id="rId4"/>
            </p:custDataLst>
          </p:nvPr>
        </p:nvSpPr>
        <p:spPr>
          <a:xfrm rot="10800000">
            <a:off x="711200" y="3299058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489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0feaf43d-3d99-4227-a861-efe7826ecf03"/>
  <p:tag name="WASPOLLED" val="011E4DE3EBB945DA8C6D7F78156DF3EF"/>
  <p:tag name="TPVERSION" val="8"/>
  <p:tag name="TPFULLVERSION" val="8.6.1.4"/>
  <p:tag name="PPTVERSION" val="16"/>
  <p:tag name="TPOS" val="2"/>
  <p:tag name="TPLASTSAVEVERSION" val="6.4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O_A_ _O_E_T_[;crlf;]5[;]157[;]5[;]False[;]2[;][;crlf;]2.6[;]3[;]1.01980390271856[;]1.04[;crlf;]1[;]-1[;]J B S K H V1[;]J B S K H V[;][;crlf;]1[;]-1[;]N V S T C S2[;]N V S T C S[;][;crlf;]2[;]1[;]B R R S R L3[;]B R R S R L[;][;crlf;]1[;]-1[;]T S K V P G4[;]T S K V P G[;]"/>
  <p:tag name="HASRESULTS" val="True"/>
  <p:tag name="TPQUESTIONXML" val="﻿&lt;?xml version=&quot;1.0&quot; encoding=&quot;utf-8&quot;?&gt;&#10;&lt;questionlist&gt;&#10;    &lt;properties&gt;&#10;        &lt;guid&gt;AC64540C49FF44F5BF72D9670F987C67&lt;/guid&gt;&#10;        &lt;description /&gt;&#10;        &lt;date&gt;12/19/2019 4:32:3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E596DBA31304B939BA2311A4B7FD046&lt;/guid&gt;&#10;            &lt;repollguid&gt;A9C14AA387154F3DBC3DBC587CEE90E7&lt;/repollguid&gt;&#10;            &lt;sourceid&gt;1773AA874CE044B58F39F32291178D74&lt;/sourceid&gt;&#10;            &lt;questiontext&gt;O_A_ _O_E_T_&lt;/questiontext&gt;&#10;            &lt;showresults&gt;True&lt;/showresults&gt;&#10;            &lt;responsegrid&gt;2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6D638D3B9B54D858667C28EE0E03E0D&lt;/guid&gt;&#10;                    &lt;answertext&gt;J B S K H V&lt;/answertext&gt;&#10;                    &lt;valuetype&gt;-1&lt;/valuetype&gt;&#10;                &lt;/answer&gt;&#10;                &lt;answer&gt;&#10;                    &lt;guid&gt;00B69A564BC3448A820ABD9819EC97B9&lt;/guid&gt;&#10;                    &lt;answertext&gt;N V S T C S&lt;/answertext&gt;&#10;                    &lt;valuetype&gt;-1&lt;/valuetype&gt;&#10;                &lt;/answer&gt;&#10;                &lt;answer&gt;&#10;                    &lt;guid&gt;AA09695C45704269B6117DD8878405E2&lt;/guid&gt;&#10;                    &lt;answertext&gt;B R R S R L&lt;/answertext&gt;&#10;                    &lt;valuetype&gt;1&lt;/valuetype&gt;&#10;                &lt;/answer&gt;&#10;                &lt;answer&gt;&#10;                    &lt;guid&gt;DDAE2FF3A3F5487589E9B872C4B1E3B9&lt;/guid&gt;&#10;                    &lt;answertext&gt;T S K V P G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ShortAnswerSlide"/>
  <p:tag name="TPQUESTIONXML" val="﻿&lt;?xml version=&quot;1.0&quot; encoding=&quot;utf-8&quot;?&gt;&#10;&lt;questionlist&gt;&#10;    &lt;properties&gt;&#10;        &lt;guid&gt;2DFB7B95E0E54554870F04BC5F102162&lt;/guid&gt;&#10;        &lt;description /&gt;&#10;        &lt;date&gt;12/20/2019 10:34:0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65AC6828C8354808A8DD285DDAF24BB7&lt;/guid&gt;&#10;            &lt;repollguid&gt;1F5D6B338A184C2D85DBEA1A4C3D4578&lt;/repollguid&gt;&#10;            &lt;sourceid&gt;24B6F8D577864A35995B97E5EBEF94C5&lt;/sourceid&gt;&#10;            &lt;questiontext&gt;Please type your full name as it appears on Vision (the ORU course registration system)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keywordvaluetype&gt;1&lt;/keywordvaluetype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shortanswer&gt;&#10;    &lt;/questions&gt;&#10;&lt;/questionlist&gt;"/>
  <p:tag name="LIVECHARTING" val="False"/>
  <p:tag name="AUTOOPENPOLL" val="True"/>
  <p:tag name="AUTOFORMATCHART" val="True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From homework question 6.23, use the density of the metal to identify it based on known metal densities given below.[;crlf;]5[;]6[;]5[;]False[;]2[;][;crlf;]2.2[;]2[;]1.16619037896906[;]1.36[;crlf;]2[;]1[;]Gold, 19.23 g/mL1[;]Gold, 19.23 g/mL[;][;crlf;]1[;]-1[;]Iron, 7.87 g/mL2[;]Iron, 7.87 g/mL[;][;crlf;]1[;]-1[;]Aluminum, 2.70 g/mL3[;]Aluminum, 2.70 g/mL[;][;crlf;]1[;]-1[;]Copper, 8.96 g/mL4[;]Copper, 8.96 g/mL[;]"/>
  <p:tag name="HASRESULTS" val="True"/>
  <p:tag name="TPQUESTIONXML" val="﻿&lt;?xml version=&quot;1.0&quot; encoding=&quot;utf-8&quot;?&gt;&#10;&lt;questionlist&gt;&#10;    &lt;properties&gt;&#10;        &lt;guid&gt;5B63AD304E09469C8B9C031151971834&lt;/guid&gt;&#10;        &lt;description /&gt;&#10;        &lt;date&gt;12/20/2019 10:59:5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6B2D3371FF64DDBAE36FAF5F49DF397&lt;/guid&gt;&#10;            &lt;repollguid&gt;96E89863317D447EA194EBF995A97459&lt;/repollguid&gt;&#10;            &lt;sourceid&gt;C401F4E383CD46339FA4A641986553F6&lt;/sourceid&gt;&#10;            &lt;questiontext&gt;From homework question 6.23, use the density of the metal to identify it based on known metal densities given below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6A24347B7CE484781DBF654B9D3FE13&lt;/guid&gt;&#10;                    &lt;answertext&gt;Gold, 19.23 g/mL&lt;/answertext&gt;&#10;                    &lt;valuetype&gt;1&lt;/valuetype&gt;&#10;                &lt;/answer&gt;&#10;                &lt;answer&gt;&#10;                    &lt;guid&gt;3A5C49CABAD643AAAC5BA2D8930A161E&lt;/guid&gt;&#10;                    &lt;answertext&gt;Iron, 7.87 g/mL&lt;/answertext&gt;&#10;                    &lt;valuetype&gt;-1&lt;/valuetype&gt;&#10;                &lt;/answer&gt;&#10;                &lt;answer&gt;&#10;                    &lt;guid&gt;D2D7047F2A4549CFA294ABAA7ECA5F67&lt;/guid&gt;&#10;                    &lt;answertext&gt;Aluminum, 2.70 g/mL&lt;/answertext&gt;&#10;                    &lt;valuetype&gt;-1&lt;/valuetype&gt;&#10;                &lt;/answer&gt;&#10;                &lt;answer&gt;&#10;                    &lt;guid&gt;65F28B16AC81484AB0D7AFD095281617&lt;/guid&gt;&#10;                    &lt;answertext&gt;Copper, 8.96 g/m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LIVECHARTING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0"/>
  <p:tag name="NUMBERFORMA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103</TotalTime>
  <Words>584</Words>
  <Application>Microsoft Office PowerPoint</Application>
  <PresentationFormat>Widescreen</PresentationFormat>
  <Paragraphs>61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Garamond</vt:lpstr>
      <vt:lpstr>Savon</vt:lpstr>
      <vt:lpstr>Acrobat Document</vt:lpstr>
      <vt:lpstr>Student-Centered Teaching in Large Classes</vt:lpstr>
      <vt:lpstr>Challenges of managing the classroom</vt:lpstr>
      <vt:lpstr>O_A_ _O_E_T_</vt:lpstr>
      <vt:lpstr>Results for Scoring/Recording</vt:lpstr>
      <vt:lpstr>Challenges of managing the classroom</vt:lpstr>
      <vt:lpstr>Please type your full name as it appears on Vision (the ORU course registration system) </vt:lpstr>
      <vt:lpstr>Results for Scoring/Recording</vt:lpstr>
      <vt:lpstr>Ways to take attendance quickly</vt:lpstr>
      <vt:lpstr>From homework question 6.23, use the density of the metal to identify it based on known metal densities given below.</vt:lpstr>
      <vt:lpstr>Results for Scoring/Recording</vt:lpstr>
      <vt:lpstr>Strategies to formatively assess student understanding in a low-threat environment</vt:lpstr>
      <vt:lpstr>Strategies for using summative assessments where time-sensitive grading is a factor</vt:lpstr>
      <vt:lpstr>Practice Exam</vt:lpstr>
      <vt:lpstr>Results for Scoring/Recording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Student-Centered Teaching in Large Classes</dc:title>
  <dc:creator>Catherine Klehm</dc:creator>
  <cp:lastModifiedBy>Catherine Klehm</cp:lastModifiedBy>
  <cp:revision>35</cp:revision>
  <dcterms:created xsi:type="dcterms:W3CDTF">2019-12-19T22:20:42Z</dcterms:created>
  <dcterms:modified xsi:type="dcterms:W3CDTF">2020-01-02T22:33:47Z</dcterms:modified>
</cp:coreProperties>
</file>