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1" r:id="rId3"/>
    <p:sldMasterId id="2147483698" r:id="rId4"/>
    <p:sldMasterId id="2147483711" r:id="rId5"/>
    <p:sldMasterId id="2147483743" r:id="rId6"/>
  </p:sldMasterIdLst>
  <p:notesMasterIdLst>
    <p:notesMasterId r:id="rId76"/>
  </p:notesMasterIdLst>
  <p:sldIdLst>
    <p:sldId id="357" r:id="rId7"/>
    <p:sldId id="271" r:id="rId8"/>
    <p:sldId id="340" r:id="rId9"/>
    <p:sldId id="339" r:id="rId10"/>
    <p:sldId id="354" r:id="rId11"/>
    <p:sldId id="358" r:id="rId12"/>
    <p:sldId id="353" r:id="rId13"/>
    <p:sldId id="429" r:id="rId14"/>
    <p:sldId id="435" r:id="rId15"/>
    <p:sldId id="446" r:id="rId16"/>
    <p:sldId id="438" r:id="rId17"/>
    <p:sldId id="360" r:id="rId18"/>
    <p:sldId id="436" r:id="rId19"/>
    <p:sldId id="437" r:id="rId20"/>
    <p:sldId id="440" r:id="rId21"/>
    <p:sldId id="444" r:id="rId22"/>
    <p:sldId id="322" r:id="rId23"/>
    <p:sldId id="272" r:id="rId24"/>
    <p:sldId id="445" r:id="rId25"/>
    <p:sldId id="345" r:id="rId26"/>
    <p:sldId id="442" r:id="rId27"/>
    <p:sldId id="268" r:id="rId28"/>
    <p:sldId id="443" r:id="rId29"/>
    <p:sldId id="269" r:id="rId30"/>
    <p:sldId id="347" r:id="rId31"/>
    <p:sldId id="325" r:id="rId32"/>
    <p:sldId id="342" r:id="rId33"/>
    <p:sldId id="451" r:id="rId34"/>
    <p:sldId id="450" r:id="rId35"/>
    <p:sldId id="484" r:id="rId36"/>
    <p:sldId id="485" r:id="rId37"/>
    <p:sldId id="486" r:id="rId38"/>
    <p:sldId id="487" r:id="rId39"/>
    <p:sldId id="472" r:id="rId40"/>
    <p:sldId id="476" r:id="rId41"/>
    <p:sldId id="477" r:id="rId42"/>
    <p:sldId id="478" r:id="rId43"/>
    <p:sldId id="479" r:id="rId44"/>
    <p:sldId id="480" r:id="rId45"/>
    <p:sldId id="481" r:id="rId46"/>
    <p:sldId id="482" r:id="rId47"/>
    <p:sldId id="483" r:id="rId48"/>
    <p:sldId id="449" r:id="rId49"/>
    <p:sldId id="475" r:id="rId50"/>
    <p:sldId id="447" r:id="rId51"/>
    <p:sldId id="452" r:id="rId52"/>
    <p:sldId id="423" r:id="rId53"/>
    <p:sldId id="416" r:id="rId54"/>
    <p:sldId id="412" r:id="rId55"/>
    <p:sldId id="413" r:id="rId56"/>
    <p:sldId id="417" r:id="rId57"/>
    <p:sldId id="425" r:id="rId58"/>
    <p:sldId id="426" r:id="rId59"/>
    <p:sldId id="427" r:id="rId60"/>
    <p:sldId id="365" r:id="rId61"/>
    <p:sldId id="428" r:id="rId62"/>
    <p:sldId id="454" r:id="rId63"/>
    <p:sldId id="441" r:id="rId64"/>
    <p:sldId id="488" r:id="rId65"/>
    <p:sldId id="359" r:id="rId66"/>
    <p:sldId id="430" r:id="rId67"/>
    <p:sldId id="275" r:id="rId68"/>
    <p:sldId id="349" r:id="rId69"/>
    <p:sldId id="277" r:id="rId70"/>
    <p:sldId id="431" r:id="rId71"/>
    <p:sldId id="433" r:id="rId72"/>
    <p:sldId id="434" r:id="rId73"/>
    <p:sldId id="432" r:id="rId74"/>
    <p:sldId id="326" r:id="rId7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33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906C8-905E-4EB9-A965-D627C00F9D13}" v="476" dt="2020-01-03T01:49:12.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359" autoAdjust="0"/>
    <p:restoredTop sz="70994" autoAdjust="0"/>
  </p:normalViewPr>
  <p:slideViewPr>
    <p:cSldViewPr snapToGrid="0">
      <p:cViewPr varScale="1">
        <p:scale>
          <a:sx n="48" d="100"/>
          <a:sy n="48" d="100"/>
        </p:scale>
        <p:origin x="78" y="126"/>
      </p:cViewPr>
      <p:guideLst/>
    </p:cSldViewPr>
  </p:slideViewPr>
  <p:outlineViewPr>
    <p:cViewPr>
      <p:scale>
        <a:sx n="33" d="100"/>
        <a:sy n="33" d="100"/>
      </p:scale>
      <p:origin x="0" y="-1716"/>
    </p:cViewPr>
  </p:outlineViewPr>
  <p:notesTextViewPr>
    <p:cViewPr>
      <p:scale>
        <a:sx n="1" d="1"/>
        <a:sy n="1" d="1"/>
      </p:scale>
      <p:origin x="0" y="0"/>
    </p:cViewPr>
  </p:notesTextViewPr>
  <p:sorterViewPr>
    <p:cViewPr varScale="1">
      <p:scale>
        <a:sx n="100" d="100"/>
        <a:sy n="100" d="100"/>
      </p:scale>
      <p:origin x="0" y="-145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Course Assessments</a:t>
            </a:r>
          </a:p>
        </c:rich>
      </c:tx>
      <c:layout>
        <c:manualLayout>
          <c:xMode val="edge"/>
          <c:yMode val="edge"/>
          <c:x val="0.39674280329280459"/>
          <c:y val="0.895472017072493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D9F-4D49-8A3F-DC55AC575BF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D9F-4D49-8A3F-DC55AC575BF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D9F-4D49-8A3F-DC55AC575BF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D9F-4D49-8A3F-DC55AC575BF7}"/>
              </c:ext>
            </c:extLst>
          </c:dPt>
          <c:cat>
            <c:strRef>
              <c:f>Sheet1!$A$1:$D$1</c:f>
              <c:strCache>
                <c:ptCount val="4"/>
                <c:pt idx="0">
                  <c:v>Quizzes</c:v>
                </c:pt>
                <c:pt idx="1">
                  <c:v>Essays</c:v>
                </c:pt>
                <c:pt idx="2">
                  <c:v>Discussions </c:v>
                </c:pt>
                <c:pt idx="3">
                  <c:v>Writing Center</c:v>
                </c:pt>
              </c:strCache>
            </c:strRef>
          </c:cat>
          <c:val>
            <c:numRef>
              <c:f>Sheet1!$A$2:$D$2</c:f>
              <c:numCache>
                <c:formatCode>General</c:formatCode>
                <c:ptCount val="4"/>
                <c:pt idx="0">
                  <c:v>15</c:v>
                </c:pt>
                <c:pt idx="1">
                  <c:v>65</c:v>
                </c:pt>
                <c:pt idx="2">
                  <c:v>10</c:v>
                </c:pt>
                <c:pt idx="3">
                  <c:v>10</c:v>
                </c:pt>
              </c:numCache>
            </c:numRef>
          </c:val>
          <c:extLst>
            <c:ext xmlns:c16="http://schemas.microsoft.com/office/drawing/2014/chart" uri="{C3380CC4-5D6E-409C-BE32-E72D297353CC}">
              <c16:uniqueId val="{00000008-DD9F-4D49-8A3F-DC55AC575BF7}"/>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A-DD9F-4D49-8A3F-DC55AC575BF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C-DD9F-4D49-8A3F-DC55AC575BF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E-DD9F-4D49-8A3F-DC55AC575BF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0-DD9F-4D49-8A3F-DC55AC575BF7}"/>
              </c:ext>
            </c:extLst>
          </c:dPt>
          <c:cat>
            <c:strRef>
              <c:f>Sheet1!$A$1:$D$1</c:f>
              <c:strCache>
                <c:ptCount val="4"/>
                <c:pt idx="0">
                  <c:v>Quizzes</c:v>
                </c:pt>
                <c:pt idx="1">
                  <c:v>Essays</c:v>
                </c:pt>
                <c:pt idx="2">
                  <c:v>Discussions </c:v>
                </c:pt>
                <c:pt idx="3">
                  <c:v>Writing Center</c:v>
                </c:pt>
              </c:strCache>
            </c:strRef>
          </c:cat>
          <c:val>
            <c:numRef>
              <c:f>Sheet1!$A$3:$D$3</c:f>
              <c:numCache>
                <c:formatCode>General</c:formatCode>
                <c:ptCount val="4"/>
                <c:pt idx="0">
                  <c:v>11</c:v>
                </c:pt>
                <c:pt idx="1">
                  <c:v>7</c:v>
                </c:pt>
                <c:pt idx="2">
                  <c:v>7</c:v>
                </c:pt>
                <c:pt idx="3">
                  <c:v>1</c:v>
                </c:pt>
              </c:numCache>
            </c:numRef>
          </c:val>
          <c:extLst>
            <c:ext xmlns:c16="http://schemas.microsoft.com/office/drawing/2014/chart" uri="{C3380CC4-5D6E-409C-BE32-E72D297353CC}">
              <c16:uniqueId val="{00000011-DD9F-4D49-8A3F-DC55AC575BF7}"/>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5496076300007781"/>
          <c:y val="1.7559730151218028E-3"/>
          <c:w val="0.45905960486372388"/>
          <c:h val="0.1083166251483725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0631D7D-794F-40BE-B91F-7375BD566F69}" type="datetimeFigureOut">
              <a:rPr lang="en-US" smtClean="0"/>
              <a:t>1/4/2020</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2B7079-ABEF-46AA-909A-099D06658194}" type="slidenum">
              <a:rPr lang="en-US" smtClean="0"/>
              <a:t>‹#›</a:t>
            </a:fld>
            <a:endParaRPr lang="en-US"/>
          </a:p>
        </p:txBody>
      </p:sp>
    </p:spTree>
    <p:extLst>
      <p:ext uri="{BB962C8B-B14F-4D97-AF65-F5344CB8AC3E}">
        <p14:creationId xmlns:p14="http://schemas.microsoft.com/office/powerpoint/2010/main" val="219185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r>
              <a:rPr lang="en-US" dirty="0"/>
              <a:t>My name . . .</a:t>
            </a:r>
          </a:p>
          <a:p>
            <a:r>
              <a:rPr lang="en-US" dirty="0"/>
              <a:t>Role at ORU . . . </a:t>
            </a:r>
          </a:p>
          <a:p>
            <a:endParaRPr dirty="0"/>
          </a:p>
        </p:txBody>
      </p:sp>
    </p:spTree>
    <p:extLst>
      <p:ext uri="{BB962C8B-B14F-4D97-AF65-F5344CB8AC3E}">
        <p14:creationId xmlns:p14="http://schemas.microsoft.com/office/powerpoint/2010/main" val="2829582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11</a:t>
            </a:fld>
            <a:endParaRPr lang="en-US"/>
          </a:p>
        </p:txBody>
      </p:sp>
    </p:spTree>
    <p:extLst>
      <p:ext uri="{BB962C8B-B14F-4D97-AF65-F5344CB8AC3E}">
        <p14:creationId xmlns:p14="http://schemas.microsoft.com/office/powerpoint/2010/main" val="156926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12</a:t>
            </a:fld>
            <a:endParaRPr lang="en-US"/>
          </a:p>
        </p:txBody>
      </p:sp>
    </p:spTree>
    <p:extLst>
      <p:ext uri="{BB962C8B-B14F-4D97-AF65-F5344CB8AC3E}">
        <p14:creationId xmlns:p14="http://schemas.microsoft.com/office/powerpoint/2010/main" val="187231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https://youtu.be/6HUIHMAIBS8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do not play the video from within the PP presentation itself. Instead, play it straight from YouTube or from where the video is located. When we played it from inside the PP presentation, it kept re-starting. </a:t>
            </a:r>
          </a:p>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13</a:t>
            </a:fld>
            <a:endParaRPr lang="en-US"/>
          </a:p>
        </p:txBody>
      </p:sp>
    </p:spTree>
    <p:extLst>
      <p:ext uri="{BB962C8B-B14F-4D97-AF65-F5344CB8AC3E}">
        <p14:creationId xmlns:p14="http://schemas.microsoft.com/office/powerpoint/2010/main" val="842105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14</a:t>
            </a:fld>
            <a:endParaRPr lang="en-US"/>
          </a:p>
        </p:txBody>
      </p:sp>
    </p:spTree>
    <p:extLst>
      <p:ext uri="{BB962C8B-B14F-4D97-AF65-F5344CB8AC3E}">
        <p14:creationId xmlns:p14="http://schemas.microsoft.com/office/powerpoint/2010/main" val="176591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15</a:t>
            </a:fld>
            <a:endParaRPr lang="en-US"/>
          </a:p>
        </p:txBody>
      </p:sp>
    </p:spTree>
    <p:extLst>
      <p:ext uri="{BB962C8B-B14F-4D97-AF65-F5344CB8AC3E}">
        <p14:creationId xmlns:p14="http://schemas.microsoft.com/office/powerpoint/2010/main" val="1406009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16</a:t>
            </a:fld>
            <a:endParaRPr lang="en-US"/>
          </a:p>
        </p:txBody>
      </p:sp>
    </p:spTree>
    <p:extLst>
      <p:ext uri="{BB962C8B-B14F-4D97-AF65-F5344CB8AC3E}">
        <p14:creationId xmlns:p14="http://schemas.microsoft.com/office/powerpoint/2010/main" val="2619907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a:t>SRS 1.1 – Instructions make clear how to get started and where to find the various components. </a:t>
            </a:r>
            <a:endParaRPr dirty="0"/>
          </a:p>
        </p:txBody>
      </p:sp>
    </p:spTree>
    <p:extLst>
      <p:ext uri="{BB962C8B-B14F-4D97-AF65-F5344CB8AC3E}">
        <p14:creationId xmlns:p14="http://schemas.microsoft.com/office/powerpoint/2010/main" val="155509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r>
              <a:rPr lang="en-US" dirty="0"/>
              <a:t>Lunar Module</a:t>
            </a:r>
            <a:endParaRPr dirty="0"/>
          </a:p>
        </p:txBody>
      </p:sp>
    </p:spTree>
    <p:extLst>
      <p:ext uri="{BB962C8B-B14F-4D97-AF65-F5344CB8AC3E}">
        <p14:creationId xmlns:p14="http://schemas.microsoft.com/office/powerpoint/2010/main" val="1218383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r>
              <a:rPr lang="en-US" dirty="0"/>
              <a:t>Lunar Module</a:t>
            </a:r>
            <a:endParaRPr dirty="0"/>
          </a:p>
        </p:txBody>
      </p:sp>
    </p:spTree>
    <p:extLst>
      <p:ext uri="{BB962C8B-B14F-4D97-AF65-F5344CB8AC3E}">
        <p14:creationId xmlns:p14="http://schemas.microsoft.com/office/powerpoint/2010/main" val="4125382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extLst>
      <p:ext uri="{BB962C8B-B14F-4D97-AF65-F5344CB8AC3E}">
        <p14:creationId xmlns:p14="http://schemas.microsoft.com/office/powerpoint/2010/main" val="1544015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lang="en-US" sz="1100" dirty="0">
              <a:latin typeface="Arial"/>
              <a:ea typeface="Arial"/>
              <a:cs typeface="Arial"/>
              <a:sym typeface="Arial"/>
            </a:endParaRPr>
          </a:p>
        </p:txBody>
      </p:sp>
    </p:spTree>
    <p:extLst>
      <p:ext uri="{BB962C8B-B14F-4D97-AF65-F5344CB8AC3E}">
        <p14:creationId xmlns:p14="http://schemas.microsoft.com/office/powerpoint/2010/main" val="3498187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dirty="0"/>
          </a:p>
        </p:txBody>
      </p:sp>
    </p:spTree>
    <p:extLst>
      <p:ext uri="{BB962C8B-B14F-4D97-AF65-F5344CB8AC3E}">
        <p14:creationId xmlns:p14="http://schemas.microsoft.com/office/powerpoint/2010/main" val="71356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extLst>
      <p:ext uri="{BB962C8B-B14F-4D97-AF65-F5344CB8AC3E}">
        <p14:creationId xmlns:p14="http://schemas.microsoft.com/office/powerpoint/2010/main" val="1307689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extLst>
      <p:ext uri="{BB962C8B-B14F-4D97-AF65-F5344CB8AC3E}">
        <p14:creationId xmlns:p14="http://schemas.microsoft.com/office/powerpoint/2010/main" val="1365884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41307"/>
            <a:r>
              <a:rPr lang="en-US" sz="1100" b="1" dirty="0">
                <a:latin typeface="Arial"/>
                <a:ea typeface="Arial"/>
                <a:cs typeface="Arial"/>
                <a:sym typeface="Arial"/>
              </a:rPr>
              <a:t>3.1 The assessments measure the achievement of the stated learning objectives or competencies.</a:t>
            </a:r>
          </a:p>
          <a:p>
            <a:pPr marL="141307"/>
            <a:r>
              <a:rPr lang="en-US" sz="1100" b="1" dirty="0">
                <a:latin typeface="Arial"/>
                <a:ea typeface="Arial"/>
                <a:cs typeface="Arial"/>
                <a:sym typeface="Arial"/>
              </a:rPr>
              <a:t>Alignment:</a:t>
            </a:r>
            <a:r>
              <a:rPr lang="en-US" sz="1100" dirty="0">
                <a:latin typeface="Arial"/>
                <a:ea typeface="Arial"/>
                <a:cs typeface="Arial"/>
                <a:sym typeface="Arial"/>
              </a:rPr>
              <a:t> Course assessments (ways of confirming learner progress and mastery) are consistent with the course and module/unit-level learning objectives or competencies (2.1 and 2.2) by measuring the accomplishment of those objectives or competencies. Instructional materials (4.1), learning activities (5.1), and course tools (6.1) support the learning objectives or competencies and enable learners to be successful on the assessments.</a:t>
            </a:r>
          </a:p>
          <a:p>
            <a:pPr marL="141307"/>
            <a:r>
              <a:rPr lang="en-US" sz="1100" dirty="0">
                <a:latin typeface="Arial"/>
                <a:ea typeface="Arial"/>
                <a:cs typeface="Arial"/>
                <a:sym typeface="Arial"/>
              </a:rPr>
              <a:t>From the types of assessments chosen, it is clear that learners can successfully complete the assessments if they have met the objectives or competencies stated in the course materials and learning activities.</a:t>
            </a:r>
          </a:p>
        </p:txBody>
      </p:sp>
    </p:spTree>
    <p:extLst>
      <p:ext uri="{BB962C8B-B14F-4D97-AF65-F5344CB8AC3E}">
        <p14:creationId xmlns:p14="http://schemas.microsoft.com/office/powerpoint/2010/main" val="126896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41307"/>
            <a:endParaRPr lang="en-US" sz="1100" dirty="0">
              <a:latin typeface="Arial"/>
              <a:ea typeface="Arial"/>
              <a:cs typeface="Arial"/>
              <a:sym typeface="Arial"/>
            </a:endParaRPr>
          </a:p>
        </p:txBody>
      </p:sp>
    </p:spTree>
    <p:extLst>
      <p:ext uri="{BB962C8B-B14F-4D97-AF65-F5344CB8AC3E}">
        <p14:creationId xmlns:p14="http://schemas.microsoft.com/office/powerpoint/2010/main" val="1082880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dirty="0"/>
          </a:p>
        </p:txBody>
      </p:sp>
    </p:spTree>
    <p:extLst>
      <p:ext uri="{BB962C8B-B14F-4D97-AF65-F5344CB8AC3E}">
        <p14:creationId xmlns:p14="http://schemas.microsoft.com/office/powerpoint/2010/main" val="1366778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lang="en-US" sz="1100" dirty="0">
              <a:latin typeface="Arial"/>
              <a:ea typeface="Arial"/>
              <a:cs typeface="Arial"/>
              <a:sym typeface="Arial"/>
            </a:endParaRPr>
          </a:p>
        </p:txBody>
      </p:sp>
    </p:spTree>
    <p:extLst>
      <p:ext uri="{BB962C8B-B14F-4D97-AF65-F5344CB8AC3E}">
        <p14:creationId xmlns:p14="http://schemas.microsoft.com/office/powerpoint/2010/main" val="2838096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28</a:t>
            </a:fld>
            <a:endParaRPr lang="en-US"/>
          </a:p>
        </p:txBody>
      </p:sp>
    </p:spTree>
    <p:extLst>
      <p:ext uri="{BB962C8B-B14F-4D97-AF65-F5344CB8AC3E}">
        <p14:creationId xmlns:p14="http://schemas.microsoft.com/office/powerpoint/2010/main" val="72433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Break into partners and come up with ideas, and then the gather them up front.</a:t>
            </a:r>
          </a:p>
        </p:txBody>
      </p:sp>
    </p:spTree>
    <p:extLst>
      <p:ext uri="{BB962C8B-B14F-4D97-AF65-F5344CB8AC3E}">
        <p14:creationId xmlns:p14="http://schemas.microsoft.com/office/powerpoint/2010/main" val="2021936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r>
              <a:rPr lang="en-US" dirty="0"/>
              <a:t>Lunar Module</a:t>
            </a:r>
            <a:endParaRPr dirty="0"/>
          </a:p>
        </p:txBody>
      </p:sp>
    </p:spTree>
    <p:extLst>
      <p:ext uri="{BB962C8B-B14F-4D97-AF65-F5344CB8AC3E}">
        <p14:creationId xmlns:p14="http://schemas.microsoft.com/office/powerpoint/2010/main" val="386473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lang="en-US" sz="1100" dirty="0">
              <a:latin typeface="Arial"/>
              <a:ea typeface="Arial"/>
              <a:cs typeface="Arial"/>
              <a:sym typeface="Arial"/>
            </a:endParaRPr>
          </a:p>
        </p:txBody>
      </p:sp>
    </p:spTree>
    <p:extLst>
      <p:ext uri="{BB962C8B-B14F-4D97-AF65-F5344CB8AC3E}">
        <p14:creationId xmlns:p14="http://schemas.microsoft.com/office/powerpoint/2010/main" val="3132211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dirty="0"/>
          </a:p>
        </p:txBody>
      </p:sp>
    </p:spTree>
    <p:extLst>
      <p:ext uri="{BB962C8B-B14F-4D97-AF65-F5344CB8AC3E}">
        <p14:creationId xmlns:p14="http://schemas.microsoft.com/office/powerpoint/2010/main" val="3653592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lang="en-US" sz="1100" dirty="0">
              <a:latin typeface="Arial"/>
              <a:ea typeface="Arial"/>
              <a:cs typeface="Arial"/>
              <a:sym typeface="Arial"/>
            </a:endParaRPr>
          </a:p>
        </p:txBody>
      </p:sp>
    </p:spTree>
    <p:extLst>
      <p:ext uri="{BB962C8B-B14F-4D97-AF65-F5344CB8AC3E}">
        <p14:creationId xmlns:p14="http://schemas.microsoft.com/office/powerpoint/2010/main" val="1216801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46</a:t>
            </a:fld>
            <a:endParaRPr lang="en-US"/>
          </a:p>
        </p:txBody>
      </p:sp>
    </p:spTree>
    <p:extLst>
      <p:ext uri="{BB962C8B-B14F-4D97-AF65-F5344CB8AC3E}">
        <p14:creationId xmlns:p14="http://schemas.microsoft.com/office/powerpoint/2010/main" val="2491351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56</a:t>
            </a:fld>
            <a:endParaRPr lang="en-US"/>
          </a:p>
        </p:txBody>
      </p:sp>
    </p:spTree>
    <p:extLst>
      <p:ext uri="{BB962C8B-B14F-4D97-AF65-F5344CB8AC3E}">
        <p14:creationId xmlns:p14="http://schemas.microsoft.com/office/powerpoint/2010/main" val="251375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lang="en-US" sz="1100" dirty="0">
              <a:latin typeface="Arial"/>
              <a:ea typeface="Arial"/>
              <a:cs typeface="Arial"/>
              <a:sym typeface="Arial"/>
            </a:endParaRPr>
          </a:p>
        </p:txBody>
      </p:sp>
    </p:spTree>
    <p:extLst>
      <p:ext uri="{BB962C8B-B14F-4D97-AF65-F5344CB8AC3E}">
        <p14:creationId xmlns:p14="http://schemas.microsoft.com/office/powerpoint/2010/main" val="299578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lang="en-US" sz="1100" dirty="0">
              <a:latin typeface="Arial"/>
              <a:ea typeface="Arial"/>
              <a:cs typeface="Arial"/>
              <a:sym typeface="Arial"/>
            </a:endParaRPr>
          </a:p>
        </p:txBody>
      </p:sp>
    </p:spTree>
    <p:extLst>
      <p:ext uri="{BB962C8B-B14F-4D97-AF65-F5344CB8AC3E}">
        <p14:creationId xmlns:p14="http://schemas.microsoft.com/office/powerpoint/2010/main" val="3762915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r>
              <a:rPr lang="en-US" dirty="0"/>
              <a:t>My name . . .</a:t>
            </a:r>
          </a:p>
          <a:p>
            <a:r>
              <a:rPr lang="en-US" dirty="0"/>
              <a:t>Role at ORU . . . </a:t>
            </a:r>
          </a:p>
          <a:p>
            <a:endParaRPr dirty="0"/>
          </a:p>
        </p:txBody>
      </p:sp>
    </p:spTree>
    <p:extLst>
      <p:ext uri="{BB962C8B-B14F-4D97-AF65-F5344CB8AC3E}">
        <p14:creationId xmlns:p14="http://schemas.microsoft.com/office/powerpoint/2010/main" val="2731152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60</a:t>
            </a:fld>
            <a:endParaRPr lang="en-US"/>
          </a:p>
        </p:txBody>
      </p:sp>
    </p:spTree>
    <p:extLst>
      <p:ext uri="{BB962C8B-B14F-4D97-AF65-F5344CB8AC3E}">
        <p14:creationId xmlns:p14="http://schemas.microsoft.com/office/powerpoint/2010/main" val="1180736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kern="1200" cap="none" dirty="0">
                <a:solidFill>
                  <a:schemeClr val="tx1"/>
                </a:solidFill>
                <a:effectLst/>
                <a:latin typeface="Arial"/>
                <a:ea typeface="Arial"/>
                <a:cs typeface="Arial"/>
                <a:sym typeface="Arial"/>
              </a:rPr>
              <a:t>3.1 The assessments measure the achievement of the stated learning objectives or competencies.</a:t>
            </a:r>
          </a:p>
          <a:p>
            <a:pPr marL="139700" indent="0">
              <a:buNone/>
            </a:pPr>
            <a:r>
              <a:rPr lang="en-US" sz="1100" b="1" i="0" u="none" strike="noStrike" kern="1200" cap="none" dirty="0">
                <a:solidFill>
                  <a:schemeClr val="tx1"/>
                </a:solidFill>
                <a:effectLst/>
                <a:latin typeface="Arial"/>
                <a:ea typeface="Arial"/>
                <a:cs typeface="Arial"/>
                <a:sym typeface="Arial"/>
              </a:rPr>
              <a:t>Alignment:</a:t>
            </a:r>
            <a:r>
              <a:rPr lang="en-US" sz="1100" b="0" i="0" u="none" strike="noStrike" kern="1200" cap="none" dirty="0">
                <a:solidFill>
                  <a:schemeClr val="tx1"/>
                </a:solidFill>
                <a:effectLst/>
                <a:latin typeface="Arial"/>
                <a:ea typeface="Arial"/>
                <a:cs typeface="Arial"/>
                <a:sym typeface="Arial"/>
              </a:rPr>
              <a:t> Course assessments (ways of confirming learner progress and mastery) are consistent with the course and module/unit-level learning objectives or competencies (2.1 and 2.2) by measuring the accomplishment of those objectives or competencies. Instructional materials (4.1), learning activities (5.1), and course tools (6.1) support the learning objectives or competencies and enable learners to be successful on the assessments.</a:t>
            </a:r>
          </a:p>
          <a:p>
            <a:pPr marL="139700" indent="0">
              <a:buNone/>
            </a:pPr>
            <a:r>
              <a:rPr lang="en-US" sz="1100" b="0" i="0" u="none" strike="noStrike" kern="1200" cap="none" dirty="0">
                <a:solidFill>
                  <a:schemeClr val="tx1"/>
                </a:solidFill>
                <a:effectLst/>
                <a:latin typeface="Arial"/>
                <a:ea typeface="Arial"/>
                <a:cs typeface="Arial"/>
                <a:sym typeface="Arial"/>
              </a:rPr>
              <a:t>From the types of assessments chosen, it is clear that learners can successfully complete the assessments if they have met the objectives or competencies stated in the course materials and learning activities.</a:t>
            </a:r>
          </a:p>
        </p:txBody>
      </p:sp>
    </p:spTree>
    <p:extLst>
      <p:ext uri="{BB962C8B-B14F-4D97-AF65-F5344CB8AC3E}">
        <p14:creationId xmlns:p14="http://schemas.microsoft.com/office/powerpoint/2010/main" val="3018319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63</a:t>
            </a:fld>
            <a:endParaRPr lang="en-US"/>
          </a:p>
        </p:txBody>
      </p:sp>
    </p:spTree>
    <p:extLst>
      <p:ext uri="{BB962C8B-B14F-4D97-AF65-F5344CB8AC3E}">
        <p14:creationId xmlns:p14="http://schemas.microsoft.com/office/powerpoint/2010/main" val="162053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5</a:t>
            </a:fld>
            <a:endParaRPr lang="en-US"/>
          </a:p>
        </p:txBody>
      </p:sp>
    </p:spTree>
    <p:extLst>
      <p:ext uri="{BB962C8B-B14F-4D97-AF65-F5344CB8AC3E}">
        <p14:creationId xmlns:p14="http://schemas.microsoft.com/office/powerpoint/2010/main" val="3715823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65</a:t>
            </a:fld>
            <a:endParaRPr lang="en-US"/>
          </a:p>
        </p:txBody>
      </p:sp>
    </p:spTree>
    <p:extLst>
      <p:ext uri="{BB962C8B-B14F-4D97-AF65-F5344CB8AC3E}">
        <p14:creationId xmlns:p14="http://schemas.microsoft.com/office/powerpoint/2010/main" val="686466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66</a:t>
            </a:fld>
            <a:endParaRPr lang="en-US"/>
          </a:p>
        </p:txBody>
      </p:sp>
    </p:spTree>
    <p:extLst>
      <p:ext uri="{BB962C8B-B14F-4D97-AF65-F5344CB8AC3E}">
        <p14:creationId xmlns:p14="http://schemas.microsoft.com/office/powerpoint/2010/main" val="1202061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67</a:t>
            </a:fld>
            <a:endParaRPr lang="en-US"/>
          </a:p>
        </p:txBody>
      </p:sp>
    </p:spTree>
    <p:extLst>
      <p:ext uri="{BB962C8B-B14F-4D97-AF65-F5344CB8AC3E}">
        <p14:creationId xmlns:p14="http://schemas.microsoft.com/office/powerpoint/2010/main" val="1165578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68</a:t>
            </a:fld>
            <a:endParaRPr lang="en-US"/>
          </a:p>
        </p:txBody>
      </p:sp>
    </p:spTree>
    <p:extLst>
      <p:ext uri="{BB962C8B-B14F-4D97-AF65-F5344CB8AC3E}">
        <p14:creationId xmlns:p14="http://schemas.microsoft.com/office/powerpoint/2010/main" val="1050512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kern="1200" cap="none" dirty="0">
                <a:solidFill>
                  <a:schemeClr val="tx1"/>
                </a:solidFill>
                <a:effectLst/>
                <a:latin typeface="Arial"/>
                <a:ea typeface="Arial"/>
                <a:cs typeface="Arial"/>
                <a:sym typeface="Arial"/>
              </a:rPr>
              <a:t>The course’s look can be intentionally inviting, intentionally disinviting, unintentionally inviting or unintentionally. Often times instructors have a lot of information that needs to be crammed into the online learning environment, which can create a disinviting learning environment. In order to create an intentionally inviting online environment, courses need to have a clear and consistent structure that offers intuitive navigation. – Inside Higher Ed, March 15, 2017 https://</a:t>
            </a:r>
            <a:r>
              <a:rPr lang="en-US" sz="1100" b="0" i="0" u="none" strike="noStrike" kern="1200" cap="none" dirty="0" err="1">
                <a:solidFill>
                  <a:schemeClr val="tx1"/>
                </a:solidFill>
                <a:effectLst/>
                <a:latin typeface="Arial"/>
                <a:ea typeface="Arial"/>
                <a:cs typeface="Arial"/>
                <a:sym typeface="Arial"/>
              </a:rPr>
              <a:t>www.insidehighered.com</a:t>
            </a:r>
            <a:r>
              <a:rPr lang="en-US" sz="1100" b="0" i="0" u="none" strike="noStrike" kern="1200" cap="none" dirty="0">
                <a:solidFill>
                  <a:schemeClr val="tx1"/>
                </a:solidFill>
                <a:effectLst/>
                <a:latin typeface="Arial"/>
                <a:ea typeface="Arial"/>
                <a:cs typeface="Arial"/>
                <a:sym typeface="Arial"/>
              </a:rPr>
              <a:t>/digital-learning/advice/2017/03/15/4-expert-strategies-designing-online-course</a:t>
            </a:r>
          </a:p>
          <a:p>
            <a:r>
              <a:rPr lang="en-US" sz="1100" b="0" i="0" u="none" strike="noStrike" kern="1200" cap="none" dirty="0">
                <a:solidFill>
                  <a:schemeClr val="tx1"/>
                </a:solidFill>
                <a:effectLst/>
                <a:latin typeface="Arial"/>
                <a:ea typeface="Arial"/>
                <a:cs typeface="Arial"/>
                <a:sym typeface="Arial"/>
              </a:rPr>
              <a:t>We realized our courses needed better design, based on best practices, a consistent layout, so students could navigate</a:t>
            </a:r>
            <a:r>
              <a:rPr lang="en-US" sz="1100" b="0" i="0" u="none" strike="noStrike" kern="1200" cap="none" baseline="0" dirty="0">
                <a:solidFill>
                  <a:schemeClr val="tx1"/>
                </a:solidFill>
                <a:effectLst/>
                <a:latin typeface="Arial"/>
                <a:ea typeface="Arial"/>
                <a:cs typeface="Arial"/>
                <a:sym typeface="Arial"/>
              </a:rPr>
              <a:t> easily and find what they needed, and of course the delivery (which needed to go hand in hand with the design)</a:t>
            </a:r>
            <a:endParaRPr lang="en-US"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29511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6</a:t>
            </a:fld>
            <a:endParaRPr lang="en-US"/>
          </a:p>
        </p:txBody>
      </p:sp>
    </p:spTree>
    <p:extLst>
      <p:ext uri="{BB962C8B-B14F-4D97-AF65-F5344CB8AC3E}">
        <p14:creationId xmlns:p14="http://schemas.microsoft.com/office/powerpoint/2010/main" val="35354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7</a:t>
            </a:fld>
            <a:endParaRPr lang="en-US"/>
          </a:p>
        </p:txBody>
      </p:sp>
    </p:spTree>
    <p:extLst>
      <p:ext uri="{BB962C8B-B14F-4D97-AF65-F5344CB8AC3E}">
        <p14:creationId xmlns:p14="http://schemas.microsoft.com/office/powerpoint/2010/main" val="200355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lang="en-US" sz="1100" dirty="0">
              <a:latin typeface="Arial"/>
              <a:ea typeface="Arial"/>
              <a:cs typeface="Arial"/>
              <a:sym typeface="Arial"/>
            </a:endParaRPr>
          </a:p>
        </p:txBody>
      </p:sp>
    </p:spTree>
    <p:extLst>
      <p:ext uri="{BB962C8B-B14F-4D97-AF65-F5344CB8AC3E}">
        <p14:creationId xmlns:p14="http://schemas.microsoft.com/office/powerpoint/2010/main" val="4104624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https://youtu.be/6HUIHMAIBS8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do not play the video from within the PP presentation itself. Instead, play it straight from YouTube or from where the video is located. When we played it from inside the PP presentation, it kept re-starting. </a:t>
            </a:r>
          </a:p>
          <a:p>
            <a:endParaRPr lang="en-US" dirty="0"/>
          </a:p>
        </p:txBody>
      </p:sp>
      <p:sp>
        <p:nvSpPr>
          <p:cNvPr id="4" name="Slide Number Placeholder 3"/>
          <p:cNvSpPr>
            <a:spLocks noGrp="1"/>
          </p:cNvSpPr>
          <p:nvPr>
            <p:ph type="sldNum" sz="quarter" idx="5"/>
          </p:nvPr>
        </p:nvSpPr>
        <p:spPr/>
        <p:txBody>
          <a:bodyPr/>
          <a:lstStyle/>
          <a:p>
            <a:fld id="{582B7079-ABEF-46AA-909A-099D06658194}" type="slidenum">
              <a:rPr lang="en-US" smtClean="0"/>
              <a:t>9</a:t>
            </a:fld>
            <a:endParaRPr lang="en-US"/>
          </a:p>
        </p:txBody>
      </p:sp>
    </p:spTree>
    <p:extLst>
      <p:ext uri="{BB962C8B-B14F-4D97-AF65-F5344CB8AC3E}">
        <p14:creationId xmlns:p14="http://schemas.microsoft.com/office/powerpoint/2010/main" val="1786493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Break into partners and come up with ideas, and then the gather them up front.</a:t>
            </a:r>
          </a:p>
        </p:txBody>
      </p:sp>
    </p:spTree>
    <p:extLst>
      <p:ext uri="{BB962C8B-B14F-4D97-AF65-F5344CB8AC3E}">
        <p14:creationId xmlns:p14="http://schemas.microsoft.com/office/powerpoint/2010/main" val="287479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0CDD-FE53-48CD-A6BF-D1F8680DF1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B9ECFD-65B4-4AC7-AAA3-284F2550D1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0D4373-3CD5-46C3-BB70-6DD027593717}"/>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5" name="Footer Placeholder 4">
            <a:extLst>
              <a:ext uri="{FF2B5EF4-FFF2-40B4-BE49-F238E27FC236}">
                <a16:creationId xmlns:a16="http://schemas.microsoft.com/office/drawing/2014/main" id="{D50F1F5C-238A-4481-912A-B71132959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8922E-447A-46B3-9BF1-74CD7CA8AB1A}"/>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266812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3EBE-092D-4F5F-8996-193E8557E7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7427F-A68B-4FE1-ABF2-8A84323B09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D2039-32D8-4338-9BEF-3020BC2A14D4}"/>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5" name="Footer Placeholder 4">
            <a:extLst>
              <a:ext uri="{FF2B5EF4-FFF2-40B4-BE49-F238E27FC236}">
                <a16:creationId xmlns:a16="http://schemas.microsoft.com/office/drawing/2014/main" id="{FAC8E571-F263-4BCA-9565-B7C444C69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09416-5976-488B-A52B-C5944A65EF35}"/>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67370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599A72-AE1D-4749-8BF9-A3B99A08E3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F651D-E46A-482F-AD7F-E7F6B55AFA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A8CE2-91D2-4DE0-B4AA-42DF319D3274}"/>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5" name="Footer Placeholder 4">
            <a:extLst>
              <a:ext uri="{FF2B5EF4-FFF2-40B4-BE49-F238E27FC236}">
                <a16:creationId xmlns:a16="http://schemas.microsoft.com/office/drawing/2014/main" id="{3E84567A-0381-4802-A560-8B2CD1B9B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7B607-C086-4DF4-8F83-C27365877147}"/>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3137036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6045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667">
                <a:solidFill>
                  <a:srgbClr val="FF9800"/>
                </a:solidFill>
              </a:defRPr>
            </a:lvl1pPr>
            <a:lvl2pPr lvl="1" rtl="0">
              <a:spcBef>
                <a:spcPts val="1333"/>
              </a:spcBef>
              <a:spcAft>
                <a:spcPts val="0"/>
              </a:spcAft>
              <a:buClr>
                <a:srgbClr val="FF9800"/>
              </a:buClr>
              <a:buSzPts val="2000"/>
              <a:buNone/>
              <a:defRPr sz="2667">
                <a:solidFill>
                  <a:srgbClr val="FF9800"/>
                </a:solidFill>
              </a:defRPr>
            </a:lvl2pPr>
            <a:lvl3pPr lvl="2" rtl="0">
              <a:spcBef>
                <a:spcPts val="1333"/>
              </a:spcBef>
              <a:spcAft>
                <a:spcPts val="0"/>
              </a:spcAft>
              <a:buClr>
                <a:srgbClr val="FF9800"/>
              </a:buClr>
              <a:buSzPts val="2000"/>
              <a:buNone/>
              <a:defRPr sz="2667">
                <a:solidFill>
                  <a:srgbClr val="FF9800"/>
                </a:solidFill>
              </a:defRPr>
            </a:lvl3pPr>
            <a:lvl4pPr lvl="3" rtl="0">
              <a:spcBef>
                <a:spcPts val="1333"/>
              </a:spcBef>
              <a:spcAft>
                <a:spcPts val="0"/>
              </a:spcAft>
              <a:buClr>
                <a:srgbClr val="FF9800"/>
              </a:buClr>
              <a:buSzPts val="2000"/>
              <a:buNone/>
              <a:defRPr sz="2667">
                <a:solidFill>
                  <a:srgbClr val="FF9800"/>
                </a:solidFill>
              </a:defRPr>
            </a:lvl4pPr>
            <a:lvl5pPr lvl="4" rtl="0">
              <a:spcBef>
                <a:spcPts val="1333"/>
              </a:spcBef>
              <a:spcAft>
                <a:spcPts val="0"/>
              </a:spcAft>
              <a:buClr>
                <a:srgbClr val="FF9800"/>
              </a:buClr>
              <a:buSzPts val="2000"/>
              <a:buNone/>
              <a:defRPr sz="2667">
                <a:solidFill>
                  <a:srgbClr val="FF9800"/>
                </a:solidFill>
              </a:defRPr>
            </a:lvl5pPr>
            <a:lvl6pPr lvl="5" rtl="0">
              <a:spcBef>
                <a:spcPts val="1333"/>
              </a:spcBef>
              <a:spcAft>
                <a:spcPts val="0"/>
              </a:spcAft>
              <a:buClr>
                <a:srgbClr val="FF9800"/>
              </a:buClr>
              <a:buSzPts val="2000"/>
              <a:buNone/>
              <a:defRPr sz="2667">
                <a:solidFill>
                  <a:srgbClr val="FF9800"/>
                </a:solidFill>
              </a:defRPr>
            </a:lvl6pPr>
            <a:lvl7pPr lvl="6" rtl="0">
              <a:spcBef>
                <a:spcPts val="1333"/>
              </a:spcBef>
              <a:spcAft>
                <a:spcPts val="0"/>
              </a:spcAft>
              <a:buClr>
                <a:srgbClr val="FF9800"/>
              </a:buClr>
              <a:buSzPts val="2000"/>
              <a:buNone/>
              <a:defRPr sz="2667">
                <a:solidFill>
                  <a:srgbClr val="FF9800"/>
                </a:solidFill>
              </a:defRPr>
            </a:lvl7pPr>
            <a:lvl8pPr lvl="7" rtl="0">
              <a:spcBef>
                <a:spcPts val="1333"/>
              </a:spcBef>
              <a:spcAft>
                <a:spcPts val="0"/>
              </a:spcAft>
              <a:buClr>
                <a:srgbClr val="FF9800"/>
              </a:buClr>
              <a:buSzPts val="2000"/>
              <a:buNone/>
              <a:defRPr sz="2667">
                <a:solidFill>
                  <a:srgbClr val="FF9800"/>
                </a:solidFill>
              </a:defRPr>
            </a:lvl8pPr>
            <a:lvl9pPr lvl="8" rtl="0">
              <a:spcBef>
                <a:spcPts val="1333"/>
              </a:spcBef>
              <a:spcAft>
                <a:spcPts val="1333"/>
              </a:spcAft>
              <a:buClr>
                <a:srgbClr val="FF9800"/>
              </a:buClr>
              <a:buSzPts val="2000"/>
              <a:buNone/>
              <a:defRPr sz="2667">
                <a:solidFill>
                  <a:srgbClr val="FF9800"/>
                </a:solidFill>
              </a:defRPr>
            </a:lvl9pPr>
          </a:lstStyle>
          <a:p>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72816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sp>
        <p:nvSpPr>
          <p:cNvPr id="43" name="Google Shape;43;p4"/>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44" name="Google Shape;44;p4"/>
          <p:cNvGrpSpPr/>
          <p:nvPr/>
        </p:nvGrpSpPr>
        <p:grpSpPr>
          <a:xfrm>
            <a:off x="0" y="-9451"/>
            <a:ext cx="11548531" cy="6867451"/>
            <a:chOff x="0" y="-7088"/>
            <a:chExt cx="8661398" cy="5150588"/>
          </a:xfrm>
        </p:grpSpPr>
        <p:sp>
          <p:nvSpPr>
            <p:cNvPr id="45" name="Google Shape;45;p4"/>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47" name="Google Shape;47;p4"/>
          <p:cNvGrpSpPr/>
          <p:nvPr/>
        </p:nvGrpSpPr>
        <p:grpSpPr>
          <a:xfrm rot="10800000" flipH="1">
            <a:off x="2" y="1454351"/>
            <a:ext cx="11796669" cy="3949300"/>
            <a:chOff x="-8178042" y="-4493254"/>
            <a:chExt cx="19483598" cy="6522736"/>
          </a:xfrm>
        </p:grpSpPr>
        <p:sp>
          <p:nvSpPr>
            <p:cNvPr id="48" name="Google Shape;48;p4"/>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49" name="Google Shape;49;p4"/>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sp>
        <p:nvSpPr>
          <p:cNvPr id="50" name="Google Shape;50;p4"/>
          <p:cNvSpPr txBox="1">
            <a:spLocks noGrp="1"/>
          </p:cNvSpPr>
          <p:nvPr>
            <p:ph type="body" idx="1"/>
          </p:nvPr>
        </p:nvSpPr>
        <p:spPr>
          <a:xfrm>
            <a:off x="1106367" y="1602667"/>
            <a:ext cx="6787600" cy="3660000"/>
          </a:xfrm>
          <a:prstGeom prst="rect">
            <a:avLst/>
          </a:prstGeom>
        </p:spPr>
        <p:txBody>
          <a:bodyPr spcFirstLastPara="1" wrap="square" lIns="91425" tIns="91425" rIns="91425" bIns="91425" anchor="t" anchorCtr="0"/>
          <a:lstStyle>
            <a:lvl1pPr marL="609585" lvl="0" indent="-558786" rtl="0">
              <a:spcBef>
                <a:spcPts val="800"/>
              </a:spcBef>
              <a:spcAft>
                <a:spcPts val="0"/>
              </a:spcAft>
              <a:buClr>
                <a:srgbClr val="FFFFFF"/>
              </a:buClr>
              <a:buSzPts val="3000"/>
              <a:buChar char="▰"/>
              <a:defRPr sz="4000" i="1">
                <a:solidFill>
                  <a:srgbClr val="FFFFFF"/>
                </a:solidFill>
              </a:defRPr>
            </a:lvl1pPr>
            <a:lvl2pPr marL="1219170" lvl="1" indent="-558786" rtl="0">
              <a:spcBef>
                <a:spcPts val="640"/>
              </a:spcBef>
              <a:spcAft>
                <a:spcPts val="0"/>
              </a:spcAft>
              <a:buClr>
                <a:srgbClr val="FFFFFF"/>
              </a:buClr>
              <a:buSzPts val="3000"/>
              <a:buChar char="▻"/>
              <a:defRPr sz="4000" i="1">
                <a:solidFill>
                  <a:srgbClr val="FFFFFF"/>
                </a:solidFill>
              </a:defRPr>
            </a:lvl2pPr>
            <a:lvl3pPr marL="1828754" lvl="2" indent="-558786" rtl="0">
              <a:spcBef>
                <a:spcPts val="640"/>
              </a:spcBef>
              <a:spcAft>
                <a:spcPts val="0"/>
              </a:spcAft>
              <a:buClr>
                <a:srgbClr val="FFFFFF"/>
              </a:buClr>
              <a:buSzPts val="3000"/>
              <a:buChar char="▻"/>
              <a:defRPr sz="4000" i="1">
                <a:solidFill>
                  <a:srgbClr val="FFFFFF"/>
                </a:solidFill>
              </a:defRPr>
            </a:lvl3pPr>
            <a:lvl4pPr marL="2438339" lvl="3" indent="-558786" rtl="0">
              <a:spcBef>
                <a:spcPts val="480"/>
              </a:spcBef>
              <a:spcAft>
                <a:spcPts val="0"/>
              </a:spcAft>
              <a:buClr>
                <a:srgbClr val="FFFFFF"/>
              </a:buClr>
              <a:buSzPts val="3000"/>
              <a:buChar char="▻"/>
              <a:defRPr sz="4000" i="1">
                <a:solidFill>
                  <a:srgbClr val="FFFFFF"/>
                </a:solidFill>
              </a:defRPr>
            </a:lvl4pPr>
            <a:lvl5pPr marL="3047924" lvl="4" indent="-558786" rtl="0">
              <a:spcBef>
                <a:spcPts val="480"/>
              </a:spcBef>
              <a:spcAft>
                <a:spcPts val="0"/>
              </a:spcAft>
              <a:buClr>
                <a:srgbClr val="FFFFFF"/>
              </a:buClr>
              <a:buSzPts val="3000"/>
              <a:buChar char="▻"/>
              <a:defRPr sz="4000" i="1">
                <a:solidFill>
                  <a:srgbClr val="FFFFFF"/>
                </a:solidFill>
              </a:defRPr>
            </a:lvl5pPr>
            <a:lvl6pPr marL="3657509" lvl="5" indent="-558786" rtl="0">
              <a:spcBef>
                <a:spcPts val="480"/>
              </a:spcBef>
              <a:spcAft>
                <a:spcPts val="0"/>
              </a:spcAft>
              <a:buClr>
                <a:srgbClr val="FFFFFF"/>
              </a:buClr>
              <a:buSzPts val="3000"/>
              <a:buChar char="▻"/>
              <a:defRPr sz="4000" i="1">
                <a:solidFill>
                  <a:srgbClr val="FFFFFF"/>
                </a:solidFill>
              </a:defRPr>
            </a:lvl6pPr>
            <a:lvl7pPr marL="4267093" lvl="6" indent="-558786" rtl="0">
              <a:spcBef>
                <a:spcPts val="480"/>
              </a:spcBef>
              <a:spcAft>
                <a:spcPts val="0"/>
              </a:spcAft>
              <a:buClr>
                <a:srgbClr val="FFFFFF"/>
              </a:buClr>
              <a:buSzPts val="3000"/>
              <a:buChar char="▻"/>
              <a:defRPr sz="4000" i="1">
                <a:solidFill>
                  <a:srgbClr val="FFFFFF"/>
                </a:solidFill>
              </a:defRPr>
            </a:lvl7pPr>
            <a:lvl8pPr marL="4876678" lvl="7" indent="-558786" rtl="0">
              <a:spcBef>
                <a:spcPts val="480"/>
              </a:spcBef>
              <a:spcAft>
                <a:spcPts val="0"/>
              </a:spcAft>
              <a:buClr>
                <a:srgbClr val="FFFFFF"/>
              </a:buClr>
              <a:buSzPts val="3000"/>
              <a:buChar char="▻"/>
              <a:defRPr sz="4000" i="1">
                <a:solidFill>
                  <a:srgbClr val="FFFFFF"/>
                </a:solidFill>
              </a:defRPr>
            </a:lvl8pPr>
            <a:lvl9pPr marL="5486263" lvl="8" indent="-558786">
              <a:spcBef>
                <a:spcPts val="480"/>
              </a:spcBef>
              <a:spcAft>
                <a:spcPts val="0"/>
              </a:spcAft>
              <a:buClr>
                <a:srgbClr val="FFFFFF"/>
              </a:buClr>
              <a:buSzPts val="3000"/>
              <a:buChar char="▻"/>
              <a:defRPr sz="4000" i="1">
                <a:solidFill>
                  <a:srgbClr val="FFFFFF"/>
                </a:solidFill>
              </a:defRPr>
            </a:lvl9pPr>
          </a:lstStyle>
          <a:p>
            <a:endParaRPr/>
          </a:p>
        </p:txBody>
      </p:sp>
      <p:sp>
        <p:nvSpPr>
          <p:cNvPr id="51" name="Google Shape;51;p4"/>
          <p:cNvSpPr txBox="1"/>
          <p:nvPr/>
        </p:nvSpPr>
        <p:spPr>
          <a:xfrm>
            <a:off x="382133" y="1352767"/>
            <a:ext cx="9020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9600" b="1" i="0" u="none" strike="noStrike" kern="0" cap="none" spc="0" normalizeH="0" baseline="0" noProof="0">
                <a:ln>
                  <a:noFill/>
                </a:ln>
                <a:solidFill>
                  <a:srgbClr val="FF9800"/>
                </a:solidFill>
                <a:effectLst/>
                <a:uLnTx/>
                <a:uFillTx/>
                <a:latin typeface="Arial"/>
                <a:cs typeface="Arial"/>
                <a:sym typeface="Arial"/>
              </a:rPr>
              <a:t>“</a:t>
            </a:r>
            <a:endParaRPr kumimoji="0" sz="9600" b="1" i="0" u="none" strike="noStrike" kern="0" cap="none" spc="0" normalizeH="0" baseline="0" noProof="0">
              <a:ln>
                <a:noFill/>
              </a:ln>
              <a:solidFill>
                <a:srgbClr val="FF9800"/>
              </a:solidFill>
              <a:effectLst/>
              <a:uLnTx/>
              <a:uFillTx/>
              <a:latin typeface="Arial"/>
              <a:cs typeface="Arial"/>
              <a:sym typeface="Arial"/>
            </a:endParaRPr>
          </a:p>
        </p:txBody>
      </p:sp>
      <p:grpSp>
        <p:nvGrpSpPr>
          <p:cNvPr id="52" name="Google Shape;52;p4"/>
          <p:cNvGrpSpPr/>
          <p:nvPr/>
        </p:nvGrpSpPr>
        <p:grpSpPr>
          <a:xfrm>
            <a:off x="9262456" y="5963632"/>
            <a:ext cx="2937107" cy="894393"/>
            <a:chOff x="5575242" y="4472723"/>
            <a:chExt cx="2202830" cy="670795"/>
          </a:xfrm>
        </p:grpSpPr>
        <p:sp>
          <p:nvSpPr>
            <p:cNvPr id="53" name="Google Shape;53;p4"/>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 name="Google Shape;54;p4"/>
            <p:cNvGrpSpPr/>
            <p:nvPr/>
          </p:nvGrpSpPr>
          <p:grpSpPr>
            <a:xfrm flipH="1">
              <a:off x="5734850" y="4472723"/>
              <a:ext cx="2040837" cy="670795"/>
              <a:chOff x="1297954" y="330075"/>
              <a:chExt cx="5169293" cy="1699506"/>
            </a:xfrm>
          </p:grpSpPr>
          <p:sp>
            <p:nvSpPr>
              <p:cNvPr id="55" name="Google Shape;55;p4"/>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4"/>
            <p:cNvGrpSpPr/>
            <p:nvPr/>
          </p:nvGrpSpPr>
          <p:grpSpPr>
            <a:xfrm flipH="1">
              <a:off x="5578209" y="4646738"/>
              <a:ext cx="2199863" cy="304563"/>
              <a:chOff x="-5827153" y="330075"/>
              <a:chExt cx="12276019" cy="1699569"/>
            </a:xfrm>
          </p:grpSpPr>
          <p:sp>
            <p:nvSpPr>
              <p:cNvPr id="58" name="Google Shape;58;p4"/>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0" name="Google Shape;60;p4"/>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535163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 y="54"/>
            <a:ext cx="9429907" cy="1769753"/>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grpSp>
        <p:nvGrpSpPr>
          <p:cNvPr id="70" name="Google Shape;70;p5"/>
          <p:cNvGrpSpPr/>
          <p:nvPr/>
        </p:nvGrpSpPr>
        <p:grpSpPr>
          <a:xfrm>
            <a:off x="9262456" y="5963632"/>
            <a:ext cx="2937107" cy="894393"/>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557757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02"/>
        <p:cNvGrpSpPr/>
        <p:nvPr/>
      </p:nvGrpSpPr>
      <p:grpSpPr>
        <a:xfrm>
          <a:off x="0" y="0"/>
          <a:ext cx="0" cy="0"/>
          <a:chOff x="0" y="0"/>
          <a:chExt cx="0" cy="0"/>
        </a:xfrm>
      </p:grpSpPr>
      <p:grpSp>
        <p:nvGrpSpPr>
          <p:cNvPr id="103" name="Google Shape;103;p7"/>
          <p:cNvGrpSpPr/>
          <p:nvPr/>
        </p:nvGrpSpPr>
        <p:grpSpPr>
          <a:xfrm>
            <a:off x="-6" y="54"/>
            <a:ext cx="9429907" cy="1769753"/>
            <a:chOff x="-4" y="40"/>
            <a:chExt cx="7072430" cy="1327315"/>
          </a:xfrm>
        </p:grpSpPr>
        <p:sp>
          <p:nvSpPr>
            <p:cNvPr id="104" name="Google Shape;104;p7"/>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grpSp>
        <p:nvGrpSpPr>
          <p:cNvPr id="111" name="Google Shape;111;p7"/>
          <p:cNvGrpSpPr/>
          <p:nvPr/>
        </p:nvGrpSpPr>
        <p:grpSpPr>
          <a:xfrm>
            <a:off x="9262456" y="5963632"/>
            <a:ext cx="2937107" cy="894393"/>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19" name="Google Shape;119;p7"/>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3" name="Google Shape;123;p7"/>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330056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1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grpSp>
        <p:nvGrpSpPr>
          <p:cNvPr id="164" name="Google Shape;164;p10"/>
          <p:cNvGrpSpPr/>
          <p:nvPr/>
        </p:nvGrpSpPr>
        <p:grpSpPr>
          <a:xfrm>
            <a:off x="9262456" y="5963632"/>
            <a:ext cx="2937107" cy="894393"/>
            <a:chOff x="5575242" y="4472723"/>
            <a:chExt cx="2202830" cy="670795"/>
          </a:xfrm>
        </p:grpSpPr>
        <p:sp>
          <p:nvSpPr>
            <p:cNvPr id="165" name="Google Shape;165;p1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10"/>
            <p:cNvGrpSpPr/>
            <p:nvPr/>
          </p:nvGrpSpPr>
          <p:grpSpPr>
            <a:xfrm flipH="1">
              <a:off x="5734850" y="4472723"/>
              <a:ext cx="2040837" cy="670795"/>
              <a:chOff x="1297954" y="330075"/>
              <a:chExt cx="5169293" cy="1699506"/>
            </a:xfrm>
          </p:grpSpPr>
          <p:sp>
            <p:nvSpPr>
              <p:cNvPr id="167" name="Google Shape;167;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69;p10"/>
            <p:cNvGrpSpPr/>
            <p:nvPr/>
          </p:nvGrpSpPr>
          <p:grpSpPr>
            <a:xfrm flipH="1">
              <a:off x="5578209" y="4646738"/>
              <a:ext cx="2199863" cy="304563"/>
              <a:chOff x="-5827153" y="330075"/>
              <a:chExt cx="12276019" cy="1699569"/>
            </a:xfrm>
          </p:grpSpPr>
          <p:sp>
            <p:nvSpPr>
              <p:cNvPr id="170" name="Google Shape;170;p1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2" name="Google Shape;172;p10"/>
          <p:cNvGrpSpPr/>
          <p:nvPr/>
        </p:nvGrpSpPr>
        <p:grpSpPr>
          <a:xfrm rot="10800000">
            <a:off x="-11" y="-2"/>
            <a:ext cx="2937107" cy="894393"/>
            <a:chOff x="5575242" y="4472723"/>
            <a:chExt cx="2202830" cy="670795"/>
          </a:xfrm>
        </p:grpSpPr>
        <p:sp>
          <p:nvSpPr>
            <p:cNvPr id="173" name="Google Shape;173;p10"/>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4" name="Google Shape;174;p10"/>
            <p:cNvGrpSpPr/>
            <p:nvPr/>
          </p:nvGrpSpPr>
          <p:grpSpPr>
            <a:xfrm flipH="1">
              <a:off x="5734850" y="4472723"/>
              <a:ext cx="2040837" cy="670795"/>
              <a:chOff x="1297954" y="330075"/>
              <a:chExt cx="5169293" cy="1699506"/>
            </a:xfrm>
          </p:grpSpPr>
          <p:sp>
            <p:nvSpPr>
              <p:cNvPr id="175" name="Google Shape;175;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7" name="Google Shape;177;p10"/>
            <p:cNvGrpSpPr/>
            <p:nvPr/>
          </p:nvGrpSpPr>
          <p:grpSpPr>
            <a:xfrm flipH="1">
              <a:off x="5578209" y="4646738"/>
              <a:ext cx="2199863" cy="304563"/>
              <a:chOff x="-5827153" y="330075"/>
              <a:chExt cx="12276019" cy="1699569"/>
            </a:xfrm>
          </p:grpSpPr>
          <p:sp>
            <p:nvSpPr>
              <p:cNvPr id="178" name="Google Shape;178;p10"/>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0"/>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1444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764799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524882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29F1-3B9B-459E-A88D-6ECC886B4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8C60E-2614-4E65-B4C1-B8AB7CCB0B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E017F-9F92-4D33-8C8E-D610B725ADC3}"/>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5" name="Footer Placeholder 4">
            <a:extLst>
              <a:ext uri="{FF2B5EF4-FFF2-40B4-BE49-F238E27FC236}">
                <a16:creationId xmlns:a16="http://schemas.microsoft.com/office/drawing/2014/main" id="{A4AFE700-473D-4919-BACC-A7F8C6A1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C75AF-1827-4F52-99F5-2EFB32788F20}"/>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1668429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667">
                <a:solidFill>
                  <a:srgbClr val="FF9800"/>
                </a:solidFill>
              </a:defRPr>
            </a:lvl1pPr>
            <a:lvl2pPr lvl="1" rtl="0">
              <a:spcBef>
                <a:spcPts val="1333"/>
              </a:spcBef>
              <a:spcAft>
                <a:spcPts val="0"/>
              </a:spcAft>
              <a:buClr>
                <a:srgbClr val="FF9800"/>
              </a:buClr>
              <a:buSzPts val="2000"/>
              <a:buNone/>
              <a:defRPr sz="2667">
                <a:solidFill>
                  <a:srgbClr val="FF9800"/>
                </a:solidFill>
              </a:defRPr>
            </a:lvl2pPr>
            <a:lvl3pPr lvl="2" rtl="0">
              <a:spcBef>
                <a:spcPts val="1333"/>
              </a:spcBef>
              <a:spcAft>
                <a:spcPts val="0"/>
              </a:spcAft>
              <a:buClr>
                <a:srgbClr val="FF9800"/>
              </a:buClr>
              <a:buSzPts val="2000"/>
              <a:buNone/>
              <a:defRPr sz="2667">
                <a:solidFill>
                  <a:srgbClr val="FF9800"/>
                </a:solidFill>
              </a:defRPr>
            </a:lvl3pPr>
            <a:lvl4pPr lvl="3" rtl="0">
              <a:spcBef>
                <a:spcPts val="1333"/>
              </a:spcBef>
              <a:spcAft>
                <a:spcPts val="0"/>
              </a:spcAft>
              <a:buClr>
                <a:srgbClr val="FF9800"/>
              </a:buClr>
              <a:buSzPts val="2000"/>
              <a:buNone/>
              <a:defRPr sz="2667">
                <a:solidFill>
                  <a:srgbClr val="FF9800"/>
                </a:solidFill>
              </a:defRPr>
            </a:lvl4pPr>
            <a:lvl5pPr lvl="4" rtl="0">
              <a:spcBef>
                <a:spcPts val="1333"/>
              </a:spcBef>
              <a:spcAft>
                <a:spcPts val="0"/>
              </a:spcAft>
              <a:buClr>
                <a:srgbClr val="FF9800"/>
              </a:buClr>
              <a:buSzPts val="2000"/>
              <a:buNone/>
              <a:defRPr sz="2667">
                <a:solidFill>
                  <a:srgbClr val="FF9800"/>
                </a:solidFill>
              </a:defRPr>
            </a:lvl5pPr>
            <a:lvl6pPr lvl="5" rtl="0">
              <a:spcBef>
                <a:spcPts val="1333"/>
              </a:spcBef>
              <a:spcAft>
                <a:spcPts val="0"/>
              </a:spcAft>
              <a:buClr>
                <a:srgbClr val="FF9800"/>
              </a:buClr>
              <a:buSzPts val="2000"/>
              <a:buNone/>
              <a:defRPr sz="2667">
                <a:solidFill>
                  <a:srgbClr val="FF9800"/>
                </a:solidFill>
              </a:defRPr>
            </a:lvl6pPr>
            <a:lvl7pPr lvl="6" rtl="0">
              <a:spcBef>
                <a:spcPts val="1333"/>
              </a:spcBef>
              <a:spcAft>
                <a:spcPts val="0"/>
              </a:spcAft>
              <a:buClr>
                <a:srgbClr val="FF9800"/>
              </a:buClr>
              <a:buSzPts val="2000"/>
              <a:buNone/>
              <a:defRPr sz="2667">
                <a:solidFill>
                  <a:srgbClr val="FF9800"/>
                </a:solidFill>
              </a:defRPr>
            </a:lvl7pPr>
            <a:lvl8pPr lvl="7" rtl="0">
              <a:spcBef>
                <a:spcPts val="1333"/>
              </a:spcBef>
              <a:spcAft>
                <a:spcPts val="0"/>
              </a:spcAft>
              <a:buClr>
                <a:srgbClr val="FF9800"/>
              </a:buClr>
              <a:buSzPts val="2000"/>
              <a:buNone/>
              <a:defRPr sz="2667">
                <a:solidFill>
                  <a:srgbClr val="FF9800"/>
                </a:solidFill>
              </a:defRPr>
            </a:lvl8pPr>
            <a:lvl9pPr lvl="8" rtl="0">
              <a:spcBef>
                <a:spcPts val="1333"/>
              </a:spcBef>
              <a:spcAft>
                <a:spcPts val="1333"/>
              </a:spcAft>
              <a:buClr>
                <a:srgbClr val="FF9800"/>
              </a:buClr>
              <a:buSzPts val="2000"/>
              <a:buNone/>
              <a:defRPr sz="2667">
                <a:solidFill>
                  <a:srgbClr val="FF9800"/>
                </a:solidFill>
              </a:defRPr>
            </a:lvl9pPr>
          </a:lstStyle>
          <a:p>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510757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sp>
        <p:nvSpPr>
          <p:cNvPr id="43" name="Google Shape;43;p4"/>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44" name="Google Shape;44;p4"/>
          <p:cNvGrpSpPr/>
          <p:nvPr/>
        </p:nvGrpSpPr>
        <p:grpSpPr>
          <a:xfrm>
            <a:off x="0" y="-9451"/>
            <a:ext cx="11548531" cy="6867451"/>
            <a:chOff x="0" y="-7088"/>
            <a:chExt cx="8661398" cy="5150588"/>
          </a:xfrm>
        </p:grpSpPr>
        <p:sp>
          <p:nvSpPr>
            <p:cNvPr id="45" name="Google Shape;45;p4"/>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47" name="Google Shape;47;p4"/>
          <p:cNvGrpSpPr/>
          <p:nvPr/>
        </p:nvGrpSpPr>
        <p:grpSpPr>
          <a:xfrm rot="10800000" flipH="1">
            <a:off x="2" y="1454351"/>
            <a:ext cx="11796669" cy="3949300"/>
            <a:chOff x="-8178042" y="-4493254"/>
            <a:chExt cx="19483598" cy="6522736"/>
          </a:xfrm>
        </p:grpSpPr>
        <p:sp>
          <p:nvSpPr>
            <p:cNvPr id="48" name="Google Shape;48;p4"/>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49" name="Google Shape;49;p4"/>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sp>
        <p:nvSpPr>
          <p:cNvPr id="50" name="Google Shape;50;p4"/>
          <p:cNvSpPr txBox="1">
            <a:spLocks noGrp="1"/>
          </p:cNvSpPr>
          <p:nvPr>
            <p:ph type="body" idx="1"/>
          </p:nvPr>
        </p:nvSpPr>
        <p:spPr>
          <a:xfrm>
            <a:off x="1106367" y="1602667"/>
            <a:ext cx="6787600" cy="3660000"/>
          </a:xfrm>
          <a:prstGeom prst="rect">
            <a:avLst/>
          </a:prstGeom>
        </p:spPr>
        <p:txBody>
          <a:bodyPr spcFirstLastPara="1" wrap="square" lIns="91425" tIns="91425" rIns="91425" bIns="91425" anchor="t" anchorCtr="0"/>
          <a:lstStyle>
            <a:lvl1pPr marL="609585" lvl="0" indent="-558786" rtl="0">
              <a:spcBef>
                <a:spcPts val="800"/>
              </a:spcBef>
              <a:spcAft>
                <a:spcPts val="0"/>
              </a:spcAft>
              <a:buClr>
                <a:srgbClr val="FFFFFF"/>
              </a:buClr>
              <a:buSzPts val="3000"/>
              <a:buChar char="▰"/>
              <a:defRPr sz="4000" i="1">
                <a:solidFill>
                  <a:srgbClr val="FFFFFF"/>
                </a:solidFill>
              </a:defRPr>
            </a:lvl1pPr>
            <a:lvl2pPr marL="1219170" lvl="1" indent="-558786" rtl="0">
              <a:spcBef>
                <a:spcPts val="640"/>
              </a:spcBef>
              <a:spcAft>
                <a:spcPts val="0"/>
              </a:spcAft>
              <a:buClr>
                <a:srgbClr val="FFFFFF"/>
              </a:buClr>
              <a:buSzPts val="3000"/>
              <a:buChar char="▻"/>
              <a:defRPr sz="4000" i="1">
                <a:solidFill>
                  <a:srgbClr val="FFFFFF"/>
                </a:solidFill>
              </a:defRPr>
            </a:lvl2pPr>
            <a:lvl3pPr marL="1828754" lvl="2" indent="-558786" rtl="0">
              <a:spcBef>
                <a:spcPts val="640"/>
              </a:spcBef>
              <a:spcAft>
                <a:spcPts val="0"/>
              </a:spcAft>
              <a:buClr>
                <a:srgbClr val="FFFFFF"/>
              </a:buClr>
              <a:buSzPts val="3000"/>
              <a:buChar char="▻"/>
              <a:defRPr sz="4000" i="1">
                <a:solidFill>
                  <a:srgbClr val="FFFFFF"/>
                </a:solidFill>
              </a:defRPr>
            </a:lvl3pPr>
            <a:lvl4pPr marL="2438339" lvl="3" indent="-558786" rtl="0">
              <a:spcBef>
                <a:spcPts val="480"/>
              </a:spcBef>
              <a:spcAft>
                <a:spcPts val="0"/>
              </a:spcAft>
              <a:buClr>
                <a:srgbClr val="FFFFFF"/>
              </a:buClr>
              <a:buSzPts val="3000"/>
              <a:buChar char="▻"/>
              <a:defRPr sz="4000" i="1">
                <a:solidFill>
                  <a:srgbClr val="FFFFFF"/>
                </a:solidFill>
              </a:defRPr>
            </a:lvl4pPr>
            <a:lvl5pPr marL="3047924" lvl="4" indent="-558786" rtl="0">
              <a:spcBef>
                <a:spcPts val="480"/>
              </a:spcBef>
              <a:spcAft>
                <a:spcPts val="0"/>
              </a:spcAft>
              <a:buClr>
                <a:srgbClr val="FFFFFF"/>
              </a:buClr>
              <a:buSzPts val="3000"/>
              <a:buChar char="▻"/>
              <a:defRPr sz="4000" i="1">
                <a:solidFill>
                  <a:srgbClr val="FFFFFF"/>
                </a:solidFill>
              </a:defRPr>
            </a:lvl5pPr>
            <a:lvl6pPr marL="3657509" lvl="5" indent="-558786" rtl="0">
              <a:spcBef>
                <a:spcPts val="480"/>
              </a:spcBef>
              <a:spcAft>
                <a:spcPts val="0"/>
              </a:spcAft>
              <a:buClr>
                <a:srgbClr val="FFFFFF"/>
              </a:buClr>
              <a:buSzPts val="3000"/>
              <a:buChar char="▻"/>
              <a:defRPr sz="4000" i="1">
                <a:solidFill>
                  <a:srgbClr val="FFFFFF"/>
                </a:solidFill>
              </a:defRPr>
            </a:lvl6pPr>
            <a:lvl7pPr marL="4267093" lvl="6" indent="-558786" rtl="0">
              <a:spcBef>
                <a:spcPts val="480"/>
              </a:spcBef>
              <a:spcAft>
                <a:spcPts val="0"/>
              </a:spcAft>
              <a:buClr>
                <a:srgbClr val="FFFFFF"/>
              </a:buClr>
              <a:buSzPts val="3000"/>
              <a:buChar char="▻"/>
              <a:defRPr sz="4000" i="1">
                <a:solidFill>
                  <a:srgbClr val="FFFFFF"/>
                </a:solidFill>
              </a:defRPr>
            </a:lvl7pPr>
            <a:lvl8pPr marL="4876678" lvl="7" indent="-558786" rtl="0">
              <a:spcBef>
                <a:spcPts val="480"/>
              </a:spcBef>
              <a:spcAft>
                <a:spcPts val="0"/>
              </a:spcAft>
              <a:buClr>
                <a:srgbClr val="FFFFFF"/>
              </a:buClr>
              <a:buSzPts val="3000"/>
              <a:buChar char="▻"/>
              <a:defRPr sz="4000" i="1">
                <a:solidFill>
                  <a:srgbClr val="FFFFFF"/>
                </a:solidFill>
              </a:defRPr>
            </a:lvl8pPr>
            <a:lvl9pPr marL="5486263" lvl="8" indent="-558786">
              <a:spcBef>
                <a:spcPts val="480"/>
              </a:spcBef>
              <a:spcAft>
                <a:spcPts val="0"/>
              </a:spcAft>
              <a:buClr>
                <a:srgbClr val="FFFFFF"/>
              </a:buClr>
              <a:buSzPts val="3000"/>
              <a:buChar char="▻"/>
              <a:defRPr sz="4000" i="1">
                <a:solidFill>
                  <a:srgbClr val="FFFFFF"/>
                </a:solidFill>
              </a:defRPr>
            </a:lvl9pPr>
          </a:lstStyle>
          <a:p>
            <a:endParaRPr/>
          </a:p>
        </p:txBody>
      </p:sp>
      <p:sp>
        <p:nvSpPr>
          <p:cNvPr id="51" name="Google Shape;51;p4"/>
          <p:cNvSpPr txBox="1"/>
          <p:nvPr/>
        </p:nvSpPr>
        <p:spPr>
          <a:xfrm>
            <a:off x="382133" y="1352767"/>
            <a:ext cx="9020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9600" b="1" i="0" u="none" strike="noStrike" kern="0" cap="none" spc="0" normalizeH="0" baseline="0" noProof="0">
                <a:ln>
                  <a:noFill/>
                </a:ln>
                <a:solidFill>
                  <a:srgbClr val="FF9800"/>
                </a:solidFill>
                <a:effectLst/>
                <a:uLnTx/>
                <a:uFillTx/>
                <a:latin typeface="Arial"/>
                <a:cs typeface="Arial"/>
                <a:sym typeface="Arial"/>
              </a:rPr>
              <a:t>“</a:t>
            </a:r>
            <a:endParaRPr kumimoji="0" sz="9600" b="1" i="0" u="none" strike="noStrike" kern="0" cap="none" spc="0" normalizeH="0" baseline="0" noProof="0">
              <a:ln>
                <a:noFill/>
              </a:ln>
              <a:solidFill>
                <a:srgbClr val="FF9800"/>
              </a:solidFill>
              <a:effectLst/>
              <a:uLnTx/>
              <a:uFillTx/>
              <a:latin typeface="Arial"/>
              <a:cs typeface="Arial"/>
              <a:sym typeface="Arial"/>
            </a:endParaRPr>
          </a:p>
        </p:txBody>
      </p:sp>
      <p:grpSp>
        <p:nvGrpSpPr>
          <p:cNvPr id="52" name="Google Shape;52;p4"/>
          <p:cNvGrpSpPr/>
          <p:nvPr/>
        </p:nvGrpSpPr>
        <p:grpSpPr>
          <a:xfrm>
            <a:off x="9262456" y="5963632"/>
            <a:ext cx="2937107" cy="894393"/>
            <a:chOff x="5575242" y="4472723"/>
            <a:chExt cx="2202830" cy="670795"/>
          </a:xfrm>
        </p:grpSpPr>
        <p:sp>
          <p:nvSpPr>
            <p:cNvPr id="53" name="Google Shape;53;p4"/>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 name="Google Shape;54;p4"/>
            <p:cNvGrpSpPr/>
            <p:nvPr/>
          </p:nvGrpSpPr>
          <p:grpSpPr>
            <a:xfrm flipH="1">
              <a:off x="5734850" y="4472723"/>
              <a:ext cx="2040837" cy="670795"/>
              <a:chOff x="1297954" y="330075"/>
              <a:chExt cx="5169293" cy="1699506"/>
            </a:xfrm>
          </p:grpSpPr>
          <p:sp>
            <p:nvSpPr>
              <p:cNvPr id="55" name="Google Shape;55;p4"/>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4"/>
            <p:cNvGrpSpPr/>
            <p:nvPr/>
          </p:nvGrpSpPr>
          <p:grpSpPr>
            <a:xfrm flipH="1">
              <a:off x="5578209" y="4646738"/>
              <a:ext cx="2199863" cy="304563"/>
              <a:chOff x="-5827153" y="330075"/>
              <a:chExt cx="12276019" cy="1699569"/>
            </a:xfrm>
          </p:grpSpPr>
          <p:sp>
            <p:nvSpPr>
              <p:cNvPr id="58" name="Google Shape;58;p4"/>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0" name="Google Shape;60;p4"/>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760782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 y="54"/>
            <a:ext cx="9429907" cy="1769753"/>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grpSp>
        <p:nvGrpSpPr>
          <p:cNvPr id="70" name="Google Shape;70;p5"/>
          <p:cNvGrpSpPr/>
          <p:nvPr/>
        </p:nvGrpSpPr>
        <p:grpSpPr>
          <a:xfrm>
            <a:off x="9262456" y="5963632"/>
            <a:ext cx="2937107" cy="894393"/>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29183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02"/>
        <p:cNvGrpSpPr/>
        <p:nvPr/>
      </p:nvGrpSpPr>
      <p:grpSpPr>
        <a:xfrm>
          <a:off x="0" y="0"/>
          <a:ext cx="0" cy="0"/>
          <a:chOff x="0" y="0"/>
          <a:chExt cx="0" cy="0"/>
        </a:xfrm>
      </p:grpSpPr>
      <p:grpSp>
        <p:nvGrpSpPr>
          <p:cNvPr id="103" name="Google Shape;103;p7"/>
          <p:cNvGrpSpPr/>
          <p:nvPr/>
        </p:nvGrpSpPr>
        <p:grpSpPr>
          <a:xfrm>
            <a:off x="-6" y="54"/>
            <a:ext cx="9429907" cy="1769753"/>
            <a:chOff x="-4" y="40"/>
            <a:chExt cx="7072430" cy="1327315"/>
          </a:xfrm>
        </p:grpSpPr>
        <p:sp>
          <p:nvSpPr>
            <p:cNvPr id="104" name="Google Shape;104;p7"/>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vo"/>
                  <a:ea typeface="Arvo"/>
                  <a:cs typeface="Arvo"/>
                  <a:sym typeface="Arvo"/>
                </a:endParaRPr>
              </a:p>
            </p:txBody>
          </p:sp>
        </p:grpSp>
      </p:grpSp>
      <p:grpSp>
        <p:nvGrpSpPr>
          <p:cNvPr id="111" name="Google Shape;111;p7"/>
          <p:cNvGrpSpPr/>
          <p:nvPr/>
        </p:nvGrpSpPr>
        <p:grpSpPr>
          <a:xfrm>
            <a:off x="9262456" y="5963632"/>
            <a:ext cx="2937107" cy="894393"/>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19" name="Google Shape;119;p7"/>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3" name="Google Shape;123;p7"/>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026221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1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grpSp>
        <p:nvGrpSpPr>
          <p:cNvPr id="164" name="Google Shape;164;p10"/>
          <p:cNvGrpSpPr/>
          <p:nvPr/>
        </p:nvGrpSpPr>
        <p:grpSpPr>
          <a:xfrm>
            <a:off x="9262456" y="5963632"/>
            <a:ext cx="2937107" cy="894393"/>
            <a:chOff x="5575242" y="4472723"/>
            <a:chExt cx="2202830" cy="670795"/>
          </a:xfrm>
        </p:grpSpPr>
        <p:sp>
          <p:nvSpPr>
            <p:cNvPr id="165" name="Google Shape;165;p1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10"/>
            <p:cNvGrpSpPr/>
            <p:nvPr/>
          </p:nvGrpSpPr>
          <p:grpSpPr>
            <a:xfrm flipH="1">
              <a:off x="5734850" y="4472723"/>
              <a:ext cx="2040837" cy="670795"/>
              <a:chOff x="1297954" y="330075"/>
              <a:chExt cx="5169293" cy="1699506"/>
            </a:xfrm>
          </p:grpSpPr>
          <p:sp>
            <p:nvSpPr>
              <p:cNvPr id="167" name="Google Shape;167;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69;p10"/>
            <p:cNvGrpSpPr/>
            <p:nvPr/>
          </p:nvGrpSpPr>
          <p:grpSpPr>
            <a:xfrm flipH="1">
              <a:off x="5578209" y="4646738"/>
              <a:ext cx="2199863" cy="304563"/>
              <a:chOff x="-5827153" y="330075"/>
              <a:chExt cx="12276019" cy="1699569"/>
            </a:xfrm>
          </p:grpSpPr>
          <p:sp>
            <p:nvSpPr>
              <p:cNvPr id="170" name="Google Shape;170;p1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2" name="Google Shape;172;p10"/>
          <p:cNvGrpSpPr/>
          <p:nvPr/>
        </p:nvGrpSpPr>
        <p:grpSpPr>
          <a:xfrm rot="10800000">
            <a:off x="-11" y="-2"/>
            <a:ext cx="2937107" cy="894393"/>
            <a:chOff x="5575242" y="4472723"/>
            <a:chExt cx="2202830" cy="670795"/>
          </a:xfrm>
        </p:grpSpPr>
        <p:sp>
          <p:nvSpPr>
            <p:cNvPr id="173" name="Google Shape;173;p10"/>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4" name="Google Shape;174;p10"/>
            <p:cNvGrpSpPr/>
            <p:nvPr/>
          </p:nvGrpSpPr>
          <p:grpSpPr>
            <a:xfrm flipH="1">
              <a:off x="5734850" y="4472723"/>
              <a:ext cx="2040837" cy="670795"/>
              <a:chOff x="1297954" y="330075"/>
              <a:chExt cx="5169293" cy="1699506"/>
            </a:xfrm>
          </p:grpSpPr>
          <p:sp>
            <p:nvSpPr>
              <p:cNvPr id="175" name="Google Shape;175;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7" name="Google Shape;177;p10"/>
            <p:cNvGrpSpPr/>
            <p:nvPr/>
          </p:nvGrpSpPr>
          <p:grpSpPr>
            <a:xfrm flipH="1">
              <a:off x="5578209" y="4646738"/>
              <a:ext cx="2199863" cy="304563"/>
              <a:chOff x="-5827153" y="330075"/>
              <a:chExt cx="12276019" cy="1699569"/>
            </a:xfrm>
          </p:grpSpPr>
          <p:sp>
            <p:nvSpPr>
              <p:cNvPr id="178" name="Google Shape;178;p10"/>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0"/>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59968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576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043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65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301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25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8198-53D6-4378-B25E-4C7CFE2909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3A217-7BAE-41C9-8BA1-60F983C08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835396-4D9C-4839-9639-7200A43AA918}"/>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5" name="Footer Placeholder 4">
            <a:extLst>
              <a:ext uri="{FF2B5EF4-FFF2-40B4-BE49-F238E27FC236}">
                <a16:creationId xmlns:a16="http://schemas.microsoft.com/office/drawing/2014/main" id="{E010D9D8-6553-49AA-BF9F-7C79A13ED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53415-EAE5-4D33-AD8A-788630DD2745}"/>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1975768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91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24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42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61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11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568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E34467-4E89-4837-B57B-EF83028B6869}" type="datetimeFigureOut">
              <a:rPr lang="en-US" smtClean="0"/>
              <a:t>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308729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E34467-4E89-4837-B57B-EF83028B6869}" type="datetimeFigureOut">
              <a:rPr lang="en-US" smtClean="0"/>
              <a:t>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2659947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E34467-4E89-4837-B57B-EF83028B6869}" type="datetimeFigureOut">
              <a:rPr lang="en-US" smtClean="0"/>
              <a:t>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2378433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E34467-4E89-4837-B57B-EF83028B6869}" type="datetimeFigureOut">
              <a:rPr lang="en-US" smtClean="0"/>
              <a:t>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114155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2261-46FD-4284-A772-D8116F93E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8B841-004D-48D5-826A-DFDECA3BD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32EF5A-11C0-4B8E-A3D4-F3C5010EB5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8F4DA-8BA3-46CC-B687-5D1E4DEC5A6E}"/>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6" name="Footer Placeholder 5">
            <a:extLst>
              <a:ext uri="{FF2B5EF4-FFF2-40B4-BE49-F238E27FC236}">
                <a16:creationId xmlns:a16="http://schemas.microsoft.com/office/drawing/2014/main" id="{7DDED01C-E14C-4843-810C-1A5EE596E8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FBC4C-EB5D-49DD-8537-039DA11651D0}"/>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3466564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34467-4E89-4837-B57B-EF83028B6869}" type="datetimeFigureOut">
              <a:rPr lang="en-US" smtClean="0"/>
              <a:t>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2842494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E34467-4E89-4837-B57B-EF83028B6869}"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462417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34467-4E89-4837-B57B-EF83028B6869}" type="datetimeFigureOut">
              <a:rPr lang="en-US" smtClean="0"/>
              <a:t>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1307863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E34467-4E89-4837-B57B-EF83028B6869}" type="datetimeFigureOut">
              <a:rPr lang="en-US" smtClean="0"/>
              <a:t>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2886514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E34467-4E89-4837-B57B-EF83028B6869}" type="datetimeFigureOut">
              <a:rPr lang="en-US" smtClean="0"/>
              <a:t>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4225554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E34467-4E89-4837-B57B-EF83028B6869}" type="datetimeFigureOut">
              <a:rPr lang="en-US" smtClean="0"/>
              <a:t>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3428419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E34467-4E89-4837-B57B-EF83028B6869}" type="datetimeFigureOut">
              <a:rPr lang="en-US" smtClean="0"/>
              <a:t>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977298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p:cNvSpPr/>
          <p:nvPr userDrawn="1"/>
        </p:nvSpPr>
        <p:spPr>
          <a:xfrm>
            <a:off x="0" y="-4396"/>
            <a:ext cx="12192000" cy="6862396"/>
          </a:xfrm>
          <a:prstGeom prst="rect">
            <a:avLst/>
          </a:prstGeom>
          <a:gradFill>
            <a:gsLst>
              <a:gs pos="0">
                <a:schemeClr val="tx2">
                  <a:lumMod val="60000"/>
                  <a:lumOff val="40000"/>
                </a:schemeClr>
              </a:gs>
              <a:gs pos="50000">
                <a:schemeClr val="tx2">
                  <a:lumMod val="75000"/>
                </a:schemeClr>
              </a:gs>
              <a:gs pos="100000">
                <a:srgbClr val="0A0D1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1DE34467-4E89-4837-B57B-EF83028B6869}"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01ED94-8CDD-4D7D-9B47-FE1D7299877E}" type="slidenum">
              <a:rPr lang="en-US" smtClean="0"/>
              <a:t>‹#›</a:t>
            </a:fld>
            <a:endParaRPr lang="en-US"/>
          </a:p>
        </p:txBody>
      </p:sp>
      <p:pic>
        <p:nvPicPr>
          <p:cNvPr id="7" name="Picture 6"/>
          <p:cNvPicPr>
            <a:picLocks noChangeAspect="1"/>
          </p:cNvPicPr>
          <p:nvPr userDrawn="1"/>
        </p:nvPicPr>
        <p:blipFill rotWithShape="1">
          <a:blip r:embed="rId2"/>
          <a:srcRect l="104" t="1178" b="1300"/>
          <a:stretch/>
        </p:blipFill>
        <p:spPr>
          <a:xfrm>
            <a:off x="-4233" y="-4396"/>
            <a:ext cx="12213165" cy="6866792"/>
          </a:xfrm>
          <a:prstGeom prst="rect">
            <a:avLst/>
          </a:prstGeom>
        </p:spPr>
      </p:pic>
    </p:spTree>
    <p:extLst>
      <p:ext uri="{BB962C8B-B14F-4D97-AF65-F5344CB8AC3E}">
        <p14:creationId xmlns:p14="http://schemas.microsoft.com/office/powerpoint/2010/main" val="1918766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Rectangle 11"/>
          <p:cNvSpPr/>
          <p:nvPr userDrawn="1"/>
        </p:nvSpPr>
        <p:spPr>
          <a:xfrm>
            <a:off x="0" y="-4396"/>
            <a:ext cx="12192000" cy="6862396"/>
          </a:xfrm>
          <a:prstGeom prst="rect">
            <a:avLst/>
          </a:prstGeom>
          <a:solidFill>
            <a:srgbClr val="021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1DE34467-4E89-4837-B57B-EF83028B6869}"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01ED94-8CDD-4D7D-9B47-FE1D7299877E}" type="slidenum">
              <a:rPr lang="en-US" smtClean="0"/>
              <a:t>‹#›</a:t>
            </a:fld>
            <a:endParaRPr lang="en-US"/>
          </a:p>
        </p:txBody>
      </p:sp>
      <p:pic>
        <p:nvPicPr>
          <p:cNvPr id="7" name="Picture 6"/>
          <p:cNvPicPr>
            <a:picLocks noChangeAspect="1"/>
          </p:cNvPicPr>
          <p:nvPr userDrawn="1"/>
        </p:nvPicPr>
        <p:blipFill rotWithShape="1">
          <a:blip r:embed="rId2"/>
          <a:srcRect l="104" t="1178" b="1300"/>
          <a:stretch/>
        </p:blipFill>
        <p:spPr>
          <a:xfrm>
            <a:off x="0" y="-4396"/>
            <a:ext cx="12213165" cy="6866792"/>
          </a:xfrm>
          <a:prstGeom prst="rect">
            <a:avLst/>
          </a:prstGeom>
        </p:spPr>
      </p:pic>
    </p:spTree>
    <p:extLst>
      <p:ext uri="{BB962C8B-B14F-4D97-AF65-F5344CB8AC3E}">
        <p14:creationId xmlns:p14="http://schemas.microsoft.com/office/powerpoint/2010/main" val="2301556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Rectangle 11"/>
          <p:cNvSpPr/>
          <p:nvPr userDrawn="1"/>
        </p:nvSpPr>
        <p:spPr>
          <a:xfrm>
            <a:off x="0" y="-4396"/>
            <a:ext cx="12192000" cy="6862396"/>
          </a:xfrm>
          <a:prstGeom prst="rect">
            <a:avLst/>
          </a:prstGeom>
          <a:solidFill>
            <a:srgbClr val="021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1DE34467-4E89-4837-B57B-EF83028B6869}"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01ED94-8CDD-4D7D-9B47-FE1D7299877E}" type="slidenum">
              <a:rPr lang="en-US" smtClean="0"/>
              <a:t>‹#›</a:t>
            </a:fld>
            <a:endParaRPr lang="en-US"/>
          </a:p>
        </p:txBody>
      </p:sp>
    </p:spTree>
    <p:extLst>
      <p:ext uri="{BB962C8B-B14F-4D97-AF65-F5344CB8AC3E}">
        <p14:creationId xmlns:p14="http://schemas.microsoft.com/office/powerpoint/2010/main" val="52187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DDFD-6527-4B21-BCA1-261F3C9123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21284-A8B6-464F-9A05-82197E2DEE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C6A93D-D524-496D-92A9-62FD892EC54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483581-A98C-4D1E-B32B-D2F1CF50B2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4E2899-5536-4C80-BB01-1EF463AB4C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C0B1FD-FCDE-401C-B68C-B7B66FF24501}"/>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8" name="Footer Placeholder 7">
            <a:extLst>
              <a:ext uri="{FF2B5EF4-FFF2-40B4-BE49-F238E27FC236}">
                <a16:creationId xmlns:a16="http://schemas.microsoft.com/office/drawing/2014/main" id="{2961397D-23E7-4C8F-BD63-426B2BAA7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9D78B0-0DA6-4AB6-917F-246A1EE9DFE2}"/>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1590757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6933" y="-4396"/>
            <a:ext cx="12208933" cy="6862396"/>
          </a:xfrm>
          <a:prstGeom prst="rect">
            <a:avLst/>
          </a:prstGeom>
          <a:gradFill>
            <a:gsLst>
              <a:gs pos="0">
                <a:schemeClr val="tx2">
                  <a:lumMod val="60000"/>
                  <a:lumOff val="40000"/>
                </a:schemeClr>
              </a:gs>
              <a:gs pos="50000">
                <a:schemeClr val="tx2">
                  <a:lumMod val="75000"/>
                </a:schemeClr>
              </a:gs>
              <a:gs pos="100000">
                <a:srgbClr val="0A0D1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2"/>
          <a:srcRect t="1178" b="1300"/>
          <a:stretch/>
        </p:blipFill>
        <p:spPr>
          <a:xfrm>
            <a:off x="-16934" y="-4396"/>
            <a:ext cx="12225867" cy="6866792"/>
          </a:xfrm>
          <a:prstGeom prst="rect">
            <a:avLst/>
          </a:prstGeom>
        </p:spPr>
      </p:pic>
      <p:sp>
        <p:nvSpPr>
          <p:cNvPr id="3" name="Date Placeholder 2"/>
          <p:cNvSpPr>
            <a:spLocks noGrp="1"/>
          </p:cNvSpPr>
          <p:nvPr>
            <p:ph type="dt" sz="half" idx="10"/>
          </p:nvPr>
        </p:nvSpPr>
        <p:spPr/>
        <p:txBody>
          <a:bodyPr/>
          <a:lstStyle/>
          <a:p>
            <a:fld id="{1DE34467-4E89-4837-B57B-EF83028B6869}"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01ED94-8CDD-4D7D-9B47-FE1D7299877E}" type="slidenum">
              <a:rPr lang="en-US" smtClean="0"/>
              <a:t>‹#›</a:t>
            </a:fld>
            <a:endParaRPr lang="en-US"/>
          </a:p>
        </p:txBody>
      </p:sp>
      <p:sp>
        <p:nvSpPr>
          <p:cNvPr id="6" name="Picture Placeholder 5"/>
          <p:cNvSpPr>
            <a:spLocks noGrp="1"/>
          </p:cNvSpPr>
          <p:nvPr>
            <p:ph type="pic" sz="quarter" idx="13" hasCustomPrompt="1"/>
          </p:nvPr>
        </p:nvSpPr>
        <p:spPr>
          <a:xfrm>
            <a:off x="269150" y="246693"/>
            <a:ext cx="5288503" cy="6364617"/>
          </a:xfrm>
        </p:spPr>
        <p:txBody>
          <a:bodyPr anchor="ctr" anchorCtr="1"/>
          <a:lstStyle>
            <a:lvl1pPr marL="0" indent="0">
              <a:buNone/>
              <a:defRPr>
                <a:solidFill>
                  <a:schemeClr val="bg1"/>
                </a:solidFill>
              </a:defRPr>
            </a:lvl1pPr>
          </a:lstStyle>
          <a:p>
            <a:r>
              <a:rPr lang="en-US" dirty="0"/>
              <a:t>Picture</a:t>
            </a:r>
          </a:p>
        </p:txBody>
      </p:sp>
    </p:spTree>
    <p:extLst>
      <p:ext uri="{BB962C8B-B14F-4D97-AF65-F5344CB8AC3E}">
        <p14:creationId xmlns:p14="http://schemas.microsoft.com/office/powerpoint/2010/main" val="364495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Rectangle 11"/>
          <p:cNvSpPr/>
          <p:nvPr userDrawn="1"/>
        </p:nvSpPr>
        <p:spPr>
          <a:xfrm>
            <a:off x="-16933" y="-4396"/>
            <a:ext cx="12208933" cy="6862396"/>
          </a:xfrm>
          <a:prstGeom prst="rect">
            <a:avLst/>
          </a:prstGeom>
          <a:gradFill>
            <a:gsLst>
              <a:gs pos="0">
                <a:schemeClr val="tx2">
                  <a:lumMod val="60000"/>
                  <a:lumOff val="40000"/>
                </a:schemeClr>
              </a:gs>
              <a:gs pos="50000">
                <a:schemeClr val="tx2">
                  <a:lumMod val="75000"/>
                </a:schemeClr>
              </a:gs>
              <a:gs pos="100000">
                <a:srgbClr val="0A0D1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2"/>
          <a:srcRect t="1178" b="1300"/>
          <a:stretch/>
        </p:blipFill>
        <p:spPr>
          <a:xfrm>
            <a:off x="-16934" y="-4396"/>
            <a:ext cx="12225867" cy="6866792"/>
          </a:xfrm>
          <a:prstGeom prst="rect">
            <a:avLst/>
          </a:prstGeom>
        </p:spPr>
      </p:pic>
      <p:sp>
        <p:nvSpPr>
          <p:cNvPr id="3" name="Date Placeholder 2"/>
          <p:cNvSpPr>
            <a:spLocks noGrp="1"/>
          </p:cNvSpPr>
          <p:nvPr>
            <p:ph type="dt" sz="half" idx="10"/>
          </p:nvPr>
        </p:nvSpPr>
        <p:spPr/>
        <p:txBody>
          <a:bodyPr/>
          <a:lstStyle/>
          <a:p>
            <a:fld id="{1DE34467-4E89-4837-B57B-EF83028B6869}"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01ED94-8CDD-4D7D-9B47-FE1D7299877E}" type="slidenum">
              <a:rPr lang="en-US" smtClean="0"/>
              <a:t>‹#›</a:t>
            </a:fld>
            <a:endParaRPr lang="en-US"/>
          </a:p>
        </p:txBody>
      </p:sp>
      <p:sp>
        <p:nvSpPr>
          <p:cNvPr id="6" name="Picture Placeholder 5"/>
          <p:cNvSpPr>
            <a:spLocks noGrp="1"/>
          </p:cNvSpPr>
          <p:nvPr>
            <p:ph type="pic" sz="quarter" idx="13" hasCustomPrompt="1"/>
          </p:nvPr>
        </p:nvSpPr>
        <p:spPr>
          <a:xfrm>
            <a:off x="5757334" y="246693"/>
            <a:ext cx="6106788" cy="6364617"/>
          </a:xfrm>
        </p:spPr>
        <p:txBody>
          <a:bodyPr anchor="ctr" anchorCtr="1"/>
          <a:lstStyle>
            <a:lvl1pPr marL="0" indent="0">
              <a:buNone/>
              <a:defRPr>
                <a:solidFill>
                  <a:schemeClr val="bg1"/>
                </a:solidFill>
              </a:defRPr>
            </a:lvl1pPr>
          </a:lstStyle>
          <a:p>
            <a:r>
              <a:rPr lang="en-US" dirty="0"/>
              <a:t>Picture</a:t>
            </a:r>
          </a:p>
        </p:txBody>
      </p:sp>
    </p:spTree>
    <p:extLst>
      <p:ext uri="{BB962C8B-B14F-4D97-AF65-F5344CB8AC3E}">
        <p14:creationId xmlns:p14="http://schemas.microsoft.com/office/powerpoint/2010/main" val="2790390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Slide 2">
    <p:bg>
      <p:bgPr>
        <a:solidFill>
          <a:schemeClr val="tx1"/>
        </a:solid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15544" y="762000"/>
            <a:ext cx="5689600" cy="304800"/>
          </a:xfrm>
          <a:prstGeom prst="rect">
            <a:avLst/>
          </a:prstGeom>
        </p:spPr>
        <p:txBody>
          <a:bodyPr anchor="ctr"/>
          <a:lstStyle>
            <a:lvl1pPr marL="0" indent="0" algn="l">
              <a:buNone/>
              <a:defRPr sz="1600" cap="all" baseline="0">
                <a:solidFill>
                  <a:schemeClr val="bg1"/>
                </a:solidFill>
                <a:latin typeface="+mj-lt"/>
              </a:defRPr>
            </a:lvl1pPr>
          </a:lstStyle>
          <a:p>
            <a:pPr lvl="0"/>
            <a:r>
              <a:rPr lang="en-US" dirty="0"/>
              <a:t>THIS IS EXAMPLE TEXT</a:t>
            </a:r>
          </a:p>
        </p:txBody>
      </p:sp>
      <p:sp>
        <p:nvSpPr>
          <p:cNvPr id="9" name="Text Placeholder 12"/>
          <p:cNvSpPr>
            <a:spLocks noGrp="1"/>
          </p:cNvSpPr>
          <p:nvPr>
            <p:ph type="body" sz="quarter" idx="14" hasCustomPrompt="1"/>
          </p:nvPr>
        </p:nvSpPr>
        <p:spPr>
          <a:xfrm>
            <a:off x="415544" y="274638"/>
            <a:ext cx="11370056" cy="487362"/>
          </a:xfrm>
          <a:prstGeom prst="rect">
            <a:avLst/>
          </a:prstGeom>
        </p:spPr>
        <p:txBody>
          <a:bodyPr anchor="ctr"/>
          <a:lstStyle>
            <a:lvl1pPr marL="0" indent="0" algn="l">
              <a:buNone/>
              <a:defRPr sz="3200" cap="all" baseline="0">
                <a:solidFill>
                  <a:schemeClr val="bg1"/>
                </a:solidFill>
                <a:latin typeface="+mj-lt"/>
              </a:defRPr>
            </a:lvl1pPr>
          </a:lstStyle>
          <a:p>
            <a:pPr lvl="0"/>
            <a:r>
              <a:rPr lang="en-US" dirty="0"/>
              <a:t>CLICK TO EDIT MASTER TITLE STYLE</a:t>
            </a:r>
          </a:p>
        </p:txBody>
      </p:sp>
      <p:sp>
        <p:nvSpPr>
          <p:cNvPr id="11" name="Date Placeholder 2"/>
          <p:cNvSpPr>
            <a:spLocks noGrp="1"/>
          </p:cNvSpPr>
          <p:nvPr>
            <p:ph type="dt" sz="half" idx="15"/>
          </p:nvPr>
        </p:nvSpPr>
        <p:spPr>
          <a:xfrm>
            <a:off x="9144000" y="6483842"/>
            <a:ext cx="2844800" cy="383193"/>
          </a:xfrm>
        </p:spPr>
        <p:txBody>
          <a:bodyPr/>
          <a:lstStyle>
            <a:lvl1pPr>
              <a:defRPr>
                <a:solidFill>
                  <a:schemeClr val="bg1"/>
                </a:solidFill>
              </a:defRPr>
            </a:lvl1pPr>
          </a:lstStyle>
          <a:p>
            <a:r>
              <a:rPr lang="en-US"/>
              <a:t>www.domainname.com</a:t>
            </a:r>
            <a:endParaRPr lang="en-US" dirty="0"/>
          </a:p>
        </p:txBody>
      </p:sp>
      <p:sp>
        <p:nvSpPr>
          <p:cNvPr id="12" name="Footer Placeholder 3"/>
          <p:cNvSpPr>
            <a:spLocks noGrp="1"/>
          </p:cNvSpPr>
          <p:nvPr>
            <p:ph type="ftr" sz="quarter" idx="16"/>
          </p:nvPr>
        </p:nvSpPr>
        <p:spPr>
          <a:xfrm>
            <a:off x="203200" y="6484937"/>
            <a:ext cx="1778000" cy="381000"/>
          </a:xfrm>
        </p:spPr>
        <p:txBody>
          <a:bodyPr/>
          <a:lstStyle>
            <a:lvl1pPr>
              <a:defRPr>
                <a:solidFill>
                  <a:schemeClr val="bg1"/>
                </a:solidFill>
              </a:defRPr>
            </a:lvl1pPr>
          </a:lstStyle>
          <a:p>
            <a:r>
              <a:rPr lang="en-US"/>
              <a:t>Logo Company</a:t>
            </a:r>
            <a:endParaRPr lang="en-US" dirty="0"/>
          </a:p>
        </p:txBody>
      </p:sp>
      <p:sp>
        <p:nvSpPr>
          <p:cNvPr id="14" name="Slide Number Placeholder 9"/>
          <p:cNvSpPr>
            <a:spLocks noGrp="1"/>
          </p:cNvSpPr>
          <p:nvPr>
            <p:ph type="sldNum" sz="quarter" idx="17"/>
          </p:nvPr>
        </p:nvSpPr>
        <p:spPr>
          <a:xfrm>
            <a:off x="5791200" y="6492876"/>
            <a:ext cx="609600" cy="365125"/>
          </a:xfrm>
        </p:spPr>
        <p:txBody>
          <a:bodyPr/>
          <a:lstStyle>
            <a:lvl1pPr>
              <a:defRPr>
                <a:solidFill>
                  <a:schemeClr val="bg1"/>
                </a:solidFill>
              </a:defRPr>
            </a:lvl1pPr>
          </a:lstStyle>
          <a:p>
            <a:fld id="{3101D46F-57A9-43DB-8B55-C38BE2226748}" type="slidenum">
              <a:rPr lang="en-US" smtClean="0"/>
              <a:pPr/>
              <a:t>‹#›</a:t>
            </a:fld>
            <a:endParaRPr lang="en-US"/>
          </a:p>
        </p:txBody>
      </p:sp>
    </p:spTree>
    <p:extLst>
      <p:ext uri="{BB962C8B-B14F-4D97-AF65-F5344CB8AC3E}">
        <p14:creationId xmlns:p14="http://schemas.microsoft.com/office/powerpoint/2010/main" val="1945912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127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Rectangle 6"/>
          <p:cNvSpPr/>
          <p:nvPr userDrawn="1"/>
        </p:nvSpPr>
        <p:spPr>
          <a:xfrm>
            <a:off x="-12798" y="-19050"/>
            <a:ext cx="12204799" cy="6877050"/>
          </a:xfrm>
          <a:prstGeom prst="rect">
            <a:avLst/>
          </a:prstGeom>
          <a:solidFill>
            <a:srgbClr val="F5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rotWithShape="1">
          <a:blip r:embed="rId2"/>
          <a:srcRect t="15495" b="15779"/>
          <a:stretch/>
        </p:blipFill>
        <p:spPr>
          <a:xfrm>
            <a:off x="-12800" y="-28575"/>
            <a:ext cx="12217599" cy="6886576"/>
          </a:xfrm>
          <a:prstGeom prst="rect">
            <a:avLst/>
          </a:prstGeom>
        </p:spPr>
      </p:pic>
      <p:sp>
        <p:nvSpPr>
          <p:cNvPr id="3" name="Date Placeholder 2"/>
          <p:cNvSpPr>
            <a:spLocks noGrp="1"/>
          </p:cNvSpPr>
          <p:nvPr>
            <p:ph type="dt" sz="half" idx="10"/>
          </p:nvPr>
        </p:nvSpPr>
        <p:spPr/>
        <p:txBody>
          <a:bodyPr/>
          <a:lstStyle/>
          <a:p>
            <a:fld id="{FCD87612-BF15-497F-922E-7FFB8923C6FF}"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A111E9-4166-4448-8EFF-835C61014316}" type="slidenum">
              <a:rPr lang="en-US" smtClean="0"/>
              <a:t>‹#›</a:t>
            </a:fld>
            <a:endParaRPr lang="en-US"/>
          </a:p>
        </p:txBody>
      </p:sp>
      <p:sp>
        <p:nvSpPr>
          <p:cNvPr id="12" name="Picture Placeholder 5"/>
          <p:cNvSpPr>
            <a:spLocks noGrp="1"/>
          </p:cNvSpPr>
          <p:nvPr>
            <p:ph type="pic" sz="quarter" idx="13" hasCustomPrompt="1"/>
          </p:nvPr>
        </p:nvSpPr>
        <p:spPr>
          <a:xfrm>
            <a:off x="4494278" y="3188688"/>
            <a:ext cx="3200933" cy="2400700"/>
          </a:xfrm>
          <a:prstGeom prst="ellipse">
            <a:avLst/>
          </a:prstGeom>
        </p:spPr>
        <p:txBody>
          <a:bodyPr lIns="0" tIns="0" rIns="0" bIns="0" anchor="ctr" anchorCtr="1"/>
          <a:lstStyle>
            <a:lvl1pPr marL="0" indent="0">
              <a:buNone/>
              <a:defRPr>
                <a:solidFill>
                  <a:schemeClr val="bg1"/>
                </a:solidFill>
              </a:defRPr>
            </a:lvl1pPr>
          </a:lstStyle>
          <a:p>
            <a:r>
              <a:rPr lang="en-US" dirty="0"/>
              <a:t>Picture</a:t>
            </a:r>
          </a:p>
        </p:txBody>
      </p:sp>
    </p:spTree>
    <p:extLst>
      <p:ext uri="{BB962C8B-B14F-4D97-AF65-F5344CB8AC3E}">
        <p14:creationId xmlns:p14="http://schemas.microsoft.com/office/powerpoint/2010/main" val="974430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Rectangle 6"/>
          <p:cNvSpPr/>
          <p:nvPr userDrawn="1"/>
        </p:nvSpPr>
        <p:spPr>
          <a:xfrm>
            <a:off x="-12798" y="-19050"/>
            <a:ext cx="12204799" cy="6877050"/>
          </a:xfrm>
          <a:prstGeom prst="rect">
            <a:avLst/>
          </a:prstGeom>
          <a:solidFill>
            <a:srgbClr val="F5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rotWithShape="1">
          <a:blip r:embed="rId2"/>
          <a:srcRect t="15495" b="15779"/>
          <a:stretch/>
        </p:blipFill>
        <p:spPr>
          <a:xfrm>
            <a:off x="-12800" y="0"/>
            <a:ext cx="12217599" cy="6886576"/>
          </a:xfrm>
          <a:prstGeom prst="rect">
            <a:avLst/>
          </a:prstGeom>
        </p:spPr>
      </p:pic>
      <p:sp>
        <p:nvSpPr>
          <p:cNvPr id="3" name="Date Placeholder 2"/>
          <p:cNvSpPr>
            <a:spLocks noGrp="1"/>
          </p:cNvSpPr>
          <p:nvPr>
            <p:ph type="dt" sz="half" idx="10"/>
          </p:nvPr>
        </p:nvSpPr>
        <p:spPr/>
        <p:txBody>
          <a:bodyPr/>
          <a:lstStyle/>
          <a:p>
            <a:fld id="{FCD87612-BF15-497F-922E-7FFB8923C6FF}"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A111E9-4166-4448-8EFF-835C61014316}" type="slidenum">
              <a:rPr lang="en-US" smtClean="0"/>
              <a:t>‹#›</a:t>
            </a:fld>
            <a:endParaRPr lang="en-US"/>
          </a:p>
        </p:txBody>
      </p:sp>
      <p:sp>
        <p:nvSpPr>
          <p:cNvPr id="15" name="Picture Placeholder 5"/>
          <p:cNvSpPr>
            <a:spLocks noGrp="1"/>
          </p:cNvSpPr>
          <p:nvPr>
            <p:ph type="pic" sz="quarter" idx="13" hasCustomPrompt="1"/>
          </p:nvPr>
        </p:nvSpPr>
        <p:spPr>
          <a:xfrm>
            <a:off x="5496316" y="4092098"/>
            <a:ext cx="6279917" cy="2441823"/>
          </a:xfrm>
          <a:custGeom>
            <a:avLst/>
            <a:gdLst>
              <a:gd name="connsiteX0" fmla="*/ 0 w 4707438"/>
              <a:gd name="connsiteY0" fmla="*/ 2434203 h 2434203"/>
              <a:gd name="connsiteX1" fmla="*/ 721400 w 4707438"/>
              <a:gd name="connsiteY1" fmla="*/ 0 h 2434203"/>
              <a:gd name="connsiteX2" fmla="*/ 4707438 w 4707438"/>
              <a:gd name="connsiteY2" fmla="*/ 0 h 2434203"/>
              <a:gd name="connsiteX3" fmla="*/ 3986038 w 4707438"/>
              <a:gd name="connsiteY3" fmla="*/ 2434203 h 2434203"/>
              <a:gd name="connsiteX4" fmla="*/ 0 w 4707438"/>
              <a:gd name="connsiteY4" fmla="*/ 2434203 h 2434203"/>
              <a:gd name="connsiteX0" fmla="*/ 0 w 4709938"/>
              <a:gd name="connsiteY0" fmla="*/ 2434203 h 2441823"/>
              <a:gd name="connsiteX1" fmla="*/ 721400 w 4709938"/>
              <a:gd name="connsiteY1" fmla="*/ 0 h 2441823"/>
              <a:gd name="connsiteX2" fmla="*/ 4707438 w 4709938"/>
              <a:gd name="connsiteY2" fmla="*/ 0 h 2441823"/>
              <a:gd name="connsiteX3" fmla="*/ 4709938 w 4709938"/>
              <a:gd name="connsiteY3" fmla="*/ 2441823 h 2441823"/>
              <a:gd name="connsiteX4" fmla="*/ 0 w 4709938"/>
              <a:gd name="connsiteY4" fmla="*/ 2434203 h 2441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938" h="2441823">
                <a:moveTo>
                  <a:pt x="0" y="2434203"/>
                </a:moveTo>
                <a:lnTo>
                  <a:pt x="721400" y="0"/>
                </a:lnTo>
                <a:lnTo>
                  <a:pt x="4707438" y="0"/>
                </a:lnTo>
                <a:cubicBezTo>
                  <a:pt x="4708271" y="813941"/>
                  <a:pt x="4709105" y="1627882"/>
                  <a:pt x="4709938" y="2441823"/>
                </a:cubicBezTo>
                <a:lnTo>
                  <a:pt x="0" y="2434203"/>
                </a:lnTo>
                <a:close/>
              </a:path>
            </a:pathLst>
          </a:custGeom>
          <a:ln>
            <a:noFill/>
          </a:ln>
        </p:spPr>
        <p:txBody>
          <a:bodyPr lIns="0" tIns="0" rIns="0" bIns="0" anchor="ctr" anchorCtr="1"/>
          <a:lstStyle>
            <a:lvl1pPr marL="0" indent="0">
              <a:buNone/>
              <a:defRPr>
                <a:solidFill>
                  <a:schemeClr val="bg1"/>
                </a:solidFill>
              </a:defRPr>
            </a:lvl1pPr>
          </a:lstStyle>
          <a:p>
            <a:r>
              <a:rPr lang="en-US" dirty="0"/>
              <a:t>Picture</a:t>
            </a:r>
          </a:p>
        </p:txBody>
      </p:sp>
      <p:sp>
        <p:nvSpPr>
          <p:cNvPr id="16" name="Picture Placeholder 13"/>
          <p:cNvSpPr>
            <a:spLocks noGrp="1"/>
          </p:cNvSpPr>
          <p:nvPr>
            <p:ph type="pic" sz="quarter" idx="14" hasCustomPrompt="1"/>
          </p:nvPr>
        </p:nvSpPr>
        <p:spPr>
          <a:xfrm>
            <a:off x="417645" y="4102100"/>
            <a:ext cx="5941892" cy="2431820"/>
          </a:xfrm>
          <a:custGeom>
            <a:avLst/>
            <a:gdLst>
              <a:gd name="connsiteX0" fmla="*/ 0 w 4455577"/>
              <a:gd name="connsiteY0" fmla="*/ 2431820 h 2431820"/>
              <a:gd name="connsiteX1" fmla="*/ 719089 w 4455577"/>
              <a:gd name="connsiteY1" fmla="*/ 0 h 2431820"/>
              <a:gd name="connsiteX2" fmla="*/ 4455577 w 4455577"/>
              <a:gd name="connsiteY2" fmla="*/ 0 h 2431820"/>
              <a:gd name="connsiteX3" fmla="*/ 3736488 w 4455577"/>
              <a:gd name="connsiteY3" fmla="*/ 2431820 h 2431820"/>
              <a:gd name="connsiteX4" fmla="*/ 0 w 4455577"/>
              <a:gd name="connsiteY4" fmla="*/ 2431820 h 2431820"/>
              <a:gd name="connsiteX0" fmla="*/ 0 w 4455577"/>
              <a:gd name="connsiteY0" fmla="*/ 2444520 h 2444520"/>
              <a:gd name="connsiteX1" fmla="*/ 1539 w 4455577"/>
              <a:gd name="connsiteY1" fmla="*/ 0 h 2444520"/>
              <a:gd name="connsiteX2" fmla="*/ 4455577 w 4455577"/>
              <a:gd name="connsiteY2" fmla="*/ 12700 h 2444520"/>
              <a:gd name="connsiteX3" fmla="*/ 3736488 w 4455577"/>
              <a:gd name="connsiteY3" fmla="*/ 2444520 h 2444520"/>
              <a:gd name="connsiteX4" fmla="*/ 0 w 4455577"/>
              <a:gd name="connsiteY4" fmla="*/ 2444520 h 2444520"/>
              <a:gd name="connsiteX0" fmla="*/ 842 w 4456419"/>
              <a:gd name="connsiteY0" fmla="*/ 2431820 h 2431820"/>
              <a:gd name="connsiteX1" fmla="*/ 0 w 4456419"/>
              <a:gd name="connsiteY1" fmla="*/ 1588 h 2431820"/>
              <a:gd name="connsiteX2" fmla="*/ 4456419 w 4456419"/>
              <a:gd name="connsiteY2" fmla="*/ 0 h 2431820"/>
              <a:gd name="connsiteX3" fmla="*/ 3737330 w 4456419"/>
              <a:gd name="connsiteY3" fmla="*/ 2431820 h 2431820"/>
              <a:gd name="connsiteX4" fmla="*/ 842 w 4456419"/>
              <a:gd name="connsiteY4" fmla="*/ 2431820 h 243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6419" h="2431820">
                <a:moveTo>
                  <a:pt x="842" y="2431820"/>
                </a:moveTo>
                <a:cubicBezTo>
                  <a:pt x="561" y="1621743"/>
                  <a:pt x="281" y="811665"/>
                  <a:pt x="0" y="1588"/>
                </a:cubicBezTo>
                <a:lnTo>
                  <a:pt x="4456419" y="0"/>
                </a:lnTo>
                <a:lnTo>
                  <a:pt x="3737330" y="2431820"/>
                </a:lnTo>
                <a:lnTo>
                  <a:pt x="842" y="2431820"/>
                </a:lnTo>
                <a:close/>
              </a:path>
            </a:pathLst>
          </a:custGeom>
          <a:ln>
            <a:noFill/>
          </a:ln>
        </p:spPr>
        <p:txBody>
          <a:bodyPr lIns="0" tIns="0" rIns="0" bIns="0" anchor="ctr" anchorCtr="1"/>
          <a:lstStyle>
            <a:lvl1pPr marL="0" indent="0">
              <a:buNone/>
              <a:defRPr>
                <a:solidFill>
                  <a:schemeClr val="bg1"/>
                </a:solidFill>
              </a:defRPr>
            </a:lvl1pPr>
          </a:lstStyle>
          <a:p>
            <a:r>
              <a:rPr lang="en-US" dirty="0"/>
              <a:t>Picture</a:t>
            </a:r>
          </a:p>
        </p:txBody>
      </p:sp>
    </p:spTree>
    <p:extLst>
      <p:ext uri="{BB962C8B-B14F-4D97-AF65-F5344CB8AC3E}">
        <p14:creationId xmlns:p14="http://schemas.microsoft.com/office/powerpoint/2010/main" val="3391737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D9410E-33A9-4CDD-8D58-2F2004D7E598}"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2A55A-2CB8-44AA-BAE4-3C5346982F12}" type="slidenum">
              <a:rPr lang="en-US" smtClean="0"/>
              <a:t>‹#›</a:t>
            </a:fld>
            <a:endParaRPr lang="en-US"/>
          </a:p>
        </p:txBody>
      </p:sp>
    </p:spTree>
    <p:extLst>
      <p:ext uri="{BB962C8B-B14F-4D97-AF65-F5344CB8AC3E}">
        <p14:creationId xmlns:p14="http://schemas.microsoft.com/office/powerpoint/2010/main" val="422775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0" name="Picture Placeholder 57"/>
          <p:cNvSpPr>
            <a:spLocks noGrp="1"/>
          </p:cNvSpPr>
          <p:nvPr>
            <p:ph type="pic" sz="quarter" idx="10"/>
          </p:nvPr>
        </p:nvSpPr>
        <p:spPr>
          <a:xfrm>
            <a:off x="7211484" y="644956"/>
            <a:ext cx="1515533" cy="1140982"/>
          </a:xfrm>
          <a:prstGeom prst="ellipse">
            <a:avLst/>
          </a:prstGeom>
          <a:effectLst>
            <a:outerShdw blurRad="50800" dist="38100" dir="5400000" algn="t" rotWithShape="0">
              <a:prstClr val="black">
                <a:alpha val="40000"/>
              </a:prstClr>
            </a:outerShdw>
          </a:effectLst>
        </p:spPr>
        <p:txBody>
          <a:bodyPr/>
          <a:lstStyle>
            <a:lvl1pPr>
              <a:defRPr sz="1100"/>
            </a:lvl1pPr>
          </a:lstStyle>
          <a:p>
            <a:endParaRPr lang="en-US" dirty="0"/>
          </a:p>
        </p:txBody>
      </p:sp>
      <p:sp>
        <p:nvSpPr>
          <p:cNvPr id="61" name="Picture Placeholder 57"/>
          <p:cNvSpPr>
            <a:spLocks noGrp="1"/>
          </p:cNvSpPr>
          <p:nvPr>
            <p:ph type="pic" sz="quarter" idx="11"/>
          </p:nvPr>
        </p:nvSpPr>
        <p:spPr>
          <a:xfrm>
            <a:off x="7211484" y="3728693"/>
            <a:ext cx="1515533" cy="1140982"/>
          </a:xfrm>
          <a:prstGeom prst="ellipse">
            <a:avLst/>
          </a:prstGeom>
          <a:effectLst>
            <a:outerShdw blurRad="50800" dist="38100" dir="5400000" algn="t" rotWithShape="0">
              <a:prstClr val="black">
                <a:alpha val="40000"/>
              </a:prstClr>
            </a:outerShdw>
          </a:effectLst>
        </p:spPr>
        <p:txBody>
          <a:bodyPr/>
          <a:lstStyle>
            <a:lvl1pPr>
              <a:defRPr sz="1100"/>
            </a:lvl1pPr>
          </a:lstStyle>
          <a:p>
            <a:endParaRPr lang="en-US" dirty="0"/>
          </a:p>
        </p:txBody>
      </p:sp>
    </p:spTree>
    <p:extLst>
      <p:ext uri="{BB962C8B-B14F-4D97-AF65-F5344CB8AC3E}">
        <p14:creationId xmlns:p14="http://schemas.microsoft.com/office/powerpoint/2010/main" val="534226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0797"/>
            <a:ext cx="10515600" cy="360099"/>
          </a:xfrm>
        </p:spPr>
        <p:txBody>
          <a:bodyPr lIns="0" tIns="0" rIns="0" bIns="0">
            <a:spAutoFit/>
          </a:bodyPr>
          <a:lstStyle>
            <a:lvl1pPr algn="ctr">
              <a:defRPr sz="2600" cap="all" baseline="0">
                <a:latin typeface="+mn-lt"/>
              </a:defRPr>
            </a:lvl1pPr>
          </a:lstStyle>
          <a:p>
            <a:r>
              <a:rPr lang="en-US" dirty="0"/>
              <a:t>Click to edit Master title style</a:t>
            </a:r>
          </a:p>
        </p:txBody>
      </p:sp>
      <p:sp>
        <p:nvSpPr>
          <p:cNvPr id="3" name="Date Placeholder 2"/>
          <p:cNvSpPr>
            <a:spLocks noGrp="1"/>
          </p:cNvSpPr>
          <p:nvPr>
            <p:ph type="dt" sz="half" idx="10"/>
          </p:nvPr>
        </p:nvSpPr>
        <p:spPr/>
        <p:txBody>
          <a:bodyPr/>
          <a:lstStyle/>
          <a:p>
            <a:fld id="{3A07BD71-F229-45F8-B34C-8027A569B314}" type="datetimeFigureOut">
              <a:rPr lang="en-US" smtClean="0"/>
              <a:t>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B5CFDA-1FC0-4EEA-B1C4-01613148D52E}" type="slidenum">
              <a:rPr lang="en-US" smtClean="0"/>
              <a:t>‹#›</a:t>
            </a:fld>
            <a:endParaRPr lang="en-US"/>
          </a:p>
        </p:txBody>
      </p:sp>
      <p:sp>
        <p:nvSpPr>
          <p:cNvPr id="6" name="Subtitle 2"/>
          <p:cNvSpPr>
            <a:spLocks noGrp="1"/>
          </p:cNvSpPr>
          <p:nvPr>
            <p:ph type="subTitle" idx="1"/>
          </p:nvPr>
        </p:nvSpPr>
        <p:spPr>
          <a:xfrm>
            <a:off x="838200" y="995079"/>
            <a:ext cx="10515600" cy="207749"/>
          </a:xfrm>
        </p:spPr>
        <p:txBody>
          <a:bodyPr wrap="square" lIns="0" tIns="0" rIns="0" bIns="0">
            <a:spAutoFit/>
          </a:bodyPr>
          <a:lstStyle>
            <a:lvl1pPr marL="0" indent="0" algn="ctr">
              <a:buNone/>
              <a:defRPr sz="15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0838581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038600" y="1905000"/>
            <a:ext cx="4114800" cy="3028950"/>
          </a:xfrm>
          <a:prstGeom prst="ellipse">
            <a:avLst/>
          </a:prstGeom>
        </p:spPr>
        <p:txBody>
          <a:bodyPr/>
          <a:lstStyle/>
          <a:p>
            <a:endParaRPr lang="en-US"/>
          </a:p>
        </p:txBody>
      </p:sp>
      <p:sp>
        <p:nvSpPr>
          <p:cNvPr id="2" name="Date Placeholder 1"/>
          <p:cNvSpPr>
            <a:spLocks noGrp="1"/>
          </p:cNvSpPr>
          <p:nvPr>
            <p:ph type="dt" sz="half" idx="10"/>
          </p:nvPr>
        </p:nvSpPr>
        <p:spPr/>
        <p:txBody>
          <a:bodyPr/>
          <a:lstStyle/>
          <a:p>
            <a:fld id="{A3A20446-AE18-4524-AC90-9CE36114AB60}" type="datetimeFigureOut">
              <a:rPr lang="en-US" smtClean="0"/>
              <a:t>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76A9A-738F-4622-8CB2-BBE3ADDA0DF3}" type="slidenum">
              <a:rPr lang="en-US" smtClean="0"/>
              <a:t>‹#›</a:t>
            </a:fld>
            <a:endParaRPr lang="en-US"/>
          </a:p>
        </p:txBody>
      </p:sp>
    </p:spTree>
    <p:extLst>
      <p:ext uri="{BB962C8B-B14F-4D97-AF65-F5344CB8AC3E}">
        <p14:creationId xmlns:p14="http://schemas.microsoft.com/office/powerpoint/2010/main" val="19765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54AE-4B7D-4A99-AD1E-1F59D9D05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1C2F1-B662-431D-BD86-0FDCC0D5F3C2}"/>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4" name="Footer Placeholder 3">
            <a:extLst>
              <a:ext uri="{FF2B5EF4-FFF2-40B4-BE49-F238E27FC236}">
                <a16:creationId xmlns:a16="http://schemas.microsoft.com/office/drawing/2014/main" id="{3CFB9D7B-0E94-4753-AF90-D3A944C283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B3A60A-5D72-4A88-B6A9-1A602899DD64}"/>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2864587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15544" y="762000"/>
            <a:ext cx="5689600" cy="304800"/>
          </a:xfrm>
          <a:prstGeom prst="rect">
            <a:avLst/>
          </a:prstGeom>
        </p:spPr>
        <p:txBody>
          <a:bodyPr anchor="ctr"/>
          <a:lstStyle>
            <a:lvl1pPr marL="0" indent="0" algn="l">
              <a:buNone/>
              <a:defRPr sz="1600" cap="all" baseline="0">
                <a:solidFill>
                  <a:schemeClr val="tx1">
                    <a:lumMod val="75000"/>
                    <a:lumOff val="25000"/>
                  </a:schemeClr>
                </a:solidFill>
                <a:latin typeface="+mj-lt"/>
              </a:defRPr>
            </a:lvl1pPr>
          </a:lstStyle>
          <a:p>
            <a:pPr lvl="0"/>
            <a:r>
              <a:rPr lang="en-US" dirty="0"/>
              <a:t>THIS IS EXAMPLE TEXT</a:t>
            </a:r>
          </a:p>
        </p:txBody>
      </p:sp>
      <p:sp>
        <p:nvSpPr>
          <p:cNvPr id="13" name="Text Placeholder 12"/>
          <p:cNvSpPr>
            <a:spLocks noGrp="1"/>
          </p:cNvSpPr>
          <p:nvPr>
            <p:ph type="body" sz="quarter" idx="14" hasCustomPrompt="1"/>
          </p:nvPr>
        </p:nvSpPr>
        <p:spPr>
          <a:xfrm>
            <a:off x="415544" y="274638"/>
            <a:ext cx="8728456" cy="487362"/>
          </a:xfrm>
          <a:prstGeom prst="rect">
            <a:avLst/>
          </a:prstGeom>
        </p:spPr>
        <p:txBody>
          <a:bodyPr anchor="ctr"/>
          <a:lstStyle>
            <a:lvl1pPr marL="0" indent="0" algn="l">
              <a:buNone/>
              <a:defRPr sz="3200" cap="all" baseline="0">
                <a:solidFill>
                  <a:schemeClr val="tx1">
                    <a:lumMod val="75000"/>
                    <a:lumOff val="25000"/>
                  </a:schemeClr>
                </a:solidFill>
                <a:latin typeface="+mj-lt"/>
              </a:defRPr>
            </a:lvl1pPr>
          </a:lstStyle>
          <a:p>
            <a:pPr lvl="0"/>
            <a:r>
              <a:rPr lang="en-US" dirty="0"/>
              <a:t>CLICK TO EDIT MASTER TITLE STYLE</a:t>
            </a:r>
          </a:p>
        </p:txBody>
      </p:sp>
      <p:sp>
        <p:nvSpPr>
          <p:cNvPr id="3" name="Date Placeholder 2"/>
          <p:cNvSpPr>
            <a:spLocks noGrp="1"/>
          </p:cNvSpPr>
          <p:nvPr>
            <p:ph type="dt" sz="half" idx="15"/>
          </p:nvPr>
        </p:nvSpPr>
        <p:spPr/>
        <p:txBody>
          <a:bodyPr/>
          <a:lstStyle>
            <a:lvl1pPr>
              <a:defRPr>
                <a:solidFill>
                  <a:schemeClr val="tx1">
                    <a:lumMod val="75000"/>
                    <a:lumOff val="25000"/>
                  </a:schemeClr>
                </a:solidFill>
              </a:defRPr>
            </a:lvl1pPr>
          </a:lstStyle>
          <a:p>
            <a:r>
              <a:rPr lang="en-US"/>
              <a:t>www.domainname.com</a:t>
            </a:r>
          </a:p>
        </p:txBody>
      </p:sp>
      <p:sp>
        <p:nvSpPr>
          <p:cNvPr id="4" name="Footer Placeholder 3"/>
          <p:cNvSpPr>
            <a:spLocks noGrp="1"/>
          </p:cNvSpPr>
          <p:nvPr>
            <p:ph type="ftr" sz="quarter" idx="16"/>
          </p:nvPr>
        </p:nvSpPr>
        <p:spPr/>
        <p:txBody>
          <a:bodyPr/>
          <a:lstStyle>
            <a:lvl1pPr>
              <a:defRPr>
                <a:solidFill>
                  <a:schemeClr val="tx1">
                    <a:lumMod val="75000"/>
                    <a:lumOff val="25000"/>
                  </a:schemeClr>
                </a:solidFill>
              </a:defRPr>
            </a:lvl1pPr>
          </a:lstStyle>
          <a:p>
            <a:r>
              <a:rPr lang="en-US"/>
              <a:t>Logo Company</a:t>
            </a:r>
            <a:endParaRPr lang="en-US" dirty="0"/>
          </a:p>
        </p:txBody>
      </p:sp>
      <p:sp>
        <p:nvSpPr>
          <p:cNvPr id="7" name="Slide Number Placeholder 6"/>
          <p:cNvSpPr>
            <a:spLocks noGrp="1"/>
          </p:cNvSpPr>
          <p:nvPr>
            <p:ph type="sldNum" sz="quarter" idx="17"/>
          </p:nvPr>
        </p:nvSpPr>
        <p:spPr/>
        <p:txBody>
          <a:bodyPr/>
          <a:lstStyle>
            <a:lvl1pPr>
              <a:defRPr>
                <a:solidFill>
                  <a:schemeClr val="tx1">
                    <a:lumMod val="75000"/>
                    <a:lumOff val="25000"/>
                  </a:schemeClr>
                </a:solidFill>
              </a:defRPr>
            </a:lvl1pPr>
          </a:lstStyle>
          <a:p>
            <a:fld id="{3101D46F-57A9-43DB-8B55-C38BE2226748}" type="slidenum">
              <a:rPr lang="en-US" smtClean="0"/>
              <a:pPr/>
              <a:t>‹#›</a:t>
            </a:fld>
            <a:endParaRPr lang="en-US"/>
          </a:p>
        </p:txBody>
      </p:sp>
    </p:spTree>
    <p:extLst>
      <p:ext uri="{BB962C8B-B14F-4D97-AF65-F5344CB8AC3E}">
        <p14:creationId xmlns:p14="http://schemas.microsoft.com/office/powerpoint/2010/main" val="208406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2"/>
            <a:ext cx="12192000" cy="3930667"/>
          </a:xfrm>
          <a:prstGeom prst="rect">
            <a:avLst/>
          </a:prstGeom>
        </p:spPr>
        <p:txBody>
          <a:bodyPr/>
          <a:lstStyle/>
          <a:p>
            <a:endParaRPr lang="en-US"/>
          </a:p>
        </p:txBody>
      </p:sp>
    </p:spTree>
    <p:extLst>
      <p:ext uri="{BB962C8B-B14F-4D97-AF65-F5344CB8AC3E}">
        <p14:creationId xmlns:p14="http://schemas.microsoft.com/office/powerpoint/2010/main" val="4161564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cxnSp>
        <p:nvCxnSpPr>
          <p:cNvPr id="4" name="Straight Connector 3"/>
          <p:cNvCxnSpPr/>
          <p:nvPr userDrawn="1">
            <p:custDataLst>
              <p:tags r:id="rId1"/>
            </p:custDataLst>
          </p:nvPr>
        </p:nvCxnSpPr>
        <p:spPr>
          <a:xfrm>
            <a:off x="4464052" y="1136650"/>
            <a:ext cx="310514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p:nvPr>
        </p:nvSpPr>
        <p:spPr>
          <a:xfrm>
            <a:off x="838200" y="866381"/>
            <a:ext cx="10521696" cy="258532"/>
          </a:xfrm>
          <a:prstGeom prst="rect">
            <a:avLst/>
          </a:prstGeom>
        </p:spPr>
        <p:txBody>
          <a:bodyPr>
            <a:spAutoFit/>
          </a:bodyPr>
          <a:lstStyle>
            <a:lvl1pPr marL="0" indent="0" algn="ctr">
              <a:buNone/>
              <a:defRPr sz="1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itle 10"/>
          <p:cNvSpPr>
            <a:spLocks noGrp="1"/>
          </p:cNvSpPr>
          <p:nvPr>
            <p:ph type="title"/>
          </p:nvPr>
        </p:nvSpPr>
        <p:spPr>
          <a:xfrm>
            <a:off x="838200" y="404719"/>
            <a:ext cx="10515600" cy="461665"/>
          </a:xfrm>
          <a:prstGeom prst="rect">
            <a:avLst/>
          </a:prstGeom>
        </p:spPr>
        <p:txBody>
          <a:bodyPr anchor="ctr">
            <a:spAutoFit/>
          </a:bodyPr>
          <a:lstStyle>
            <a:lvl1pPr algn="ctr">
              <a:lnSpc>
                <a:spcPct val="100000"/>
              </a:lnSpc>
              <a:defRPr sz="2400" cap="all" baseline="0"/>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dirty="0">
                <a:solidFill>
                  <a:schemeClr val="tx1"/>
                </a:solidFill>
                <a:latin typeface="+mn-lt"/>
              </a:defRPr>
            </a:lvl1pPr>
          </a:lstStyle>
          <a:p>
            <a:pPr>
              <a:defRPr/>
            </a:pPr>
            <a:r>
              <a:rPr lang="en-US"/>
              <a:t>PRESENTER NAME</a:t>
            </a:r>
          </a:p>
        </p:txBody>
      </p:sp>
      <p:sp>
        <p:nvSpPr>
          <p:cNvPr id="6" name="Footer Placeholder 4"/>
          <p:cNvSpPr>
            <a:spLocks noGrp="1"/>
          </p:cNvSpPr>
          <p:nvPr>
            <p:ph type="ftr" sz="quarter" idx="11"/>
          </p:nvPr>
        </p:nvSpPr>
        <p:spPr/>
        <p:txBody>
          <a:bodyPr/>
          <a:lstStyle>
            <a:lvl1pPr>
              <a:defRPr dirty="0">
                <a:solidFill>
                  <a:schemeClr val="tx1"/>
                </a:solidFill>
                <a:latin typeface="+mn-lt"/>
              </a:defRPr>
            </a:lvl1pPr>
          </a:lstStyle>
          <a:p>
            <a:pPr>
              <a:defRPr/>
            </a:pPr>
            <a:r>
              <a:rPr lang="en-US"/>
              <a:t>COMPANY NAME</a:t>
            </a:r>
          </a:p>
        </p:txBody>
      </p:sp>
      <p:sp>
        <p:nvSpPr>
          <p:cNvPr id="7" name="Slide Number Placeholder 5"/>
          <p:cNvSpPr>
            <a:spLocks noGrp="1"/>
          </p:cNvSpPr>
          <p:nvPr>
            <p:ph type="sldNum" sz="quarter" idx="12"/>
          </p:nvPr>
        </p:nvSpPr>
        <p:spPr/>
        <p:txBody>
          <a:bodyPr/>
          <a:lstStyle>
            <a:lvl1pPr>
              <a:defRPr>
                <a:solidFill>
                  <a:schemeClr val="tx1"/>
                </a:solidFill>
                <a:latin typeface="+mn-lt"/>
              </a:defRPr>
            </a:lvl1pPr>
          </a:lstStyle>
          <a:p>
            <a:fld id="{1855AA73-D913-4E8C-95D0-AE01A1CEE061}" type="slidenum">
              <a:rPr lang="en-US" altLang="en-US" smtClean="0"/>
              <a:pPr/>
              <a:t>‹#›</a:t>
            </a:fld>
            <a:r>
              <a:rPr lang="en-US" altLang="en-US"/>
              <a:t>|</a:t>
            </a:r>
          </a:p>
        </p:txBody>
      </p:sp>
    </p:spTree>
    <p:extLst>
      <p:ext uri="{BB962C8B-B14F-4D97-AF65-F5344CB8AC3E}">
        <p14:creationId xmlns:p14="http://schemas.microsoft.com/office/powerpoint/2010/main" val="8946723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5401735" cy="6858000"/>
          </a:xfrm>
          <a:prstGeom prst="rect">
            <a:avLst/>
          </a:prstGeom>
        </p:spPr>
        <p:txBody>
          <a:bodyPr/>
          <a:lstStyle/>
          <a:p>
            <a:endParaRPr lang="en-US"/>
          </a:p>
        </p:txBody>
      </p:sp>
    </p:spTree>
    <p:extLst>
      <p:ext uri="{BB962C8B-B14F-4D97-AF65-F5344CB8AC3E}">
        <p14:creationId xmlns:p14="http://schemas.microsoft.com/office/powerpoint/2010/main" val="2644353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4233" y="-3175"/>
            <a:ext cx="12196233" cy="2205038"/>
          </a:xfrm>
          <a:prstGeom prst="rect">
            <a:avLst/>
          </a:prstGeom>
        </p:spPr>
        <p:txBody>
          <a:bodyPr/>
          <a:lstStyle/>
          <a:p>
            <a:endParaRPr lang="en-US"/>
          </a:p>
        </p:txBody>
      </p:sp>
      <p:sp>
        <p:nvSpPr>
          <p:cNvPr id="28" name="Picture Placeholder 27"/>
          <p:cNvSpPr>
            <a:spLocks noGrp="1"/>
          </p:cNvSpPr>
          <p:nvPr>
            <p:ph type="pic" sz="quarter" idx="12"/>
          </p:nvPr>
        </p:nvSpPr>
        <p:spPr>
          <a:xfrm>
            <a:off x="8042195" y="2738762"/>
            <a:ext cx="3472799" cy="2068469"/>
          </a:xfrm>
          <a:prstGeom prst="rect">
            <a:avLst/>
          </a:prstGeom>
        </p:spPr>
        <p:txBody>
          <a:bodyPr wrap="square">
            <a:noAutofit/>
          </a:bodyPr>
          <a:lstStyle/>
          <a:p>
            <a:endParaRPr lang="en-US" dirty="0"/>
          </a:p>
        </p:txBody>
      </p:sp>
      <p:sp>
        <p:nvSpPr>
          <p:cNvPr id="14" name="Picture Placeholder 13"/>
          <p:cNvSpPr>
            <a:spLocks noGrp="1"/>
          </p:cNvSpPr>
          <p:nvPr>
            <p:ph type="pic" sz="quarter" idx="10"/>
          </p:nvPr>
        </p:nvSpPr>
        <p:spPr>
          <a:xfrm>
            <a:off x="677009" y="2738762"/>
            <a:ext cx="3472799" cy="2068469"/>
          </a:xfrm>
          <a:prstGeom prst="rect">
            <a:avLst/>
          </a:prstGeom>
        </p:spPr>
        <p:txBody>
          <a:bodyPr wrap="square">
            <a:noAutofit/>
          </a:bodyPr>
          <a:lstStyle/>
          <a:p>
            <a:endParaRPr lang="en-US" dirty="0"/>
          </a:p>
        </p:txBody>
      </p:sp>
      <p:sp>
        <p:nvSpPr>
          <p:cNvPr id="27" name="Picture Placeholder 26"/>
          <p:cNvSpPr>
            <a:spLocks noGrp="1"/>
          </p:cNvSpPr>
          <p:nvPr>
            <p:ph type="pic" sz="quarter" idx="11"/>
          </p:nvPr>
        </p:nvSpPr>
        <p:spPr>
          <a:xfrm>
            <a:off x="4359599" y="2738762"/>
            <a:ext cx="3472799" cy="2068469"/>
          </a:xfrm>
          <a:prstGeom prst="rect">
            <a:avLst/>
          </a:prstGeom>
        </p:spPr>
        <p:txBody>
          <a:bodyPr wrap="square">
            <a:noAutofit/>
          </a:bodyPr>
          <a:lstStyle/>
          <a:p>
            <a:endParaRPr lang="en-US"/>
          </a:p>
        </p:txBody>
      </p:sp>
    </p:spTree>
    <p:extLst>
      <p:ext uri="{BB962C8B-B14F-4D97-AF65-F5344CB8AC3E}">
        <p14:creationId xmlns:p14="http://schemas.microsoft.com/office/powerpoint/2010/main" val="39109349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l="20779" t="20980" r="10909" b="27449"/>
          <a:stretch/>
        </p:blipFill>
        <p:spPr>
          <a:xfrm>
            <a:off x="-19353" y="-14515"/>
            <a:ext cx="12211353" cy="6894286"/>
          </a:xfrm>
          <a:prstGeom prst="rect">
            <a:avLst/>
          </a:prstGeom>
        </p:spPr>
      </p:pic>
      <p:sp>
        <p:nvSpPr>
          <p:cNvPr id="6" name="Picture Placeholder 5"/>
          <p:cNvSpPr>
            <a:spLocks noGrp="1"/>
          </p:cNvSpPr>
          <p:nvPr>
            <p:ph type="pic" sz="quarter" idx="13" hasCustomPrompt="1"/>
          </p:nvPr>
        </p:nvSpPr>
        <p:spPr>
          <a:xfrm>
            <a:off x="367694" y="4949371"/>
            <a:ext cx="11456612" cy="1604056"/>
          </a:xfrm>
          <a:prstGeom prst="rect">
            <a:avLst/>
          </a:prstGeom>
          <a:ln>
            <a:noFill/>
          </a:ln>
        </p:spPr>
        <p:txBody>
          <a:bodyPr vert="horz" anchor="ctr" anchorCtr="1">
            <a:normAutofit/>
          </a:bodyPr>
          <a:lstStyle>
            <a:lvl1pPr marL="0" indent="0">
              <a:buNone/>
              <a:defRPr sz="2000">
                <a:solidFill>
                  <a:schemeClr val="tx1"/>
                </a:solidFill>
                <a:latin typeface="Century Gothic" panose="020B0502020202020204" pitchFamily="34" charset="0"/>
              </a:defRPr>
            </a:lvl1pPr>
          </a:lstStyle>
          <a:p>
            <a:r>
              <a:rPr lang="en-US" dirty="0"/>
              <a:t>Picture </a:t>
            </a:r>
          </a:p>
        </p:txBody>
      </p:sp>
      <p:sp>
        <p:nvSpPr>
          <p:cNvPr id="2" name="Date Placeholder 1"/>
          <p:cNvSpPr>
            <a:spLocks noGrp="1"/>
          </p:cNvSpPr>
          <p:nvPr>
            <p:ph type="dt" sz="half" idx="10"/>
          </p:nvPr>
        </p:nvSpPr>
        <p:spPr/>
        <p:txBody>
          <a:bodyPr/>
          <a:lstStyle/>
          <a:p>
            <a:fld id="{7F5B5993-9993-4332-9FA3-FA2F7E44C1CB}" type="datetimeFigureOut">
              <a:rPr lang="en-US" smtClean="0"/>
              <a:t>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16490-85D6-4B56-AF3F-EBB399785B10}" type="slidenum">
              <a:rPr lang="en-US" smtClean="0"/>
              <a:t>‹#›</a:t>
            </a:fld>
            <a:endParaRPr lang="en-US"/>
          </a:p>
        </p:txBody>
      </p:sp>
    </p:spTree>
    <p:extLst>
      <p:ext uri="{BB962C8B-B14F-4D97-AF65-F5344CB8AC3E}">
        <p14:creationId xmlns:p14="http://schemas.microsoft.com/office/powerpoint/2010/main" val="14174935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96000" cy="3441700"/>
          </a:xfrm>
          <a:prstGeom prst="rect">
            <a:avLst/>
          </a:prstGeom>
        </p:spPr>
        <p:txBody>
          <a:bodyPr/>
          <a:lstStyle/>
          <a:p>
            <a:endParaRPr lang="en-US"/>
          </a:p>
        </p:txBody>
      </p:sp>
      <p:sp>
        <p:nvSpPr>
          <p:cNvPr id="6" name="Picture Placeholder 3"/>
          <p:cNvSpPr>
            <a:spLocks noGrp="1"/>
          </p:cNvSpPr>
          <p:nvPr>
            <p:ph type="pic" sz="quarter" idx="11"/>
          </p:nvPr>
        </p:nvSpPr>
        <p:spPr>
          <a:xfrm>
            <a:off x="6096000" y="0"/>
            <a:ext cx="6096000" cy="3441700"/>
          </a:xfrm>
          <a:prstGeom prst="rect">
            <a:avLst/>
          </a:prstGeom>
        </p:spPr>
        <p:txBody>
          <a:bodyPr/>
          <a:lstStyle/>
          <a:p>
            <a:endParaRPr lang="en-US"/>
          </a:p>
        </p:txBody>
      </p:sp>
    </p:spTree>
    <p:extLst>
      <p:ext uri="{BB962C8B-B14F-4D97-AF65-F5344CB8AC3E}">
        <p14:creationId xmlns:p14="http://schemas.microsoft.com/office/powerpoint/2010/main" val="38554852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4735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667">
                <a:solidFill>
                  <a:srgbClr val="FF9800"/>
                </a:solidFill>
              </a:defRPr>
            </a:lvl1pPr>
            <a:lvl2pPr lvl="1" rtl="0">
              <a:spcBef>
                <a:spcPts val="1333"/>
              </a:spcBef>
              <a:spcAft>
                <a:spcPts val="0"/>
              </a:spcAft>
              <a:buClr>
                <a:srgbClr val="FF9800"/>
              </a:buClr>
              <a:buSzPts val="2000"/>
              <a:buNone/>
              <a:defRPr sz="2667">
                <a:solidFill>
                  <a:srgbClr val="FF9800"/>
                </a:solidFill>
              </a:defRPr>
            </a:lvl2pPr>
            <a:lvl3pPr lvl="2" rtl="0">
              <a:spcBef>
                <a:spcPts val="1333"/>
              </a:spcBef>
              <a:spcAft>
                <a:spcPts val="0"/>
              </a:spcAft>
              <a:buClr>
                <a:srgbClr val="FF9800"/>
              </a:buClr>
              <a:buSzPts val="2000"/>
              <a:buNone/>
              <a:defRPr sz="2667">
                <a:solidFill>
                  <a:srgbClr val="FF9800"/>
                </a:solidFill>
              </a:defRPr>
            </a:lvl3pPr>
            <a:lvl4pPr lvl="3" rtl="0">
              <a:spcBef>
                <a:spcPts val="1333"/>
              </a:spcBef>
              <a:spcAft>
                <a:spcPts val="0"/>
              </a:spcAft>
              <a:buClr>
                <a:srgbClr val="FF9800"/>
              </a:buClr>
              <a:buSzPts val="2000"/>
              <a:buNone/>
              <a:defRPr sz="2667">
                <a:solidFill>
                  <a:srgbClr val="FF9800"/>
                </a:solidFill>
              </a:defRPr>
            </a:lvl4pPr>
            <a:lvl5pPr lvl="4" rtl="0">
              <a:spcBef>
                <a:spcPts val="1333"/>
              </a:spcBef>
              <a:spcAft>
                <a:spcPts val="0"/>
              </a:spcAft>
              <a:buClr>
                <a:srgbClr val="FF9800"/>
              </a:buClr>
              <a:buSzPts val="2000"/>
              <a:buNone/>
              <a:defRPr sz="2667">
                <a:solidFill>
                  <a:srgbClr val="FF9800"/>
                </a:solidFill>
              </a:defRPr>
            </a:lvl5pPr>
            <a:lvl6pPr lvl="5" rtl="0">
              <a:spcBef>
                <a:spcPts val="1333"/>
              </a:spcBef>
              <a:spcAft>
                <a:spcPts val="0"/>
              </a:spcAft>
              <a:buClr>
                <a:srgbClr val="FF9800"/>
              </a:buClr>
              <a:buSzPts val="2000"/>
              <a:buNone/>
              <a:defRPr sz="2667">
                <a:solidFill>
                  <a:srgbClr val="FF9800"/>
                </a:solidFill>
              </a:defRPr>
            </a:lvl6pPr>
            <a:lvl7pPr lvl="6" rtl="0">
              <a:spcBef>
                <a:spcPts val="1333"/>
              </a:spcBef>
              <a:spcAft>
                <a:spcPts val="0"/>
              </a:spcAft>
              <a:buClr>
                <a:srgbClr val="FF9800"/>
              </a:buClr>
              <a:buSzPts val="2000"/>
              <a:buNone/>
              <a:defRPr sz="2667">
                <a:solidFill>
                  <a:srgbClr val="FF9800"/>
                </a:solidFill>
              </a:defRPr>
            </a:lvl7pPr>
            <a:lvl8pPr lvl="7" rtl="0">
              <a:spcBef>
                <a:spcPts val="1333"/>
              </a:spcBef>
              <a:spcAft>
                <a:spcPts val="0"/>
              </a:spcAft>
              <a:buClr>
                <a:srgbClr val="FF9800"/>
              </a:buClr>
              <a:buSzPts val="2000"/>
              <a:buNone/>
              <a:defRPr sz="2667">
                <a:solidFill>
                  <a:srgbClr val="FF9800"/>
                </a:solidFill>
              </a:defRPr>
            </a:lvl8pPr>
            <a:lvl9pPr lvl="8" rtl="0">
              <a:spcBef>
                <a:spcPts val="1333"/>
              </a:spcBef>
              <a:spcAft>
                <a:spcPts val="1333"/>
              </a:spcAft>
              <a:buClr>
                <a:srgbClr val="FF9800"/>
              </a:buClr>
              <a:buSzPts val="2000"/>
              <a:buNone/>
              <a:defRPr sz="2667">
                <a:solidFill>
                  <a:srgbClr val="FF9800"/>
                </a:solidFill>
              </a:defRPr>
            </a:lvl9pPr>
          </a:lstStyle>
          <a:p>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470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sp>
        <p:nvSpPr>
          <p:cNvPr id="43" name="Google Shape;43;p4"/>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44" name="Google Shape;44;p4"/>
          <p:cNvGrpSpPr/>
          <p:nvPr/>
        </p:nvGrpSpPr>
        <p:grpSpPr>
          <a:xfrm>
            <a:off x="0" y="-9451"/>
            <a:ext cx="11548531" cy="6867451"/>
            <a:chOff x="0" y="-7088"/>
            <a:chExt cx="8661398" cy="5150588"/>
          </a:xfrm>
        </p:grpSpPr>
        <p:sp>
          <p:nvSpPr>
            <p:cNvPr id="45" name="Google Shape;45;p4"/>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47" name="Google Shape;47;p4"/>
          <p:cNvGrpSpPr/>
          <p:nvPr/>
        </p:nvGrpSpPr>
        <p:grpSpPr>
          <a:xfrm rot="10800000" flipH="1">
            <a:off x="2" y="1454351"/>
            <a:ext cx="11796669" cy="3949300"/>
            <a:chOff x="-8178042" y="-4493254"/>
            <a:chExt cx="19483598" cy="6522736"/>
          </a:xfrm>
        </p:grpSpPr>
        <p:sp>
          <p:nvSpPr>
            <p:cNvPr id="48" name="Google Shape;48;p4"/>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49" name="Google Shape;49;p4"/>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sp>
        <p:nvSpPr>
          <p:cNvPr id="50" name="Google Shape;50;p4"/>
          <p:cNvSpPr txBox="1">
            <a:spLocks noGrp="1"/>
          </p:cNvSpPr>
          <p:nvPr>
            <p:ph type="body" idx="1"/>
          </p:nvPr>
        </p:nvSpPr>
        <p:spPr>
          <a:xfrm>
            <a:off x="1106367" y="1602667"/>
            <a:ext cx="6787600" cy="3660000"/>
          </a:xfrm>
          <a:prstGeom prst="rect">
            <a:avLst/>
          </a:prstGeom>
        </p:spPr>
        <p:txBody>
          <a:bodyPr spcFirstLastPara="1" wrap="square" lIns="91425" tIns="91425" rIns="91425" bIns="91425" anchor="t" anchorCtr="0"/>
          <a:lstStyle>
            <a:lvl1pPr marL="609585" lvl="0" indent="-558786" rtl="0">
              <a:spcBef>
                <a:spcPts val="800"/>
              </a:spcBef>
              <a:spcAft>
                <a:spcPts val="0"/>
              </a:spcAft>
              <a:buClr>
                <a:srgbClr val="FFFFFF"/>
              </a:buClr>
              <a:buSzPts val="3000"/>
              <a:buChar char="▰"/>
              <a:defRPr sz="4000" i="1">
                <a:solidFill>
                  <a:srgbClr val="FFFFFF"/>
                </a:solidFill>
              </a:defRPr>
            </a:lvl1pPr>
            <a:lvl2pPr marL="1219170" lvl="1" indent="-558786" rtl="0">
              <a:spcBef>
                <a:spcPts val="640"/>
              </a:spcBef>
              <a:spcAft>
                <a:spcPts val="0"/>
              </a:spcAft>
              <a:buClr>
                <a:srgbClr val="FFFFFF"/>
              </a:buClr>
              <a:buSzPts val="3000"/>
              <a:buChar char="▻"/>
              <a:defRPr sz="4000" i="1">
                <a:solidFill>
                  <a:srgbClr val="FFFFFF"/>
                </a:solidFill>
              </a:defRPr>
            </a:lvl2pPr>
            <a:lvl3pPr marL="1828754" lvl="2" indent="-558786" rtl="0">
              <a:spcBef>
                <a:spcPts val="640"/>
              </a:spcBef>
              <a:spcAft>
                <a:spcPts val="0"/>
              </a:spcAft>
              <a:buClr>
                <a:srgbClr val="FFFFFF"/>
              </a:buClr>
              <a:buSzPts val="3000"/>
              <a:buChar char="▻"/>
              <a:defRPr sz="4000" i="1">
                <a:solidFill>
                  <a:srgbClr val="FFFFFF"/>
                </a:solidFill>
              </a:defRPr>
            </a:lvl3pPr>
            <a:lvl4pPr marL="2438339" lvl="3" indent="-558786" rtl="0">
              <a:spcBef>
                <a:spcPts val="480"/>
              </a:spcBef>
              <a:spcAft>
                <a:spcPts val="0"/>
              </a:spcAft>
              <a:buClr>
                <a:srgbClr val="FFFFFF"/>
              </a:buClr>
              <a:buSzPts val="3000"/>
              <a:buChar char="▻"/>
              <a:defRPr sz="4000" i="1">
                <a:solidFill>
                  <a:srgbClr val="FFFFFF"/>
                </a:solidFill>
              </a:defRPr>
            </a:lvl4pPr>
            <a:lvl5pPr marL="3047924" lvl="4" indent="-558786" rtl="0">
              <a:spcBef>
                <a:spcPts val="480"/>
              </a:spcBef>
              <a:spcAft>
                <a:spcPts val="0"/>
              </a:spcAft>
              <a:buClr>
                <a:srgbClr val="FFFFFF"/>
              </a:buClr>
              <a:buSzPts val="3000"/>
              <a:buChar char="▻"/>
              <a:defRPr sz="4000" i="1">
                <a:solidFill>
                  <a:srgbClr val="FFFFFF"/>
                </a:solidFill>
              </a:defRPr>
            </a:lvl5pPr>
            <a:lvl6pPr marL="3657509" lvl="5" indent="-558786" rtl="0">
              <a:spcBef>
                <a:spcPts val="480"/>
              </a:spcBef>
              <a:spcAft>
                <a:spcPts val="0"/>
              </a:spcAft>
              <a:buClr>
                <a:srgbClr val="FFFFFF"/>
              </a:buClr>
              <a:buSzPts val="3000"/>
              <a:buChar char="▻"/>
              <a:defRPr sz="4000" i="1">
                <a:solidFill>
                  <a:srgbClr val="FFFFFF"/>
                </a:solidFill>
              </a:defRPr>
            </a:lvl6pPr>
            <a:lvl7pPr marL="4267093" lvl="6" indent="-558786" rtl="0">
              <a:spcBef>
                <a:spcPts val="480"/>
              </a:spcBef>
              <a:spcAft>
                <a:spcPts val="0"/>
              </a:spcAft>
              <a:buClr>
                <a:srgbClr val="FFFFFF"/>
              </a:buClr>
              <a:buSzPts val="3000"/>
              <a:buChar char="▻"/>
              <a:defRPr sz="4000" i="1">
                <a:solidFill>
                  <a:srgbClr val="FFFFFF"/>
                </a:solidFill>
              </a:defRPr>
            </a:lvl7pPr>
            <a:lvl8pPr marL="4876678" lvl="7" indent="-558786" rtl="0">
              <a:spcBef>
                <a:spcPts val="480"/>
              </a:spcBef>
              <a:spcAft>
                <a:spcPts val="0"/>
              </a:spcAft>
              <a:buClr>
                <a:srgbClr val="FFFFFF"/>
              </a:buClr>
              <a:buSzPts val="3000"/>
              <a:buChar char="▻"/>
              <a:defRPr sz="4000" i="1">
                <a:solidFill>
                  <a:srgbClr val="FFFFFF"/>
                </a:solidFill>
              </a:defRPr>
            </a:lvl8pPr>
            <a:lvl9pPr marL="5486263" lvl="8" indent="-558786">
              <a:spcBef>
                <a:spcPts val="480"/>
              </a:spcBef>
              <a:spcAft>
                <a:spcPts val="0"/>
              </a:spcAft>
              <a:buClr>
                <a:srgbClr val="FFFFFF"/>
              </a:buClr>
              <a:buSzPts val="3000"/>
              <a:buChar char="▻"/>
              <a:defRPr sz="4000" i="1">
                <a:solidFill>
                  <a:srgbClr val="FFFFFF"/>
                </a:solidFill>
              </a:defRPr>
            </a:lvl9pPr>
          </a:lstStyle>
          <a:p>
            <a:endParaRPr/>
          </a:p>
        </p:txBody>
      </p:sp>
      <p:sp>
        <p:nvSpPr>
          <p:cNvPr id="51" name="Google Shape;51;p4"/>
          <p:cNvSpPr txBox="1"/>
          <p:nvPr/>
        </p:nvSpPr>
        <p:spPr>
          <a:xfrm>
            <a:off x="382133" y="1352767"/>
            <a:ext cx="9020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rgbClr val="FF9800"/>
                </a:solidFill>
              </a:rPr>
              <a:t>“</a:t>
            </a:r>
            <a:endParaRPr sz="9600" b="1">
              <a:solidFill>
                <a:srgbClr val="FF9800"/>
              </a:solidFill>
            </a:endParaRPr>
          </a:p>
        </p:txBody>
      </p:sp>
      <p:grpSp>
        <p:nvGrpSpPr>
          <p:cNvPr id="52" name="Google Shape;52;p4"/>
          <p:cNvGrpSpPr/>
          <p:nvPr/>
        </p:nvGrpSpPr>
        <p:grpSpPr>
          <a:xfrm>
            <a:off x="9262456" y="5963632"/>
            <a:ext cx="2937107" cy="894393"/>
            <a:chOff x="5575242" y="4472723"/>
            <a:chExt cx="2202830" cy="670795"/>
          </a:xfrm>
        </p:grpSpPr>
        <p:sp>
          <p:nvSpPr>
            <p:cNvPr id="53" name="Google Shape;53;p4"/>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 name="Google Shape;54;p4"/>
            <p:cNvGrpSpPr/>
            <p:nvPr/>
          </p:nvGrpSpPr>
          <p:grpSpPr>
            <a:xfrm flipH="1">
              <a:off x="5734850" y="4472723"/>
              <a:ext cx="2040837" cy="670795"/>
              <a:chOff x="1297954" y="330075"/>
              <a:chExt cx="5169293" cy="1699506"/>
            </a:xfrm>
          </p:grpSpPr>
          <p:sp>
            <p:nvSpPr>
              <p:cNvPr id="55" name="Google Shape;55;p4"/>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4"/>
            <p:cNvGrpSpPr/>
            <p:nvPr/>
          </p:nvGrpSpPr>
          <p:grpSpPr>
            <a:xfrm flipH="1">
              <a:off x="5578209" y="4646738"/>
              <a:ext cx="2199863" cy="304563"/>
              <a:chOff x="-5827153" y="330075"/>
              <a:chExt cx="12276019" cy="1699569"/>
            </a:xfrm>
          </p:grpSpPr>
          <p:sp>
            <p:nvSpPr>
              <p:cNvPr id="58" name="Google Shape;58;p4"/>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 name="Google Shape;60;p4"/>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1034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795A3-0AE4-4B7C-AEC5-2B61BD059139}"/>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3" name="Footer Placeholder 2">
            <a:extLst>
              <a:ext uri="{FF2B5EF4-FFF2-40B4-BE49-F238E27FC236}">
                <a16:creationId xmlns:a16="http://schemas.microsoft.com/office/drawing/2014/main" id="{9FB0E195-E17F-4972-BDB5-E84914A70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9F326-E692-4623-8C86-198B43A7F995}"/>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239308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 y="54"/>
            <a:ext cx="9429907" cy="1769753"/>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70" name="Google Shape;70;p5"/>
          <p:cNvGrpSpPr/>
          <p:nvPr/>
        </p:nvGrpSpPr>
        <p:grpSpPr>
          <a:xfrm>
            <a:off x="9262456" y="5963632"/>
            <a:ext cx="2937107" cy="894393"/>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898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02"/>
        <p:cNvGrpSpPr/>
        <p:nvPr/>
      </p:nvGrpSpPr>
      <p:grpSpPr>
        <a:xfrm>
          <a:off x="0" y="0"/>
          <a:ext cx="0" cy="0"/>
          <a:chOff x="0" y="0"/>
          <a:chExt cx="0" cy="0"/>
        </a:xfrm>
      </p:grpSpPr>
      <p:grpSp>
        <p:nvGrpSpPr>
          <p:cNvPr id="103" name="Google Shape;103;p7"/>
          <p:cNvGrpSpPr/>
          <p:nvPr/>
        </p:nvGrpSpPr>
        <p:grpSpPr>
          <a:xfrm>
            <a:off x="-6" y="54"/>
            <a:ext cx="9429907" cy="1769753"/>
            <a:chOff x="-4" y="40"/>
            <a:chExt cx="7072430" cy="1327315"/>
          </a:xfrm>
        </p:grpSpPr>
        <p:sp>
          <p:nvSpPr>
            <p:cNvPr id="104" name="Google Shape;104;p7"/>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111" name="Google Shape;111;p7"/>
          <p:cNvGrpSpPr/>
          <p:nvPr/>
        </p:nvGrpSpPr>
        <p:grpSpPr>
          <a:xfrm>
            <a:off x="9262456" y="5963632"/>
            <a:ext cx="2937107" cy="894393"/>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9" name="Google Shape;119;p7"/>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3" name="Google Shape;123;p7"/>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6901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1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64" name="Google Shape;164;p10"/>
          <p:cNvGrpSpPr/>
          <p:nvPr/>
        </p:nvGrpSpPr>
        <p:grpSpPr>
          <a:xfrm>
            <a:off x="9262456" y="5963632"/>
            <a:ext cx="2937107" cy="894393"/>
            <a:chOff x="5575242" y="4472723"/>
            <a:chExt cx="2202830" cy="670795"/>
          </a:xfrm>
        </p:grpSpPr>
        <p:sp>
          <p:nvSpPr>
            <p:cNvPr id="165" name="Google Shape;165;p1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 name="Google Shape;166;p10"/>
            <p:cNvGrpSpPr/>
            <p:nvPr/>
          </p:nvGrpSpPr>
          <p:grpSpPr>
            <a:xfrm flipH="1">
              <a:off x="5734850" y="4472723"/>
              <a:ext cx="2040837" cy="670795"/>
              <a:chOff x="1297954" y="330075"/>
              <a:chExt cx="5169293" cy="1699506"/>
            </a:xfrm>
          </p:grpSpPr>
          <p:sp>
            <p:nvSpPr>
              <p:cNvPr id="167" name="Google Shape;167;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10"/>
            <p:cNvGrpSpPr/>
            <p:nvPr/>
          </p:nvGrpSpPr>
          <p:grpSpPr>
            <a:xfrm flipH="1">
              <a:off x="5578209" y="4646738"/>
              <a:ext cx="2199863" cy="304563"/>
              <a:chOff x="-5827153" y="330075"/>
              <a:chExt cx="12276019" cy="1699569"/>
            </a:xfrm>
          </p:grpSpPr>
          <p:sp>
            <p:nvSpPr>
              <p:cNvPr id="170" name="Google Shape;170;p1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 name="Google Shape;172;p10"/>
          <p:cNvGrpSpPr/>
          <p:nvPr/>
        </p:nvGrpSpPr>
        <p:grpSpPr>
          <a:xfrm rot="10800000">
            <a:off x="-11" y="-2"/>
            <a:ext cx="2937107" cy="894393"/>
            <a:chOff x="5575242" y="4472723"/>
            <a:chExt cx="2202830" cy="670795"/>
          </a:xfrm>
        </p:grpSpPr>
        <p:sp>
          <p:nvSpPr>
            <p:cNvPr id="173" name="Google Shape;173;p10"/>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 name="Google Shape;174;p10"/>
            <p:cNvGrpSpPr/>
            <p:nvPr/>
          </p:nvGrpSpPr>
          <p:grpSpPr>
            <a:xfrm flipH="1">
              <a:off x="5734850" y="4472723"/>
              <a:ext cx="2040837" cy="670795"/>
              <a:chOff x="1297954" y="330075"/>
              <a:chExt cx="5169293" cy="1699506"/>
            </a:xfrm>
          </p:grpSpPr>
          <p:sp>
            <p:nvSpPr>
              <p:cNvPr id="175" name="Google Shape;175;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 name="Google Shape;177;p10"/>
            <p:cNvGrpSpPr/>
            <p:nvPr/>
          </p:nvGrpSpPr>
          <p:grpSpPr>
            <a:xfrm flipH="1">
              <a:off x="5578209" y="4646738"/>
              <a:ext cx="2199863" cy="304563"/>
              <a:chOff x="-5827153" y="330075"/>
              <a:chExt cx="12276019" cy="1699569"/>
            </a:xfrm>
          </p:grpSpPr>
          <p:sp>
            <p:nvSpPr>
              <p:cNvPr id="178" name="Google Shape;178;p10"/>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0"/>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3054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081E-4109-4B9E-8AAE-73E1DD9AB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2B0DEF-27D8-4FD0-97E1-451132150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0A002-8F7A-45FE-AA35-B0BC330A7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0E2165-20B4-4CA3-84EA-74995C01A98D}"/>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6" name="Footer Placeholder 5">
            <a:extLst>
              <a:ext uri="{FF2B5EF4-FFF2-40B4-BE49-F238E27FC236}">
                <a16:creationId xmlns:a16="http://schemas.microsoft.com/office/drawing/2014/main" id="{13B50884-2FFC-440A-86FC-D97D75E19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2A708-3538-48C1-9BB3-FB49D940236B}"/>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324743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47D9-443A-4F68-B9F3-0E91A040F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6FC9E7-D83D-476F-960A-43A91C185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2F384E-DCFF-402E-80F1-EA0FBC783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8F4753-A827-42DB-958D-706F53CD21A4}"/>
              </a:ext>
            </a:extLst>
          </p:cNvPr>
          <p:cNvSpPr>
            <a:spLocks noGrp="1"/>
          </p:cNvSpPr>
          <p:nvPr>
            <p:ph type="dt" sz="half" idx="10"/>
          </p:nvPr>
        </p:nvSpPr>
        <p:spPr/>
        <p:txBody>
          <a:bodyPr/>
          <a:lstStyle/>
          <a:p>
            <a:fld id="{5E390E56-8ECE-44B9-8CBD-F3A9ED166B05}" type="datetimeFigureOut">
              <a:rPr lang="en-US" smtClean="0"/>
              <a:t>1/4/2020</a:t>
            </a:fld>
            <a:endParaRPr lang="en-US"/>
          </a:p>
        </p:txBody>
      </p:sp>
      <p:sp>
        <p:nvSpPr>
          <p:cNvPr id="6" name="Footer Placeholder 5">
            <a:extLst>
              <a:ext uri="{FF2B5EF4-FFF2-40B4-BE49-F238E27FC236}">
                <a16:creationId xmlns:a16="http://schemas.microsoft.com/office/drawing/2014/main" id="{0B40B3AD-D55D-402A-AB30-8179BF6B7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D11625-E918-4CA5-812F-34CA1E9C0696}"/>
              </a:ext>
            </a:extLst>
          </p:cNvPr>
          <p:cNvSpPr>
            <a:spLocks noGrp="1"/>
          </p:cNvSpPr>
          <p:nvPr>
            <p:ph type="sldNum" sz="quarter" idx="12"/>
          </p:nvPr>
        </p:nvSpPr>
        <p:spPr/>
        <p:txBody>
          <a:bodyPr/>
          <a:lstStyle/>
          <a:p>
            <a:fld id="{4C29B727-B4D1-45F0-8B76-E966F34279D2}" type="slidenum">
              <a:rPr lang="en-US" smtClean="0"/>
              <a:t>‹#›</a:t>
            </a:fld>
            <a:endParaRPr lang="en-US"/>
          </a:p>
        </p:txBody>
      </p:sp>
    </p:spTree>
    <p:extLst>
      <p:ext uri="{BB962C8B-B14F-4D97-AF65-F5344CB8AC3E}">
        <p14:creationId xmlns:p14="http://schemas.microsoft.com/office/powerpoint/2010/main" val="341902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CAA72E-7A49-44EC-9B71-EDD7BF734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3209F9-F775-41E1-B8B7-62552D43E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5B760-5875-4C7F-BDF2-A12D7B830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90E56-8ECE-44B9-8CBD-F3A9ED166B05}" type="datetimeFigureOut">
              <a:rPr lang="en-US" smtClean="0"/>
              <a:t>1/4/2020</a:t>
            </a:fld>
            <a:endParaRPr lang="en-US"/>
          </a:p>
        </p:txBody>
      </p:sp>
      <p:sp>
        <p:nvSpPr>
          <p:cNvPr id="5" name="Footer Placeholder 4">
            <a:extLst>
              <a:ext uri="{FF2B5EF4-FFF2-40B4-BE49-F238E27FC236}">
                <a16:creationId xmlns:a16="http://schemas.microsoft.com/office/drawing/2014/main" id="{EAABD59C-66B8-42BB-A98C-18684C8BF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A9FCF-3234-4E68-BF8D-E6400ACD86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9B727-B4D1-45F0-8B76-E966F34279D2}" type="slidenum">
              <a:rPr lang="en-US" smtClean="0"/>
              <a:t>‹#›</a:t>
            </a:fld>
            <a:endParaRPr lang="en-US"/>
          </a:p>
        </p:txBody>
      </p:sp>
    </p:spTree>
    <p:extLst>
      <p:ext uri="{BB962C8B-B14F-4D97-AF65-F5344CB8AC3E}">
        <p14:creationId xmlns:p14="http://schemas.microsoft.com/office/powerpoint/2010/main" val="2191783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rgbClr val="FFFFFF"/>
                </a:solidFill>
                <a:latin typeface="Roboto Condensed"/>
                <a:ea typeface="Roboto Condensed"/>
                <a:cs typeface="Roboto Condensed"/>
                <a:sym typeface="Roboto Condensed"/>
              </a:defRPr>
            </a:lvl1pPr>
            <a:lvl2pPr lvl="1" algn="r">
              <a:buNone/>
              <a:defRPr sz="1600" b="1">
                <a:solidFill>
                  <a:srgbClr val="FFFFFF"/>
                </a:solidFill>
                <a:latin typeface="Roboto Condensed"/>
                <a:ea typeface="Roboto Condensed"/>
                <a:cs typeface="Roboto Condensed"/>
                <a:sym typeface="Roboto Condensed"/>
              </a:defRPr>
            </a:lvl2pPr>
            <a:lvl3pPr lvl="2" algn="r">
              <a:buNone/>
              <a:defRPr sz="1600" b="1">
                <a:solidFill>
                  <a:srgbClr val="FFFFFF"/>
                </a:solidFill>
                <a:latin typeface="Roboto Condensed"/>
                <a:ea typeface="Roboto Condensed"/>
                <a:cs typeface="Roboto Condensed"/>
                <a:sym typeface="Roboto Condensed"/>
              </a:defRPr>
            </a:lvl3pPr>
            <a:lvl4pPr lvl="3" algn="r">
              <a:buNone/>
              <a:defRPr sz="1600" b="1">
                <a:solidFill>
                  <a:srgbClr val="FFFFFF"/>
                </a:solidFill>
                <a:latin typeface="Roboto Condensed"/>
                <a:ea typeface="Roboto Condensed"/>
                <a:cs typeface="Roboto Condensed"/>
                <a:sym typeface="Roboto Condensed"/>
              </a:defRPr>
            </a:lvl4pPr>
            <a:lvl5pPr lvl="4" algn="r">
              <a:buNone/>
              <a:defRPr sz="1600" b="1">
                <a:solidFill>
                  <a:srgbClr val="FFFFFF"/>
                </a:solidFill>
                <a:latin typeface="Roboto Condensed"/>
                <a:ea typeface="Roboto Condensed"/>
                <a:cs typeface="Roboto Condensed"/>
                <a:sym typeface="Roboto Condensed"/>
              </a:defRPr>
            </a:lvl5pPr>
            <a:lvl6pPr lvl="5" algn="r">
              <a:buNone/>
              <a:defRPr sz="1600" b="1">
                <a:solidFill>
                  <a:srgbClr val="FFFFFF"/>
                </a:solidFill>
                <a:latin typeface="Roboto Condensed"/>
                <a:ea typeface="Roboto Condensed"/>
                <a:cs typeface="Roboto Condensed"/>
                <a:sym typeface="Roboto Condensed"/>
              </a:defRPr>
            </a:lvl6pPr>
            <a:lvl7pPr lvl="6" algn="r">
              <a:buNone/>
              <a:defRPr sz="1600" b="1">
                <a:solidFill>
                  <a:srgbClr val="FFFFFF"/>
                </a:solidFill>
                <a:latin typeface="Roboto Condensed"/>
                <a:ea typeface="Roboto Condensed"/>
                <a:cs typeface="Roboto Condensed"/>
                <a:sym typeface="Roboto Condensed"/>
              </a:defRPr>
            </a:lvl7pPr>
            <a:lvl8pPr lvl="7" algn="r">
              <a:buNone/>
              <a:defRPr sz="1600" b="1">
                <a:solidFill>
                  <a:srgbClr val="FFFFFF"/>
                </a:solidFill>
                <a:latin typeface="Roboto Condensed"/>
                <a:ea typeface="Roboto Condensed"/>
                <a:cs typeface="Roboto Condensed"/>
                <a:sym typeface="Roboto Condensed"/>
              </a:defRPr>
            </a:lvl8pPr>
            <a:lvl9pPr lvl="8" algn="r">
              <a:buNone/>
              <a:defRPr sz="1600" b="1">
                <a:solidFill>
                  <a:srgbClr val="FFFFFF"/>
                </a:solidFill>
                <a:latin typeface="Roboto Condensed"/>
                <a:ea typeface="Roboto Condensed"/>
                <a:cs typeface="Roboto Condensed"/>
                <a:sym typeface="Roboto Condensed"/>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87072081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750"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rgbClr val="FFFFFF"/>
                </a:solidFill>
                <a:latin typeface="Roboto Condensed"/>
                <a:ea typeface="Roboto Condensed"/>
                <a:cs typeface="Roboto Condensed"/>
                <a:sym typeface="Roboto Condensed"/>
              </a:defRPr>
            </a:lvl1pPr>
            <a:lvl2pPr lvl="1" algn="r">
              <a:buNone/>
              <a:defRPr sz="1600" b="1">
                <a:solidFill>
                  <a:srgbClr val="FFFFFF"/>
                </a:solidFill>
                <a:latin typeface="Roboto Condensed"/>
                <a:ea typeface="Roboto Condensed"/>
                <a:cs typeface="Roboto Condensed"/>
                <a:sym typeface="Roboto Condensed"/>
              </a:defRPr>
            </a:lvl2pPr>
            <a:lvl3pPr lvl="2" algn="r">
              <a:buNone/>
              <a:defRPr sz="1600" b="1">
                <a:solidFill>
                  <a:srgbClr val="FFFFFF"/>
                </a:solidFill>
                <a:latin typeface="Roboto Condensed"/>
                <a:ea typeface="Roboto Condensed"/>
                <a:cs typeface="Roboto Condensed"/>
                <a:sym typeface="Roboto Condensed"/>
              </a:defRPr>
            </a:lvl3pPr>
            <a:lvl4pPr lvl="3" algn="r">
              <a:buNone/>
              <a:defRPr sz="1600" b="1">
                <a:solidFill>
                  <a:srgbClr val="FFFFFF"/>
                </a:solidFill>
                <a:latin typeface="Roboto Condensed"/>
                <a:ea typeface="Roboto Condensed"/>
                <a:cs typeface="Roboto Condensed"/>
                <a:sym typeface="Roboto Condensed"/>
              </a:defRPr>
            </a:lvl4pPr>
            <a:lvl5pPr lvl="4" algn="r">
              <a:buNone/>
              <a:defRPr sz="1600" b="1">
                <a:solidFill>
                  <a:srgbClr val="FFFFFF"/>
                </a:solidFill>
                <a:latin typeface="Roboto Condensed"/>
                <a:ea typeface="Roboto Condensed"/>
                <a:cs typeface="Roboto Condensed"/>
                <a:sym typeface="Roboto Condensed"/>
              </a:defRPr>
            </a:lvl5pPr>
            <a:lvl6pPr lvl="5" algn="r">
              <a:buNone/>
              <a:defRPr sz="1600" b="1">
                <a:solidFill>
                  <a:srgbClr val="FFFFFF"/>
                </a:solidFill>
                <a:latin typeface="Roboto Condensed"/>
                <a:ea typeface="Roboto Condensed"/>
                <a:cs typeface="Roboto Condensed"/>
                <a:sym typeface="Roboto Condensed"/>
              </a:defRPr>
            </a:lvl6pPr>
            <a:lvl7pPr lvl="6" algn="r">
              <a:buNone/>
              <a:defRPr sz="1600" b="1">
                <a:solidFill>
                  <a:srgbClr val="FFFFFF"/>
                </a:solidFill>
                <a:latin typeface="Roboto Condensed"/>
                <a:ea typeface="Roboto Condensed"/>
                <a:cs typeface="Roboto Condensed"/>
                <a:sym typeface="Roboto Condensed"/>
              </a:defRPr>
            </a:lvl7pPr>
            <a:lvl8pPr lvl="7" algn="r">
              <a:buNone/>
              <a:defRPr sz="1600" b="1">
                <a:solidFill>
                  <a:srgbClr val="FFFFFF"/>
                </a:solidFill>
                <a:latin typeface="Roboto Condensed"/>
                <a:ea typeface="Roboto Condensed"/>
                <a:cs typeface="Roboto Condensed"/>
                <a:sym typeface="Roboto Condensed"/>
              </a:defRPr>
            </a:lvl8pPr>
            <a:lvl9pPr lvl="8" algn="r">
              <a:buNone/>
              <a:defRPr sz="1600" b="1">
                <a:solidFill>
                  <a:srgbClr val="FFFFFF"/>
                </a:solidFill>
                <a:latin typeface="Roboto Condensed"/>
                <a:ea typeface="Roboto Condensed"/>
                <a:cs typeface="Roboto Condensed"/>
                <a:sym typeface="Roboto Condensed"/>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540198901"/>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6B4F3-8BDF-4BF0-9BD4-D20CFAFCB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26FD4C-0BA9-4725-B122-F38EDF730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3369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1DE34467-4E89-4837-B57B-EF83028B6869}" type="datetimeFigureOut">
              <a:rPr lang="en-US" smtClean="0"/>
              <a:pPr/>
              <a:t>1/4/2020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901ED94-8CDD-4D7D-9B47-FE1D7299877E}" type="slidenum">
              <a:rPr lang="en-US" smtClean="0"/>
              <a:pPr/>
              <a:t>‹#›</a:t>
            </a:fld>
            <a:endParaRPr lang="en-US"/>
          </a:p>
        </p:txBody>
      </p:sp>
    </p:spTree>
    <p:extLst>
      <p:ext uri="{BB962C8B-B14F-4D97-AF65-F5344CB8AC3E}">
        <p14:creationId xmlns:p14="http://schemas.microsoft.com/office/powerpoint/2010/main" val="41026617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rgbClr val="FFFFFF"/>
                </a:solidFill>
                <a:latin typeface="Roboto Condensed"/>
                <a:ea typeface="Roboto Condensed"/>
                <a:cs typeface="Roboto Condensed"/>
                <a:sym typeface="Roboto Condensed"/>
              </a:defRPr>
            </a:lvl1pPr>
            <a:lvl2pPr lvl="1" algn="r">
              <a:buNone/>
              <a:defRPr sz="1600" b="1">
                <a:solidFill>
                  <a:srgbClr val="FFFFFF"/>
                </a:solidFill>
                <a:latin typeface="Roboto Condensed"/>
                <a:ea typeface="Roboto Condensed"/>
                <a:cs typeface="Roboto Condensed"/>
                <a:sym typeface="Roboto Condensed"/>
              </a:defRPr>
            </a:lvl2pPr>
            <a:lvl3pPr lvl="2" algn="r">
              <a:buNone/>
              <a:defRPr sz="1600" b="1">
                <a:solidFill>
                  <a:srgbClr val="FFFFFF"/>
                </a:solidFill>
                <a:latin typeface="Roboto Condensed"/>
                <a:ea typeface="Roboto Condensed"/>
                <a:cs typeface="Roboto Condensed"/>
                <a:sym typeface="Roboto Condensed"/>
              </a:defRPr>
            </a:lvl3pPr>
            <a:lvl4pPr lvl="3" algn="r">
              <a:buNone/>
              <a:defRPr sz="1600" b="1">
                <a:solidFill>
                  <a:srgbClr val="FFFFFF"/>
                </a:solidFill>
                <a:latin typeface="Roboto Condensed"/>
                <a:ea typeface="Roboto Condensed"/>
                <a:cs typeface="Roboto Condensed"/>
                <a:sym typeface="Roboto Condensed"/>
              </a:defRPr>
            </a:lvl4pPr>
            <a:lvl5pPr lvl="4" algn="r">
              <a:buNone/>
              <a:defRPr sz="1600" b="1">
                <a:solidFill>
                  <a:srgbClr val="FFFFFF"/>
                </a:solidFill>
                <a:latin typeface="Roboto Condensed"/>
                <a:ea typeface="Roboto Condensed"/>
                <a:cs typeface="Roboto Condensed"/>
                <a:sym typeface="Roboto Condensed"/>
              </a:defRPr>
            </a:lvl5pPr>
            <a:lvl6pPr lvl="5" algn="r">
              <a:buNone/>
              <a:defRPr sz="1600" b="1">
                <a:solidFill>
                  <a:srgbClr val="FFFFFF"/>
                </a:solidFill>
                <a:latin typeface="Roboto Condensed"/>
                <a:ea typeface="Roboto Condensed"/>
                <a:cs typeface="Roboto Condensed"/>
                <a:sym typeface="Roboto Condensed"/>
              </a:defRPr>
            </a:lvl6pPr>
            <a:lvl7pPr lvl="6" algn="r">
              <a:buNone/>
              <a:defRPr sz="1600" b="1">
                <a:solidFill>
                  <a:srgbClr val="FFFFFF"/>
                </a:solidFill>
                <a:latin typeface="Roboto Condensed"/>
                <a:ea typeface="Roboto Condensed"/>
                <a:cs typeface="Roboto Condensed"/>
                <a:sym typeface="Roboto Condensed"/>
              </a:defRPr>
            </a:lvl7pPr>
            <a:lvl8pPr lvl="7" algn="r">
              <a:buNone/>
              <a:defRPr sz="1600" b="1">
                <a:solidFill>
                  <a:srgbClr val="FFFFFF"/>
                </a:solidFill>
                <a:latin typeface="Roboto Condensed"/>
                <a:ea typeface="Roboto Condensed"/>
                <a:cs typeface="Roboto Condensed"/>
                <a:sym typeface="Roboto Condensed"/>
              </a:defRPr>
            </a:lvl8pPr>
            <a:lvl9pPr lvl="8" algn="r">
              <a:buNone/>
              <a:defRPr sz="1600" b="1">
                <a:solidFill>
                  <a:srgbClr val="FFFFFF"/>
                </a:solidFill>
                <a:latin typeface="Roboto Condensed"/>
                <a:ea typeface="Roboto Condensed"/>
                <a:cs typeface="Roboto Condensed"/>
                <a:sym typeface="Roboto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1569263"/>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bit.ly/ORUhumaniz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SEpIwlAvLLA" TargetMode="External"/><Relationship Id="rId13" Type="http://schemas.openxmlformats.org/officeDocument/2006/relationships/hyperlink" Target="https://youtu.be/UUlE44242kU" TargetMode="External"/><Relationship Id="rId3" Type="http://schemas.openxmlformats.org/officeDocument/2006/relationships/hyperlink" Target="https://oruedu-my.sharepoint.com/:b:/g/personal/onlineid_oru_edu/EdaRYATi-MRHupAETljqX-YBWRxAuXw2IdHg6MjTQuTecQ?e=HW4HDD" TargetMode="External"/><Relationship Id="rId7" Type="http://schemas.openxmlformats.org/officeDocument/2006/relationships/hyperlink" Target="https://oruedu-my.sharepoint.com/:b:/g/personal/onlineid_oru_edu/EXxzYzBFE2RIjohlRslgAssBkcuAne4cEy27BsnPf1EGmA?e=x2EsXt" TargetMode="External"/><Relationship Id="rId12" Type="http://schemas.openxmlformats.org/officeDocument/2006/relationships/hyperlink" Target="https://oruedu-my.sharepoint.com/:b:/g/personal/onlineid_oru_edu/EehUdX_cO9hHsd8IrIXB1iUBBUPe0Z2RRbXbX_OG-g66Ig?e=x9KRI9" TargetMode="External"/><Relationship Id="rId17" Type="http://schemas.openxmlformats.org/officeDocument/2006/relationships/image" Target="../media/image6.gif"/><Relationship Id="rId2" Type="http://schemas.openxmlformats.org/officeDocument/2006/relationships/notesSlide" Target="../notesSlides/notesSlide20.xml"/><Relationship Id="rId16" Type="http://schemas.openxmlformats.org/officeDocument/2006/relationships/hyperlink" Target="https://youtu.be/Vg16T85-Z_Y" TargetMode="External"/><Relationship Id="rId1" Type="http://schemas.openxmlformats.org/officeDocument/2006/relationships/slideLayout" Target="../slideLayouts/slideLayout24.xml"/><Relationship Id="rId6" Type="http://schemas.openxmlformats.org/officeDocument/2006/relationships/hyperlink" Target="http://www.kaltura.com/tiny/wc7pv" TargetMode="External"/><Relationship Id="rId11" Type="http://schemas.openxmlformats.org/officeDocument/2006/relationships/hyperlink" Target="https://youtu.be/45veR-Se-rI" TargetMode="External"/><Relationship Id="rId5" Type="http://schemas.openxmlformats.org/officeDocument/2006/relationships/hyperlink" Target="https://oruedu-my.sharepoint.com/:b:/g/personal/onlineid_oru_edu/ER7zu8Z1nqlInu-x4Gk6C8ABG9YWMA1F7IlqfI0Ipz2Pyg?e=TBC8aY" TargetMode="External"/><Relationship Id="rId15" Type="http://schemas.openxmlformats.org/officeDocument/2006/relationships/hyperlink" Target="https://youtu.be/wUCUJoZTzPA" TargetMode="External"/><Relationship Id="rId10" Type="http://schemas.openxmlformats.org/officeDocument/2006/relationships/hyperlink" Target="https://youtu.be/9WRz3SdDdjY" TargetMode="External"/><Relationship Id="rId4" Type="http://schemas.openxmlformats.org/officeDocument/2006/relationships/hyperlink" Target="http://www.kaltura.com/tiny/2tv34" TargetMode="External"/><Relationship Id="rId9" Type="http://schemas.openxmlformats.org/officeDocument/2006/relationships/hyperlink" Target="https://oruedu-my.sharepoint.com/:b:/g/personal/onlineid_oru_edu/Ecz8pTD2hBdBgiRDuAVB_0oBMZeND13B8nwUPqX2f79h6g?e=d2gAOV" TargetMode="External"/><Relationship Id="rId14" Type="http://schemas.openxmlformats.org/officeDocument/2006/relationships/hyperlink" Target="https://youtu.be/sLp2FG_X12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s://oru.zoom.us/"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6.gi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gif"/></Relationships>
</file>

<file path=ppt/slides/_rels/slide2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5.xml"/><Relationship Id="rId1" Type="http://schemas.openxmlformats.org/officeDocument/2006/relationships/slideLayout" Target="../slideLayouts/slideLayout70.xml"/><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17.xml"/><Relationship Id="rId5" Type="http://schemas.microsoft.com/office/2007/relationships/hdphoto" Target="../media/hdphoto8.wdp"/><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kbAUE7ddh5I" TargetMode="External"/><Relationship Id="rId1" Type="http://schemas.openxmlformats.org/officeDocument/2006/relationships/slideLayout" Target="../slideLayouts/slideLayout17.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4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49.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7.jpg"/></Relationships>
</file>

<file path=ppt/slides/_rels/slide5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hyperlink" Target="http://bit.ly/ORUhumaniz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8.xml"/><Relationship Id="rId1" Type="http://schemas.openxmlformats.org/officeDocument/2006/relationships/slideLayout" Target="../slideLayouts/slideLayout7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www.youtube.com/embed/6HUIHMAIBS8"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2FA527-F1DA-4EB3-A337-D137106AAB03}"/>
              </a:ext>
            </a:extLst>
          </p:cNvPr>
          <p:cNvGrpSpPr/>
          <p:nvPr/>
        </p:nvGrpSpPr>
        <p:grpSpPr>
          <a:xfrm>
            <a:off x="919130" y="1217285"/>
            <a:ext cx="10573623" cy="3946385"/>
            <a:chOff x="919130" y="1217285"/>
            <a:chExt cx="10573623" cy="3946385"/>
          </a:xfrm>
        </p:grpSpPr>
        <p:pic>
          <p:nvPicPr>
            <p:cNvPr id="4" name="Picture 3">
              <a:extLst>
                <a:ext uri="{FF2B5EF4-FFF2-40B4-BE49-F238E27FC236}">
                  <a16:creationId xmlns:a16="http://schemas.microsoft.com/office/drawing/2014/main" id="{EA8C6240-E8AB-4B0B-89A7-76F926EA478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555563" y="1217285"/>
              <a:ext cx="5937190" cy="3946385"/>
            </a:xfrm>
            <a:prstGeom prst="rect">
              <a:avLst/>
            </a:prstGeom>
            <a:ln>
              <a:noFill/>
            </a:ln>
            <a:extLst>
              <a:ext uri="{53640926-AAD7-44D8-BBD7-CCE9431645EC}">
                <a14:shadowObscured xmlns:a14="http://schemas.microsoft.com/office/drawing/2010/main"/>
              </a:ext>
            </a:extLst>
          </p:spPr>
        </p:pic>
        <p:sp>
          <p:nvSpPr>
            <p:cNvPr id="9" name="Pentagon 32">
              <a:extLst>
                <a:ext uri="{FF2B5EF4-FFF2-40B4-BE49-F238E27FC236}">
                  <a16:creationId xmlns:a16="http://schemas.microsoft.com/office/drawing/2014/main" id="{B7677318-055C-42CE-B35C-AD30DCC397E2}"/>
                </a:ext>
              </a:extLst>
            </p:cNvPr>
            <p:cNvSpPr/>
            <p:nvPr/>
          </p:nvSpPr>
          <p:spPr>
            <a:xfrm>
              <a:off x="2635624" y="1217285"/>
              <a:ext cx="4874153" cy="394638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Pentagon 33">
              <a:extLst>
                <a:ext uri="{FF2B5EF4-FFF2-40B4-BE49-F238E27FC236}">
                  <a16:creationId xmlns:a16="http://schemas.microsoft.com/office/drawing/2014/main" id="{0ADE7423-65F8-4AE2-B320-627BD2F89554}"/>
                </a:ext>
              </a:extLst>
            </p:cNvPr>
            <p:cNvSpPr/>
            <p:nvPr/>
          </p:nvSpPr>
          <p:spPr>
            <a:xfrm>
              <a:off x="919130" y="1217285"/>
              <a:ext cx="6463058" cy="3946385"/>
            </a:xfrm>
            <a:prstGeom prst="homePlate">
              <a:avLst/>
            </a:prstGeom>
            <a:solidFill>
              <a:srgbClr val="003366"/>
            </a:solidFill>
            <a:ln>
              <a:noFill/>
            </a:ln>
          </p:spPr>
          <p:style>
            <a:lnRef idx="2">
              <a:schemeClr val="accent1">
                <a:shade val="50000"/>
              </a:schemeClr>
            </a:lnRef>
            <a:fillRef idx="1001">
              <a:schemeClr val="dk2"/>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Text Box 10">
              <a:extLst>
                <a:ext uri="{FF2B5EF4-FFF2-40B4-BE49-F238E27FC236}">
                  <a16:creationId xmlns:a16="http://schemas.microsoft.com/office/drawing/2014/main" id="{6AE08E95-8150-4EA5-AD27-EA013389DD39}"/>
                </a:ext>
              </a:extLst>
            </p:cNvPr>
            <p:cNvSpPr txBox="1"/>
            <p:nvPr/>
          </p:nvSpPr>
          <p:spPr>
            <a:xfrm>
              <a:off x="1062565" y="2231047"/>
              <a:ext cx="5320028" cy="239590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ts val="4000"/>
                </a:lnSpc>
                <a:spcBef>
                  <a:spcPts val="0"/>
                </a:spcBef>
                <a:spcAft>
                  <a:spcPts val="0"/>
                </a:spcAft>
              </a:pPr>
              <a:r>
                <a:rPr lang="en-US" sz="3200" b="1" dirty="0">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ORU All Faculty </a:t>
              </a:r>
              <a:br>
                <a:rPr lang="en-US" sz="3200" b="1" dirty="0">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3200" b="1" dirty="0">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Professional Development</a:t>
              </a:r>
              <a:endParaRPr lang="en-US" sz="3200" b="1"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lnSpc>
                  <a:spcPts val="4000"/>
                </a:lnSpc>
                <a:spcBef>
                  <a:spcPts val="0"/>
                </a:spcBef>
                <a:spcAft>
                  <a:spcPts val="0"/>
                </a:spcAft>
              </a:pPr>
              <a:r>
                <a:rPr lang="en-US" sz="2000" b="1" dirty="0">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Tuesday, January 7, 2020</a:t>
              </a:r>
              <a:endParaRPr lang="en-US" sz="2400" b="1"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lnSpc>
                  <a:spcPts val="4000"/>
                </a:lnSpc>
                <a:spcBef>
                  <a:spcPts val="0"/>
                </a:spcBef>
                <a:spcAft>
                  <a:spcPts val="0"/>
                </a:spcAft>
              </a:pPr>
              <a:r>
                <a:rPr lang="en-US" sz="1600" b="1" i="1" dirty="0">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The Academy for Exceptional Teaching </a:t>
              </a:r>
              <a:r>
                <a:rPr lang="en-US" sz="1600" b="1" dirty="0">
                  <a:solidFill>
                    <a:srgbClr val="FFFFFF"/>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en-US" sz="1600" b="1"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spcBef>
                  <a:spcPts val="0"/>
                </a:spcBef>
                <a:spcAft>
                  <a:spcPts val="0"/>
                </a:spcAft>
              </a:pPr>
              <a:r>
                <a:rPr lang="en-US" sz="1000" dirty="0">
                  <a:effectLst/>
                  <a:latin typeface="Century Gothic" panose="020B0502020202020204" pitchFamily="34" charset="0"/>
                  <a:ea typeface="Century Gothic" panose="020B0502020202020204" pitchFamily="34" charset="0"/>
                  <a:cs typeface="Times New Roman" panose="02020603050405020304" pitchFamily="18" charset="0"/>
                </a:rPr>
                <a:t> </a:t>
              </a:r>
            </a:p>
          </p:txBody>
        </p:sp>
      </p:grpSp>
    </p:spTree>
    <p:extLst>
      <p:ext uri="{BB962C8B-B14F-4D97-AF65-F5344CB8AC3E}">
        <p14:creationId xmlns:p14="http://schemas.microsoft.com/office/powerpoint/2010/main" val="1830887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401444" y="601091"/>
            <a:ext cx="8215657" cy="1021600"/>
          </a:xfrm>
          <a:prstGeom prst="rect">
            <a:avLst/>
          </a:prstGeom>
        </p:spPr>
        <p:txBody>
          <a:bodyPr spcFirstLastPara="1" wrap="square" lIns="121900" tIns="121900" rIns="121900" bIns="121900" anchor="ctr" anchorCtr="0">
            <a:noAutofit/>
          </a:bodyPr>
          <a:lstStyle/>
          <a:p>
            <a:r>
              <a:rPr lang="en-US" sz="5333" dirty="0"/>
              <a:t>Interaction</a:t>
            </a:r>
            <a:endParaRPr sz="5333" dirty="0"/>
          </a:p>
        </p:txBody>
      </p:sp>
      <p:sp>
        <p:nvSpPr>
          <p:cNvPr id="303" name="Google Shape;303;p20"/>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10</a:t>
            </a:fld>
            <a:endParaRPr ker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5411" y="1"/>
            <a:ext cx="1206589" cy="391884"/>
          </a:xfrm>
          <a:prstGeom prst="rect">
            <a:avLst/>
          </a:prstGeom>
        </p:spPr>
      </p:pic>
      <p:sp>
        <p:nvSpPr>
          <p:cNvPr id="2" name="Rectangle 1"/>
          <p:cNvSpPr/>
          <p:nvPr/>
        </p:nvSpPr>
        <p:spPr>
          <a:xfrm>
            <a:off x="973444" y="2226128"/>
            <a:ext cx="7122341" cy="2616101"/>
          </a:xfrm>
          <a:prstGeom prst="rect">
            <a:avLst/>
          </a:prstGeom>
          <a:noFill/>
        </p:spPr>
        <p:txBody>
          <a:bodyPr wrap="square" lIns="121920" tIns="60960" rIns="121920" bIns="60960">
            <a:spAutoFit/>
          </a:bodyPr>
          <a:lstStyle/>
          <a:p>
            <a:pPr algn="ctr" defTabSz="1219170">
              <a:buClr>
                <a:srgbClr val="000000"/>
              </a:buClr>
            </a:pPr>
            <a:r>
              <a:rPr lang="en-US" sz="5400" b="1" kern="0" dirty="0">
                <a:ln w="13462">
                  <a:solidFill>
                    <a:srgbClr val="FFFFFF"/>
                  </a:solidFill>
                  <a:prstDash val="solid"/>
                </a:ln>
                <a:solidFill>
                  <a:srgbClr val="000000">
                    <a:lumMod val="85000"/>
                    <a:lumOff val="15000"/>
                  </a:srgbClr>
                </a:solidFill>
                <a:latin typeface="Arial"/>
                <a:cs typeface="Arial"/>
                <a:sym typeface="Arial"/>
              </a:rPr>
              <a:t>How do we create teacher presence in online courses? </a:t>
            </a:r>
          </a:p>
        </p:txBody>
      </p:sp>
      <p:pic>
        <p:nvPicPr>
          <p:cNvPr id="10" name="Picture 9" descr="A person wearing a suit and tie&#10;&#10;Description generated with very high confidence">
            <a:extLst>
              <a:ext uri="{FF2B5EF4-FFF2-40B4-BE49-F238E27FC236}">
                <a16:creationId xmlns:a16="http://schemas.microsoft.com/office/drawing/2014/main" id="{7D8698DD-D64F-465E-8E08-6E122D5F15B3}"/>
              </a:ext>
            </a:extLst>
          </p:cNvPr>
          <p:cNvPicPr>
            <a:picLocks noChangeAspect="1"/>
          </p:cNvPicPr>
          <p:nvPr/>
        </p:nvPicPr>
        <p:blipFill rotWithShape="1">
          <a:blip r:embed="rId4">
            <a:extLst>
              <a:ext uri="{28A0092B-C50C-407E-A947-70E740481C1C}">
                <a14:useLocalDpi xmlns:a14="http://schemas.microsoft.com/office/drawing/2010/main" val="0"/>
              </a:ext>
            </a:extLst>
          </a:blip>
          <a:srcRect l="12535" t="9596" r="13245" b="37732"/>
          <a:stretch/>
        </p:blipFill>
        <p:spPr>
          <a:xfrm>
            <a:off x="9957423" y="587849"/>
            <a:ext cx="1472504" cy="1567501"/>
          </a:xfrm>
          <a:prstGeom prst="rect">
            <a:avLst/>
          </a:prstGeom>
        </p:spPr>
      </p:pic>
    </p:spTree>
    <p:extLst>
      <p:ext uri="{BB962C8B-B14F-4D97-AF65-F5344CB8AC3E}">
        <p14:creationId xmlns:p14="http://schemas.microsoft.com/office/powerpoint/2010/main" val="116220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a:xfrm>
            <a:off x="10208800" y="5962311"/>
            <a:ext cx="1983200" cy="420800"/>
          </a:xfrm>
        </p:spPr>
        <p:txBody>
          <a:bodyPr/>
          <a:lstStyle/>
          <a:p>
            <a:pPr defTabSz="1219170">
              <a:buClr>
                <a:srgbClr val="000000"/>
              </a:buClr>
            </a:pPr>
            <a:fld id="{00000000-1234-1234-1234-123412341234}" type="slidenum">
              <a:rPr lang="en" kern="0" smtClean="0"/>
              <a:pPr defTabSz="1219170">
                <a:buClr>
                  <a:srgbClr val="000000"/>
                </a:buClr>
              </a:pPr>
              <a:t>11</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3068877" y="-111369"/>
            <a:ext cx="8131523" cy="1021600"/>
          </a:xfrm>
        </p:spPr>
        <p:txBody>
          <a:bodyPr/>
          <a:lstStyle/>
          <a:p>
            <a:r>
              <a:rPr lang="en-US" sz="3600" b="0" dirty="0">
                <a:solidFill>
                  <a:schemeClr val="tx1"/>
                </a:solidFill>
                <a:latin typeface="Calibri Light" panose="020F0302020204030204" pitchFamily="34" charset="0"/>
              </a:rPr>
              <a:t>Offer a Course Calendar </a:t>
            </a:r>
          </a:p>
        </p:txBody>
      </p:sp>
      <p:sp>
        <p:nvSpPr>
          <p:cNvPr id="5" name="TextBox 4">
            <a:extLst>
              <a:ext uri="{FF2B5EF4-FFF2-40B4-BE49-F238E27FC236}">
                <a16:creationId xmlns:a16="http://schemas.microsoft.com/office/drawing/2014/main" id="{B5B5FD9B-0A93-4C67-B7F2-935F558A597F}"/>
              </a:ext>
            </a:extLst>
          </p:cNvPr>
          <p:cNvSpPr txBox="1"/>
          <p:nvPr/>
        </p:nvSpPr>
        <p:spPr>
          <a:xfrm>
            <a:off x="74522" y="299223"/>
            <a:ext cx="183415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Best Practices</a:t>
            </a:r>
          </a:p>
        </p:txBody>
      </p:sp>
      <p:graphicFrame>
        <p:nvGraphicFramePr>
          <p:cNvPr id="4" name="Table 3" descr="Course Calendar for GMCM 734">
            <a:extLst>
              <a:ext uri="{FF2B5EF4-FFF2-40B4-BE49-F238E27FC236}">
                <a16:creationId xmlns:a16="http://schemas.microsoft.com/office/drawing/2014/main" id="{172B9B7C-B13E-412E-A557-86662DE1C29C}"/>
              </a:ext>
            </a:extLst>
          </p:cNvPr>
          <p:cNvGraphicFramePr>
            <a:graphicFrameLocks noGrp="1"/>
          </p:cNvGraphicFramePr>
          <p:nvPr>
            <p:extLst>
              <p:ext uri="{D42A27DB-BD31-4B8C-83A1-F6EECF244321}">
                <p14:modId xmlns:p14="http://schemas.microsoft.com/office/powerpoint/2010/main" val="2773435302"/>
              </p:ext>
            </p:extLst>
          </p:nvPr>
        </p:nvGraphicFramePr>
        <p:xfrm>
          <a:off x="3180642" y="855000"/>
          <a:ext cx="6389243" cy="5423914"/>
        </p:xfrm>
        <a:graphic>
          <a:graphicData uri="http://schemas.openxmlformats.org/drawingml/2006/table">
            <a:tbl>
              <a:tblPr firstRow="1" firstCol="1" bandRow="1">
                <a:tableStyleId>{5940675A-B579-460E-94D1-54222C63F5DA}</a:tableStyleId>
              </a:tblPr>
              <a:tblGrid>
                <a:gridCol w="958305">
                  <a:extLst>
                    <a:ext uri="{9D8B030D-6E8A-4147-A177-3AD203B41FA5}">
                      <a16:colId xmlns:a16="http://schemas.microsoft.com/office/drawing/2014/main" val="1775564494"/>
                    </a:ext>
                  </a:extLst>
                </a:gridCol>
                <a:gridCol w="3786730">
                  <a:extLst>
                    <a:ext uri="{9D8B030D-6E8A-4147-A177-3AD203B41FA5}">
                      <a16:colId xmlns:a16="http://schemas.microsoft.com/office/drawing/2014/main" val="2178534494"/>
                    </a:ext>
                  </a:extLst>
                </a:gridCol>
                <a:gridCol w="786218">
                  <a:extLst>
                    <a:ext uri="{9D8B030D-6E8A-4147-A177-3AD203B41FA5}">
                      <a16:colId xmlns:a16="http://schemas.microsoft.com/office/drawing/2014/main" val="3601454918"/>
                    </a:ext>
                  </a:extLst>
                </a:gridCol>
                <a:gridCol w="857990">
                  <a:extLst>
                    <a:ext uri="{9D8B030D-6E8A-4147-A177-3AD203B41FA5}">
                      <a16:colId xmlns:a16="http://schemas.microsoft.com/office/drawing/2014/main" val="1064824830"/>
                    </a:ext>
                  </a:extLst>
                </a:gridCol>
              </a:tblGrid>
              <a:tr h="256381">
                <a:tc>
                  <a:txBody>
                    <a:bodyPr/>
                    <a:lstStyle/>
                    <a:p>
                      <a:pPr marL="0" marR="0" algn="ctr">
                        <a:lnSpc>
                          <a:spcPct val="107000"/>
                        </a:lnSpc>
                        <a:spcBef>
                          <a:spcPts val="0"/>
                        </a:spcBef>
                        <a:spcAft>
                          <a:spcPts val="0"/>
                        </a:spcAft>
                      </a:pPr>
                      <a:r>
                        <a:rPr lang="en-US" sz="1200" dirty="0">
                          <a:effectLst/>
                        </a:rPr>
                        <a:t>Module 1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nSpc>
                          <a:spcPct val="107000"/>
                        </a:lnSpc>
                        <a:spcBef>
                          <a:spcPts val="0"/>
                        </a:spcBef>
                        <a:spcAft>
                          <a:spcPts val="0"/>
                        </a:spcAft>
                      </a:pPr>
                      <a:r>
                        <a:rPr lang="en-US" sz="1200">
                          <a:effectLst/>
                        </a:rPr>
                        <a:t>Leadership Types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Hours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Weight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extLst>
                  <a:ext uri="{0D108BD9-81ED-4DB2-BD59-A6C34878D82A}">
                    <a16:rowId xmlns:a16="http://schemas.microsoft.com/office/drawing/2014/main" val="3934343787"/>
                  </a:ext>
                </a:extLst>
              </a:tr>
              <a:tr h="258276">
                <a:tc>
                  <a:txBody>
                    <a:bodyPr/>
                    <a:lstStyle/>
                    <a:p>
                      <a:pPr marL="0" marR="0" algn="ctr">
                        <a:lnSpc>
                          <a:spcPct val="107000"/>
                        </a:lnSpc>
                        <a:spcBef>
                          <a:spcPts val="0"/>
                        </a:spcBef>
                        <a:spcAft>
                          <a:spcPts val="0"/>
                        </a:spcAft>
                      </a:pPr>
                      <a:r>
                        <a:rPr lang="en-US" sz="1200" dirty="0">
                          <a:effectLst/>
                        </a:rPr>
                        <a:t>Wk. 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Study 1: DeGraff, Chp. 1-11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3574901626"/>
                  </a:ext>
                </a:extLst>
              </a:tr>
              <a:tr h="272169">
                <a:tc>
                  <a:txBody>
                    <a:bodyPr/>
                    <a:lstStyle/>
                    <a:p>
                      <a:pPr marL="0" marR="0" algn="ctr">
                        <a:lnSpc>
                          <a:spcPct val="107000"/>
                        </a:lnSpc>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Forum 1: Self-Assessment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2154622135"/>
                  </a:ext>
                </a:extLst>
              </a:tr>
              <a:tr h="237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Meet Up 1: Leader Workshop</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779849595"/>
                  </a:ext>
                </a:extLst>
              </a:tr>
              <a:tr h="272169">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Project 1: Leadership Action Plan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816910740"/>
                  </a:ext>
                </a:extLst>
              </a:tr>
              <a:tr h="245014">
                <a:tc>
                  <a:txBody>
                    <a:bodyPr/>
                    <a:lstStyle/>
                    <a:p>
                      <a:pPr marL="0" marR="0" algn="ctr">
                        <a:lnSpc>
                          <a:spcPct val="107000"/>
                        </a:lnSpc>
                        <a:spcBef>
                          <a:spcPts val="0"/>
                        </a:spcBef>
                        <a:spcAft>
                          <a:spcPts val="0"/>
                        </a:spcAft>
                      </a:pPr>
                      <a:r>
                        <a:rPr lang="en-US" sz="1200">
                          <a:effectLst/>
                        </a:rPr>
                        <a:t>Module 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nSpc>
                          <a:spcPct val="107000"/>
                        </a:lnSpc>
                        <a:spcBef>
                          <a:spcPts val="0"/>
                        </a:spcBef>
                        <a:spcAft>
                          <a:spcPts val="0"/>
                        </a:spcAft>
                      </a:pPr>
                      <a:r>
                        <a:rPr lang="en-US" sz="1200">
                          <a:effectLst/>
                        </a:rPr>
                        <a:t>Leadership Teams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Hours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Weight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extLst>
                  <a:ext uri="{0D108BD9-81ED-4DB2-BD59-A6C34878D82A}">
                    <a16:rowId xmlns:a16="http://schemas.microsoft.com/office/drawing/2014/main" val="2053683855"/>
                  </a:ext>
                </a:extLst>
              </a:tr>
              <a:tr h="258276">
                <a:tc>
                  <a:txBody>
                    <a:bodyPr/>
                    <a:lstStyle/>
                    <a:p>
                      <a:pPr marL="0" marR="0" algn="ctr">
                        <a:lnSpc>
                          <a:spcPct val="107000"/>
                        </a:lnSpc>
                        <a:spcBef>
                          <a:spcPts val="0"/>
                        </a:spcBef>
                        <a:spcAft>
                          <a:spcPts val="0"/>
                        </a:spcAft>
                      </a:pPr>
                      <a:r>
                        <a:rPr lang="en-US" sz="1200">
                          <a:effectLst/>
                        </a:rPr>
                        <a:t>Wk. 3-4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Study 2: Hartwig, </a:t>
                      </a:r>
                      <a:r>
                        <a:rPr lang="en-US" sz="1200" dirty="0" err="1">
                          <a:effectLst/>
                        </a:rPr>
                        <a:t>Chp</a:t>
                      </a:r>
                      <a:r>
                        <a:rPr lang="en-US" sz="1200" dirty="0">
                          <a:effectLst/>
                        </a:rPr>
                        <a:t>. 1-6; Cole, </a:t>
                      </a:r>
                      <a:r>
                        <a:rPr lang="en-US" sz="1200" dirty="0" err="1">
                          <a:effectLst/>
                        </a:rPr>
                        <a:t>Chp</a:t>
                      </a:r>
                      <a:r>
                        <a:rPr lang="en-US" sz="1200" dirty="0">
                          <a:effectLst/>
                        </a:rPr>
                        <a:t>. 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1269173986"/>
                  </a:ext>
                </a:extLst>
              </a:tr>
              <a:tr h="245014">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Forum 2: Team Building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3819154559"/>
                  </a:ext>
                </a:extLst>
              </a:tr>
              <a:tr h="27153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Meet Up 2: Team Systems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2569361736"/>
                  </a:ext>
                </a:extLst>
              </a:tr>
              <a:tr h="285429">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Project 2: Team Functions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3269534008"/>
                  </a:ext>
                </a:extLst>
              </a:tr>
              <a:tr h="245014">
                <a:tc>
                  <a:txBody>
                    <a:bodyPr/>
                    <a:lstStyle/>
                    <a:p>
                      <a:pPr marL="0" marR="0" algn="ctr">
                        <a:lnSpc>
                          <a:spcPct val="107000"/>
                        </a:lnSpc>
                        <a:spcBef>
                          <a:spcPts val="0"/>
                        </a:spcBef>
                        <a:spcAft>
                          <a:spcPts val="0"/>
                        </a:spcAft>
                      </a:pPr>
                      <a:r>
                        <a:rPr lang="en-US" sz="1200">
                          <a:effectLst/>
                        </a:rPr>
                        <a:t>Module 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nSpc>
                          <a:spcPct val="107000"/>
                        </a:lnSpc>
                        <a:spcBef>
                          <a:spcPts val="0"/>
                        </a:spcBef>
                        <a:spcAft>
                          <a:spcPts val="0"/>
                        </a:spcAft>
                      </a:pPr>
                      <a:r>
                        <a:rPr lang="en-US" sz="1200" dirty="0">
                          <a:effectLst/>
                        </a:rPr>
                        <a:t>Leadership Challenges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Hours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Weight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extLst>
                  <a:ext uri="{0D108BD9-81ED-4DB2-BD59-A6C34878D82A}">
                    <a16:rowId xmlns:a16="http://schemas.microsoft.com/office/drawing/2014/main" val="3337466096"/>
                  </a:ext>
                </a:extLst>
              </a:tr>
              <a:tr h="258276">
                <a:tc>
                  <a:txBody>
                    <a:bodyPr/>
                    <a:lstStyle/>
                    <a:p>
                      <a:pPr marL="0" marR="0" algn="ctr">
                        <a:lnSpc>
                          <a:spcPct val="107000"/>
                        </a:lnSpc>
                        <a:spcBef>
                          <a:spcPts val="0"/>
                        </a:spcBef>
                        <a:spcAft>
                          <a:spcPts val="0"/>
                        </a:spcAft>
                      </a:pPr>
                      <a:r>
                        <a:rPr lang="en-US" sz="1200">
                          <a:effectLst/>
                        </a:rPr>
                        <a:t>Wk. 5-6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Study 3: Hartwig, </a:t>
                      </a:r>
                      <a:r>
                        <a:rPr lang="en-US" sz="1200" dirty="0" err="1">
                          <a:effectLst/>
                        </a:rPr>
                        <a:t>Chp</a:t>
                      </a:r>
                      <a:r>
                        <a:rPr lang="en-US" sz="1200" dirty="0">
                          <a:effectLst/>
                        </a:rPr>
                        <a:t>. 7-11; Cole, </a:t>
                      </a:r>
                      <a:r>
                        <a:rPr lang="en-US" sz="1200" dirty="0" err="1">
                          <a:effectLst/>
                        </a:rPr>
                        <a:t>Chp</a:t>
                      </a:r>
                      <a:r>
                        <a:rPr lang="en-US" sz="1200" dirty="0">
                          <a:effectLst/>
                        </a:rPr>
                        <a:t>. 3-10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dirty="0">
                          <a:effectLst/>
                        </a:rPr>
                        <a:t>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2284618019"/>
                  </a:ext>
                </a:extLst>
              </a:tr>
              <a:tr h="245014">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Forum 3: Missional Structures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dirty="0">
                          <a:effectLst/>
                        </a:rPr>
                        <a:t>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662721322"/>
                  </a:ext>
                </a:extLst>
              </a:tr>
              <a:tr h="245014">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Meet Up 3: Community Ministry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3268487865"/>
                  </a:ext>
                </a:extLst>
              </a:tr>
              <a:tr h="258276">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Project 3: Team Ministry Proposal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dirty="0">
                          <a:effectLst/>
                        </a:rPr>
                        <a:t>19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dirty="0">
                          <a:effectLst/>
                        </a:rPr>
                        <a:t>38%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2946274816"/>
                  </a:ext>
                </a:extLst>
              </a:tr>
              <a:tr h="245014">
                <a:tc>
                  <a:txBody>
                    <a:bodyPr/>
                    <a:lstStyle/>
                    <a:p>
                      <a:pPr marL="0" marR="0" algn="ctr">
                        <a:lnSpc>
                          <a:spcPct val="107000"/>
                        </a:lnSpc>
                        <a:spcBef>
                          <a:spcPts val="0"/>
                        </a:spcBef>
                        <a:spcAft>
                          <a:spcPts val="0"/>
                        </a:spcAft>
                      </a:pPr>
                      <a:r>
                        <a:rPr lang="en-US" sz="1200">
                          <a:effectLst/>
                        </a:rPr>
                        <a:t>Module 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nSpc>
                          <a:spcPct val="107000"/>
                        </a:lnSpc>
                        <a:spcBef>
                          <a:spcPts val="0"/>
                        </a:spcBef>
                        <a:spcAft>
                          <a:spcPts val="0"/>
                        </a:spcAft>
                      </a:pPr>
                      <a:r>
                        <a:rPr lang="en-US" sz="1200">
                          <a:effectLst/>
                        </a:rPr>
                        <a:t>Leadership Reflection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 Hours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solidFill>
                      <a:schemeClr val="bg1">
                        <a:lumMod val="85000"/>
                      </a:schemeClr>
                    </a:solidFill>
                  </a:tcPr>
                </a:tc>
                <a:tc>
                  <a:txBody>
                    <a:bodyPr/>
                    <a:lstStyle/>
                    <a:p>
                      <a:pPr marL="0" marR="0" algn="ctr">
                        <a:lnSpc>
                          <a:spcPct val="107000"/>
                        </a:lnSpc>
                        <a:spcBef>
                          <a:spcPts val="0"/>
                        </a:spcBef>
                        <a:spcAft>
                          <a:spcPts val="0"/>
                        </a:spcAft>
                      </a:pPr>
                      <a:r>
                        <a:rPr lang="en-US" sz="1200" dirty="0">
                          <a:effectLst/>
                        </a:rPr>
                        <a:t>Weight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extLst>
                  <a:ext uri="{0D108BD9-81ED-4DB2-BD59-A6C34878D82A}">
                    <a16:rowId xmlns:a16="http://schemas.microsoft.com/office/drawing/2014/main" val="2415938723"/>
                  </a:ext>
                </a:extLst>
              </a:tr>
              <a:tr h="253318">
                <a:tc>
                  <a:txBody>
                    <a:bodyPr/>
                    <a:lstStyle/>
                    <a:p>
                      <a:pPr marL="0" marR="0" algn="ctr">
                        <a:lnSpc>
                          <a:spcPct val="107000"/>
                        </a:lnSpc>
                        <a:spcBef>
                          <a:spcPts val="0"/>
                        </a:spcBef>
                        <a:spcAft>
                          <a:spcPts val="0"/>
                        </a:spcAft>
                      </a:pPr>
                      <a:r>
                        <a:rPr lang="en-US" sz="1200">
                          <a:effectLst/>
                        </a:rPr>
                        <a:t>Wk. 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dirty="0">
                          <a:effectLst/>
                        </a:rPr>
                        <a:t>Study 4: Hartwig, </a:t>
                      </a:r>
                      <a:r>
                        <a:rPr lang="en-US" sz="1200" dirty="0" err="1">
                          <a:effectLst/>
                        </a:rPr>
                        <a:t>Chp</a:t>
                      </a:r>
                      <a:r>
                        <a:rPr lang="en-US" sz="1200" dirty="0">
                          <a:effectLst/>
                        </a:rPr>
                        <a:t>. 12-14; Cole, </a:t>
                      </a:r>
                      <a:r>
                        <a:rPr lang="en-US" sz="1200" dirty="0" err="1">
                          <a:effectLst/>
                        </a:rPr>
                        <a:t>Chp</a:t>
                      </a:r>
                      <a:r>
                        <a:rPr lang="en-US" sz="1200" dirty="0">
                          <a:effectLst/>
                        </a:rPr>
                        <a:t>. 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2435219635"/>
                  </a:ext>
                </a:extLst>
              </a:tr>
              <a:tr h="204600">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Forum 4: The Enlivened Self</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995113533"/>
                  </a:ext>
                </a:extLst>
              </a:tr>
              <a:tr h="245014">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Meet Up 4: Group Presentations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3803317778"/>
                  </a:ext>
                </a:extLst>
              </a:tr>
              <a:tr h="245014">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nSpc>
                          <a:spcPct val="107000"/>
                        </a:lnSpc>
                        <a:spcBef>
                          <a:spcPts val="0"/>
                        </a:spcBef>
                        <a:spcAft>
                          <a:spcPts val="0"/>
                        </a:spcAft>
                      </a:pPr>
                      <a:r>
                        <a:rPr lang="en-US" sz="1200">
                          <a:effectLst/>
                        </a:rPr>
                        <a:t>Project 4: Teaming Reflection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tc>
                  <a:txBody>
                    <a:bodyPr/>
                    <a:lstStyle/>
                    <a:p>
                      <a:pPr marL="0" marR="0" algn="ctr">
                        <a:lnSpc>
                          <a:spcPct val="107000"/>
                        </a:lnSpc>
                        <a:spcBef>
                          <a:spcPts val="0"/>
                        </a:spcBef>
                        <a:spcAft>
                          <a:spcPts val="0"/>
                        </a:spcAft>
                      </a:pPr>
                      <a:r>
                        <a:rPr lang="en-US" sz="1200">
                          <a:effectLst/>
                        </a:rPr>
                        <a:t>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tc>
                <a:tc>
                  <a:txBody>
                    <a:bodyPr/>
                    <a:lstStyle/>
                    <a:p>
                      <a:pPr marL="0" marR="0" algn="ctr">
                        <a:lnSpc>
                          <a:spcPct val="107000"/>
                        </a:lnSpc>
                        <a:spcBef>
                          <a:spcPts val="0"/>
                        </a:spcBef>
                        <a:spcAft>
                          <a:spcPts val="0"/>
                        </a:spcAft>
                      </a:pPr>
                      <a:r>
                        <a:rPr lang="en-US" sz="1200">
                          <a:effectLst/>
                        </a:rPr>
                        <a:t>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tc>
                <a:extLst>
                  <a:ext uri="{0D108BD9-81ED-4DB2-BD59-A6C34878D82A}">
                    <a16:rowId xmlns:a16="http://schemas.microsoft.com/office/drawing/2014/main" val="970948007"/>
                  </a:ext>
                </a:extLst>
              </a:tr>
              <a:tr h="322603">
                <a:tc>
                  <a:txBody>
                    <a:bodyPr/>
                    <a:lstStyle/>
                    <a:p>
                      <a:pPr marL="0" marR="0" algn="ctr">
                        <a:lnSpc>
                          <a:spcPct val="107000"/>
                        </a:lnSpc>
                        <a:spcBef>
                          <a:spcPts val="0"/>
                        </a:spcBef>
                        <a:spcAft>
                          <a:spcPts val="0"/>
                        </a:spcAft>
                      </a:pPr>
                      <a:r>
                        <a:rPr lang="en-US" sz="1200">
                          <a:effectLst/>
                        </a:rPr>
                        <a:t>Course 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nSpc>
                          <a:spcPct val="107000"/>
                        </a:lnSpc>
                        <a:spcBef>
                          <a:spcPts val="0"/>
                        </a:spcBef>
                        <a:spcAft>
                          <a:spcPts val="0"/>
                        </a:spcAft>
                      </a:pPr>
                      <a:r>
                        <a:rPr lang="en-US" sz="1200">
                          <a:effectLst/>
                        </a:rPr>
                        <a:t>Total estimated hours based upon average of </a:t>
                      </a:r>
                      <a:br>
                        <a:rPr lang="en-US" sz="1200">
                          <a:effectLst/>
                        </a:rPr>
                      </a:br>
                      <a:r>
                        <a:rPr lang="en-US" sz="1200">
                          <a:effectLst/>
                        </a:rPr>
                        <a:t>19 hours per week for 7 weeks.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solidFill>
                      <a:schemeClr val="bg1">
                        <a:lumMod val="85000"/>
                      </a:schemeClr>
                    </a:solidFill>
                  </a:tcPr>
                </a:tc>
                <a:tc>
                  <a:txBody>
                    <a:bodyPr/>
                    <a:lstStyle/>
                    <a:p>
                      <a:pPr marL="0" marR="0" algn="ctr">
                        <a:lnSpc>
                          <a:spcPct val="107000"/>
                        </a:lnSpc>
                        <a:spcBef>
                          <a:spcPts val="0"/>
                        </a:spcBef>
                        <a:spcAft>
                          <a:spcPts val="0"/>
                        </a:spcAft>
                      </a:pPr>
                      <a:r>
                        <a:rPr lang="en-US" sz="1200">
                          <a:effectLst/>
                        </a:rPr>
                        <a:t>133 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2" marR="4932" marT="0" marB="0" anchor="ctr">
                    <a:solidFill>
                      <a:schemeClr val="bg1">
                        <a:lumMod val="85000"/>
                      </a:schemeClr>
                    </a:solidFill>
                  </a:tcPr>
                </a:tc>
                <a:tc>
                  <a:txBody>
                    <a:bodyPr/>
                    <a:lstStyle/>
                    <a:p>
                      <a:pPr marL="0" marR="0" algn="ctr">
                        <a:lnSpc>
                          <a:spcPct val="107000"/>
                        </a:lnSpc>
                        <a:spcBef>
                          <a:spcPts val="0"/>
                        </a:spcBef>
                        <a:spcAft>
                          <a:spcPts val="0"/>
                        </a:spcAft>
                      </a:pPr>
                      <a:r>
                        <a:rPr lang="en-US" sz="1200" dirty="0">
                          <a:effectLst/>
                        </a:rPr>
                        <a:t>100%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20" marR="56720" marT="0" marB="0" anchor="ctr">
                    <a:solidFill>
                      <a:schemeClr val="bg1">
                        <a:lumMod val="85000"/>
                      </a:schemeClr>
                    </a:solidFill>
                  </a:tcPr>
                </a:tc>
                <a:extLst>
                  <a:ext uri="{0D108BD9-81ED-4DB2-BD59-A6C34878D82A}">
                    <a16:rowId xmlns:a16="http://schemas.microsoft.com/office/drawing/2014/main" val="1777306337"/>
                  </a:ext>
                </a:extLst>
              </a:tr>
            </a:tbl>
          </a:graphicData>
        </a:graphic>
      </p:graphicFrame>
      <p:sp>
        <p:nvSpPr>
          <p:cNvPr id="8" name="Google Shape;249;p17">
            <a:extLst>
              <a:ext uri="{FF2B5EF4-FFF2-40B4-BE49-F238E27FC236}">
                <a16:creationId xmlns:a16="http://schemas.microsoft.com/office/drawing/2014/main" id="{449F6E95-368C-411F-ABA5-FAAF5CC55A50}"/>
              </a:ext>
            </a:extLst>
          </p:cNvPr>
          <p:cNvSpPr txBox="1">
            <a:spLocks/>
          </p:cNvSpPr>
          <p:nvPr/>
        </p:nvSpPr>
        <p:spPr>
          <a:xfrm>
            <a:off x="293455" y="2185638"/>
            <a:ext cx="2003695" cy="182880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667" b="1" kern="0" dirty="0"/>
              <a:t>Include </a:t>
            </a:r>
            <a:r>
              <a:rPr lang="en-US" sz="3200" b="1" kern="0" dirty="0"/>
              <a:t>Hours </a:t>
            </a:r>
            <a:br>
              <a:rPr lang="en-US" sz="3200" b="1" kern="0" dirty="0"/>
            </a:br>
            <a:r>
              <a:rPr lang="en-US" sz="2667" b="1" kern="0" dirty="0"/>
              <a:t>&amp; Weights</a:t>
            </a:r>
          </a:p>
        </p:txBody>
      </p:sp>
    </p:spTree>
    <p:extLst>
      <p:ext uri="{BB962C8B-B14F-4D97-AF65-F5344CB8AC3E}">
        <p14:creationId xmlns:p14="http://schemas.microsoft.com/office/powerpoint/2010/main" val="196880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12</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6" y="411028"/>
            <a:ext cx="7864818" cy="1021600"/>
          </a:xfrm>
        </p:spPr>
        <p:txBody>
          <a:bodyPr/>
          <a:lstStyle/>
          <a:p>
            <a:r>
              <a:rPr lang="en-US" sz="4800" b="0" dirty="0">
                <a:solidFill>
                  <a:schemeClr val="tx1"/>
                </a:solidFill>
                <a:latin typeface="Calibri Light" panose="020F0302020204030204" pitchFamily="34" charset="0"/>
              </a:rPr>
              <a:t>Maximize Student Engagement</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418978"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Definitions</a:t>
            </a:r>
          </a:p>
        </p:txBody>
      </p:sp>
      <p:graphicFrame>
        <p:nvGraphicFramePr>
          <p:cNvPr id="7" name="Table 6">
            <a:extLst>
              <a:ext uri="{FF2B5EF4-FFF2-40B4-BE49-F238E27FC236}">
                <a16:creationId xmlns:a16="http://schemas.microsoft.com/office/drawing/2014/main" id="{C80EE153-DF32-4C8B-9EAA-6DD6B3D6FF45}"/>
              </a:ext>
            </a:extLst>
          </p:cNvPr>
          <p:cNvGraphicFramePr>
            <a:graphicFrameLocks noGrp="1"/>
          </p:cNvGraphicFramePr>
          <p:nvPr>
            <p:extLst>
              <p:ext uri="{D42A27DB-BD31-4B8C-83A1-F6EECF244321}">
                <p14:modId xmlns:p14="http://schemas.microsoft.com/office/powerpoint/2010/main" val="627060012"/>
              </p:ext>
            </p:extLst>
          </p:nvPr>
        </p:nvGraphicFramePr>
        <p:xfrm>
          <a:off x="1450652" y="1661254"/>
          <a:ext cx="10364830" cy="3271458"/>
        </p:xfrm>
        <a:graphic>
          <a:graphicData uri="http://schemas.openxmlformats.org/drawingml/2006/table">
            <a:tbl>
              <a:tblPr firstRow="1" firstCol="1" bandRow="1">
                <a:tableStyleId>{5C22544A-7EE6-4342-B048-85BDC9FD1C3A}</a:tableStyleId>
              </a:tblPr>
              <a:tblGrid>
                <a:gridCol w="3044493">
                  <a:extLst>
                    <a:ext uri="{9D8B030D-6E8A-4147-A177-3AD203B41FA5}">
                      <a16:colId xmlns:a16="http://schemas.microsoft.com/office/drawing/2014/main" val="871149697"/>
                    </a:ext>
                  </a:extLst>
                </a:gridCol>
                <a:gridCol w="2387598">
                  <a:extLst>
                    <a:ext uri="{9D8B030D-6E8A-4147-A177-3AD203B41FA5}">
                      <a16:colId xmlns:a16="http://schemas.microsoft.com/office/drawing/2014/main" val="1309202556"/>
                    </a:ext>
                  </a:extLst>
                </a:gridCol>
                <a:gridCol w="2045176">
                  <a:extLst>
                    <a:ext uri="{9D8B030D-6E8A-4147-A177-3AD203B41FA5}">
                      <a16:colId xmlns:a16="http://schemas.microsoft.com/office/drawing/2014/main" val="4275664077"/>
                    </a:ext>
                  </a:extLst>
                </a:gridCol>
                <a:gridCol w="2887563">
                  <a:extLst>
                    <a:ext uri="{9D8B030D-6E8A-4147-A177-3AD203B41FA5}">
                      <a16:colId xmlns:a16="http://schemas.microsoft.com/office/drawing/2014/main" val="811820645"/>
                    </a:ext>
                  </a:extLst>
                </a:gridCol>
              </a:tblGrid>
              <a:tr h="0">
                <a:tc gridSpan="4">
                  <a:txBody>
                    <a:bodyPr/>
                    <a:lstStyle/>
                    <a:p>
                      <a:pPr marL="0" marR="0" algn="ctr">
                        <a:lnSpc>
                          <a:spcPct val="107000"/>
                        </a:lnSpc>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63273608"/>
                  </a:ext>
                </a:extLst>
              </a:tr>
              <a:tr h="515293">
                <a:tc>
                  <a:txBody>
                    <a:bodyPr/>
                    <a:lstStyle/>
                    <a:p>
                      <a:pPr marL="0" marR="0">
                        <a:lnSpc>
                          <a:spcPct val="107000"/>
                        </a:lnSpc>
                        <a:spcBef>
                          <a:spcPts val="0"/>
                        </a:spcBef>
                        <a:spcAft>
                          <a:spcPts val="0"/>
                        </a:spcAft>
                      </a:pPr>
                      <a:r>
                        <a:rPr lang="en-US" sz="2400" dirty="0">
                          <a:effectLst/>
                        </a:rPr>
                        <a:t>Level</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In-Class </a:t>
                      </a:r>
                    </a:p>
                    <a:p>
                      <a:pPr marL="0" marR="0">
                        <a:lnSpc>
                          <a:spcPct val="107000"/>
                        </a:lnSpc>
                        <a:spcBef>
                          <a:spcPts val="0"/>
                        </a:spcBef>
                        <a:spcAft>
                          <a:spcPts val="0"/>
                        </a:spcAft>
                      </a:pPr>
                      <a:r>
                        <a:rPr lang="en-US" sz="2800">
                          <a:effectLst/>
                        </a:rPr>
                        <a:t>Equivalents</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Outside </a:t>
                      </a:r>
                    </a:p>
                    <a:p>
                      <a:pPr marL="0" marR="0">
                        <a:lnSpc>
                          <a:spcPct val="107000"/>
                        </a:lnSpc>
                        <a:spcBef>
                          <a:spcPts val="0"/>
                        </a:spcBef>
                        <a:spcAft>
                          <a:spcPts val="0"/>
                        </a:spcAft>
                      </a:pPr>
                      <a:r>
                        <a:rPr lang="en-US" sz="2800">
                          <a:effectLst/>
                        </a:rPr>
                        <a:t>Study</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Total Student Study</a:t>
                      </a:r>
                      <a:r>
                        <a:rPr lang="en-US" sz="2800" baseline="0" dirty="0">
                          <a:effectLst/>
                        </a:rPr>
                        <a:t> Hrs.</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92756992"/>
                  </a:ext>
                </a:extLst>
              </a:tr>
              <a:tr h="251177">
                <a:tc>
                  <a:txBody>
                    <a:bodyPr/>
                    <a:lstStyle/>
                    <a:p>
                      <a:pPr marL="0" marR="0">
                        <a:lnSpc>
                          <a:spcPct val="107000"/>
                        </a:lnSpc>
                        <a:spcBef>
                          <a:spcPts val="0"/>
                        </a:spcBef>
                        <a:spcAft>
                          <a:spcPts val="0"/>
                        </a:spcAft>
                      </a:pPr>
                      <a:r>
                        <a:rPr lang="en-US" sz="2400" dirty="0">
                          <a:effectLst/>
                        </a:rPr>
                        <a:t>Undergraduates </a:t>
                      </a:r>
                      <a:br>
                        <a:rPr lang="en-US" sz="2400" dirty="0">
                          <a:effectLst/>
                        </a:rPr>
                      </a:br>
                      <a:r>
                        <a:rPr lang="en-US" sz="2400" dirty="0">
                          <a:effectLst/>
                        </a:rPr>
                        <a:t>(1 to 2)</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37.5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75</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112.5</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93048322"/>
                  </a:ext>
                </a:extLst>
              </a:tr>
              <a:tr h="251177">
                <a:tc>
                  <a:txBody>
                    <a:bodyPr/>
                    <a:lstStyle/>
                    <a:p>
                      <a:pPr marL="0" marR="0">
                        <a:lnSpc>
                          <a:spcPct val="107000"/>
                        </a:lnSpc>
                        <a:spcBef>
                          <a:spcPts val="0"/>
                        </a:spcBef>
                        <a:spcAft>
                          <a:spcPts val="0"/>
                        </a:spcAft>
                      </a:pPr>
                      <a:r>
                        <a:rPr lang="en-US" sz="2400" dirty="0">
                          <a:effectLst/>
                        </a:rPr>
                        <a:t>Master Level  </a:t>
                      </a:r>
                      <a:br>
                        <a:rPr lang="en-US" sz="2400" dirty="0">
                          <a:effectLst/>
                        </a:rPr>
                      </a:br>
                      <a:r>
                        <a:rPr lang="en-US" sz="2400" dirty="0">
                          <a:effectLst/>
                        </a:rPr>
                        <a:t>(1 to 2.5)</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37.5</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93.75</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131.25</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90752951"/>
                  </a:ext>
                </a:extLst>
              </a:tr>
              <a:tr h="251177">
                <a:tc>
                  <a:txBody>
                    <a:bodyPr/>
                    <a:lstStyle/>
                    <a:p>
                      <a:pPr marL="0" marR="0">
                        <a:lnSpc>
                          <a:spcPct val="107000"/>
                        </a:lnSpc>
                        <a:spcBef>
                          <a:spcPts val="0"/>
                        </a:spcBef>
                        <a:spcAft>
                          <a:spcPts val="0"/>
                        </a:spcAft>
                      </a:pPr>
                      <a:r>
                        <a:rPr lang="en-US" sz="2400" dirty="0">
                          <a:effectLst/>
                        </a:rPr>
                        <a:t>Doctoral Level </a:t>
                      </a:r>
                      <a:br>
                        <a:rPr lang="en-US" sz="2400" dirty="0">
                          <a:effectLst/>
                        </a:rPr>
                      </a:br>
                      <a:r>
                        <a:rPr lang="en-US" sz="2400" dirty="0">
                          <a:effectLst/>
                        </a:rPr>
                        <a:t>(1 to 3)</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37.5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115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152.5</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5993674"/>
                  </a:ext>
                </a:extLst>
              </a:tr>
            </a:tbl>
          </a:graphicData>
        </a:graphic>
      </p:graphicFrame>
      <p:sp>
        <p:nvSpPr>
          <p:cNvPr id="9" name="TextBox 8">
            <a:extLst>
              <a:ext uri="{FF2B5EF4-FFF2-40B4-BE49-F238E27FC236}">
                <a16:creationId xmlns:a16="http://schemas.microsoft.com/office/drawing/2014/main" id="{40CCC720-33C4-47AA-A15F-51B297BF73F9}"/>
              </a:ext>
            </a:extLst>
          </p:cNvPr>
          <p:cNvSpPr txBox="1"/>
          <p:nvPr/>
        </p:nvSpPr>
        <p:spPr>
          <a:xfrm>
            <a:off x="2418908" y="5127717"/>
            <a:ext cx="10579100" cy="523220"/>
          </a:xfrm>
          <a:prstGeom prst="rect">
            <a:avLst/>
          </a:prstGeom>
          <a:noFill/>
        </p:spPr>
        <p:txBody>
          <a:bodyPr wrap="square" rtlCol="0">
            <a:spAutoFit/>
          </a:bodyPr>
          <a:lstStyle/>
          <a:p>
            <a:r>
              <a:rPr lang="en-US" sz="2800" dirty="0">
                <a:solidFill>
                  <a:schemeClr val="accent2">
                    <a:lumMod val="75000"/>
                  </a:schemeClr>
                </a:solidFill>
              </a:rPr>
              <a:t>= 16 hours a week for a 7-week Undergrad Level course. </a:t>
            </a:r>
          </a:p>
        </p:txBody>
      </p:sp>
      <p:sp>
        <p:nvSpPr>
          <p:cNvPr id="10" name="Rectangle 9">
            <a:extLst>
              <a:ext uri="{FF2B5EF4-FFF2-40B4-BE49-F238E27FC236}">
                <a16:creationId xmlns:a16="http://schemas.microsoft.com/office/drawing/2014/main" id="{48341104-B536-4690-8F85-280EE432E889}"/>
              </a:ext>
            </a:extLst>
          </p:cNvPr>
          <p:cNvSpPr/>
          <p:nvPr/>
        </p:nvSpPr>
        <p:spPr>
          <a:xfrm>
            <a:off x="1146504" y="2635216"/>
            <a:ext cx="10382107" cy="775855"/>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597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13</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767929" y="566531"/>
            <a:ext cx="7880058" cy="1021600"/>
          </a:xfrm>
        </p:spPr>
        <p:txBody>
          <a:bodyPr/>
          <a:lstStyle/>
          <a:p>
            <a:r>
              <a:rPr lang="en-US" sz="3600" b="0" dirty="0">
                <a:solidFill>
                  <a:schemeClr val="tx1"/>
                </a:solidFill>
                <a:latin typeface="Calibri Light" panose="020F0302020204030204" pitchFamily="34" charset="0"/>
              </a:rPr>
              <a:t>Host Live Zoom Meetings </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83415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cs typeface="Arial"/>
                <a:sym typeface="Arial"/>
              </a:rPr>
              <a:t>Best Practices</a:t>
            </a:r>
          </a:p>
        </p:txBody>
      </p:sp>
      <p:pic>
        <p:nvPicPr>
          <p:cNvPr id="8" name="Picture 7" descr="MeetUp Visual of Classmates">
            <a:extLst>
              <a:ext uri="{FF2B5EF4-FFF2-40B4-BE49-F238E27FC236}">
                <a16:creationId xmlns:a16="http://schemas.microsoft.com/office/drawing/2014/main" id="{6D7930E9-16B5-4D7C-B31F-C1F25F4D2CC6}"/>
              </a:ext>
            </a:extLst>
          </p:cNvPr>
          <p:cNvPicPr>
            <a:picLocks noChangeAspect="1"/>
          </p:cNvPicPr>
          <p:nvPr/>
        </p:nvPicPr>
        <p:blipFill>
          <a:blip r:embed="rId3"/>
          <a:stretch>
            <a:fillRect/>
          </a:stretch>
        </p:blipFill>
        <p:spPr>
          <a:xfrm>
            <a:off x="2767929" y="1491451"/>
            <a:ext cx="7631861" cy="4690549"/>
          </a:xfrm>
          <a:prstGeom prst="rect">
            <a:avLst/>
          </a:prstGeom>
        </p:spPr>
      </p:pic>
      <p:sp>
        <p:nvSpPr>
          <p:cNvPr id="10" name="Google Shape;249;p17">
            <a:extLst>
              <a:ext uri="{FF2B5EF4-FFF2-40B4-BE49-F238E27FC236}">
                <a16:creationId xmlns:a16="http://schemas.microsoft.com/office/drawing/2014/main" id="{ED951872-0467-41FA-B4B0-2BB2E5197086}"/>
              </a:ext>
            </a:extLst>
          </p:cNvPr>
          <p:cNvSpPr txBox="1">
            <a:spLocks/>
          </p:cNvSpPr>
          <p:nvPr/>
        </p:nvSpPr>
        <p:spPr>
          <a:xfrm>
            <a:off x="293456" y="2185638"/>
            <a:ext cx="1558370" cy="182880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667" b="1" kern="0" dirty="0"/>
              <a:t>Include </a:t>
            </a:r>
            <a:r>
              <a:rPr lang="en-US" sz="3200" b="1" kern="0" dirty="0"/>
              <a:t>Break </a:t>
            </a:r>
            <a:r>
              <a:rPr lang="en-US" sz="2800" b="1" kern="0" dirty="0"/>
              <a:t>Outs</a:t>
            </a:r>
            <a:r>
              <a:rPr lang="en-US" sz="3200" b="1" kern="0" dirty="0"/>
              <a:t> </a:t>
            </a:r>
            <a:endParaRPr lang="en-US" sz="2667" b="1" kern="0" dirty="0"/>
          </a:p>
        </p:txBody>
      </p:sp>
    </p:spTree>
    <p:extLst>
      <p:ext uri="{BB962C8B-B14F-4D97-AF65-F5344CB8AC3E}">
        <p14:creationId xmlns:p14="http://schemas.microsoft.com/office/powerpoint/2010/main" val="108445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14</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767929" y="566531"/>
            <a:ext cx="7880058" cy="1021600"/>
          </a:xfrm>
        </p:spPr>
        <p:txBody>
          <a:bodyPr/>
          <a:lstStyle/>
          <a:p>
            <a:r>
              <a:rPr lang="en-US" sz="3600" b="0" dirty="0">
                <a:solidFill>
                  <a:schemeClr val="tx1"/>
                </a:solidFill>
                <a:latin typeface="Calibri Light" panose="020F0302020204030204" pitchFamily="34" charset="0"/>
              </a:rPr>
              <a:t>ZOOM Meeting - Example</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83415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cs typeface="Arial"/>
                <a:sym typeface="Arial"/>
              </a:rPr>
              <a:t>Best Practices</a:t>
            </a:r>
          </a:p>
        </p:txBody>
      </p:sp>
      <p:pic>
        <p:nvPicPr>
          <p:cNvPr id="10" name="Picture 9" descr="Zoom meeting agenda">
            <a:extLst>
              <a:ext uri="{FF2B5EF4-FFF2-40B4-BE49-F238E27FC236}">
                <a16:creationId xmlns:a16="http://schemas.microsoft.com/office/drawing/2014/main" id="{A1E069AD-667B-4F19-B87D-21AA955D8485}"/>
              </a:ext>
            </a:extLst>
          </p:cNvPr>
          <p:cNvPicPr>
            <a:picLocks noChangeAspect="1"/>
          </p:cNvPicPr>
          <p:nvPr/>
        </p:nvPicPr>
        <p:blipFill>
          <a:blip r:embed="rId3"/>
          <a:stretch>
            <a:fillRect/>
          </a:stretch>
        </p:blipFill>
        <p:spPr>
          <a:xfrm>
            <a:off x="2242401" y="1588131"/>
            <a:ext cx="8863574" cy="4344318"/>
          </a:xfrm>
          <a:prstGeom prst="rect">
            <a:avLst/>
          </a:prstGeom>
        </p:spPr>
      </p:pic>
      <p:sp>
        <p:nvSpPr>
          <p:cNvPr id="11" name="Google Shape;249;p17">
            <a:extLst>
              <a:ext uri="{FF2B5EF4-FFF2-40B4-BE49-F238E27FC236}">
                <a16:creationId xmlns:a16="http://schemas.microsoft.com/office/drawing/2014/main" id="{AFF3DD2C-792E-4356-AFD9-93ED99CAF82B}"/>
              </a:ext>
            </a:extLst>
          </p:cNvPr>
          <p:cNvSpPr txBox="1">
            <a:spLocks/>
          </p:cNvSpPr>
          <p:nvPr/>
        </p:nvSpPr>
        <p:spPr>
          <a:xfrm>
            <a:off x="293456" y="2185638"/>
            <a:ext cx="1558370" cy="182880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667" b="1" kern="0" dirty="0"/>
              <a:t>Include </a:t>
            </a:r>
            <a:r>
              <a:rPr lang="en-US" sz="3200" b="1" kern="0" dirty="0"/>
              <a:t>Break Outs </a:t>
            </a:r>
            <a:endParaRPr lang="en-US" sz="2667" b="1" kern="0" dirty="0"/>
          </a:p>
        </p:txBody>
      </p:sp>
    </p:spTree>
    <p:extLst>
      <p:ext uri="{BB962C8B-B14F-4D97-AF65-F5344CB8AC3E}">
        <p14:creationId xmlns:p14="http://schemas.microsoft.com/office/powerpoint/2010/main" val="1920665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15</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767929" y="566531"/>
            <a:ext cx="7880058" cy="1021600"/>
          </a:xfrm>
        </p:spPr>
        <p:txBody>
          <a:bodyPr/>
          <a:lstStyle/>
          <a:p>
            <a:r>
              <a:rPr lang="en-US" sz="3600" b="0" dirty="0">
                <a:solidFill>
                  <a:schemeClr val="tx1"/>
                </a:solidFill>
                <a:latin typeface="Calibri Light" panose="020F0302020204030204" pitchFamily="34" charset="0"/>
              </a:rPr>
              <a:t>Teaching Presence: Using the News Tool</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83415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cs typeface="Arial"/>
                <a:sym typeface="Arial"/>
              </a:rPr>
              <a:t>Best Practices</a:t>
            </a:r>
          </a:p>
        </p:txBody>
      </p:sp>
      <p:pic>
        <p:nvPicPr>
          <p:cNvPr id="4" name="Picture 3">
            <a:extLst>
              <a:ext uri="{FF2B5EF4-FFF2-40B4-BE49-F238E27FC236}">
                <a16:creationId xmlns:a16="http://schemas.microsoft.com/office/drawing/2014/main" id="{A467B6C1-88CF-4C29-A4C3-F5E5E6165D58}"/>
              </a:ext>
            </a:extLst>
          </p:cNvPr>
          <p:cNvPicPr>
            <a:picLocks noChangeAspect="1"/>
          </p:cNvPicPr>
          <p:nvPr/>
        </p:nvPicPr>
        <p:blipFill>
          <a:blip r:embed="rId3"/>
          <a:stretch>
            <a:fillRect/>
          </a:stretch>
        </p:blipFill>
        <p:spPr>
          <a:xfrm>
            <a:off x="2767929" y="0"/>
            <a:ext cx="8838583" cy="6858000"/>
          </a:xfrm>
          <a:prstGeom prst="rect">
            <a:avLst/>
          </a:prstGeom>
        </p:spPr>
      </p:pic>
      <p:pic>
        <p:nvPicPr>
          <p:cNvPr id="7" name="Picture 6">
            <a:extLst>
              <a:ext uri="{FF2B5EF4-FFF2-40B4-BE49-F238E27FC236}">
                <a16:creationId xmlns:a16="http://schemas.microsoft.com/office/drawing/2014/main" id="{F2F0E89E-5ACD-4AC2-BE09-22B1EBC8117E}"/>
              </a:ext>
            </a:extLst>
          </p:cNvPr>
          <p:cNvPicPr>
            <a:picLocks noChangeAspect="1"/>
          </p:cNvPicPr>
          <p:nvPr/>
        </p:nvPicPr>
        <p:blipFill>
          <a:blip r:embed="rId4"/>
          <a:stretch>
            <a:fillRect/>
          </a:stretch>
        </p:blipFill>
        <p:spPr>
          <a:xfrm>
            <a:off x="2767928" y="0"/>
            <a:ext cx="8796162" cy="6858000"/>
          </a:xfrm>
          <a:prstGeom prst="rect">
            <a:avLst/>
          </a:prstGeom>
        </p:spPr>
      </p:pic>
      <p:pic>
        <p:nvPicPr>
          <p:cNvPr id="8" name="Picture 7">
            <a:extLst>
              <a:ext uri="{FF2B5EF4-FFF2-40B4-BE49-F238E27FC236}">
                <a16:creationId xmlns:a16="http://schemas.microsoft.com/office/drawing/2014/main" id="{3A2EF011-23CF-4A65-B860-E95DF7289A64}"/>
              </a:ext>
            </a:extLst>
          </p:cNvPr>
          <p:cNvPicPr>
            <a:picLocks noChangeAspect="1"/>
          </p:cNvPicPr>
          <p:nvPr/>
        </p:nvPicPr>
        <p:blipFill>
          <a:blip r:embed="rId5"/>
          <a:stretch>
            <a:fillRect/>
          </a:stretch>
        </p:blipFill>
        <p:spPr>
          <a:xfrm>
            <a:off x="2814990" y="0"/>
            <a:ext cx="8749100" cy="6858000"/>
          </a:xfrm>
          <a:prstGeom prst="rect">
            <a:avLst/>
          </a:prstGeom>
        </p:spPr>
      </p:pic>
      <p:pic>
        <p:nvPicPr>
          <p:cNvPr id="9" name="Picture 8">
            <a:extLst>
              <a:ext uri="{FF2B5EF4-FFF2-40B4-BE49-F238E27FC236}">
                <a16:creationId xmlns:a16="http://schemas.microsoft.com/office/drawing/2014/main" id="{190DDA3A-45E8-455A-89E2-86BB891F573A}"/>
              </a:ext>
            </a:extLst>
          </p:cNvPr>
          <p:cNvPicPr>
            <a:picLocks noChangeAspect="1"/>
          </p:cNvPicPr>
          <p:nvPr/>
        </p:nvPicPr>
        <p:blipFill>
          <a:blip r:embed="rId6"/>
          <a:stretch>
            <a:fillRect/>
          </a:stretch>
        </p:blipFill>
        <p:spPr>
          <a:xfrm>
            <a:off x="2867806" y="0"/>
            <a:ext cx="8696284" cy="6858000"/>
          </a:xfrm>
          <a:prstGeom prst="rect">
            <a:avLst/>
          </a:prstGeom>
        </p:spPr>
      </p:pic>
      <p:pic>
        <p:nvPicPr>
          <p:cNvPr id="10" name="Picture 9">
            <a:extLst>
              <a:ext uri="{FF2B5EF4-FFF2-40B4-BE49-F238E27FC236}">
                <a16:creationId xmlns:a16="http://schemas.microsoft.com/office/drawing/2014/main" id="{5D67CF5D-D7C1-4146-A6F1-3350D8A8AED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6000"/>
                    </a14:imgEffect>
                  </a14:imgLayer>
                </a14:imgProps>
              </a:ext>
            </a:extLst>
          </a:blip>
          <a:stretch>
            <a:fillRect/>
          </a:stretch>
        </p:blipFill>
        <p:spPr>
          <a:xfrm>
            <a:off x="2825383" y="0"/>
            <a:ext cx="8504255" cy="6858000"/>
          </a:xfrm>
          <a:prstGeom prst="rect">
            <a:avLst/>
          </a:prstGeom>
        </p:spPr>
      </p:pic>
      <p:sp>
        <p:nvSpPr>
          <p:cNvPr id="12" name="Google Shape;249;p17">
            <a:extLst>
              <a:ext uri="{FF2B5EF4-FFF2-40B4-BE49-F238E27FC236}">
                <a16:creationId xmlns:a16="http://schemas.microsoft.com/office/drawing/2014/main" id="{C896F32C-9086-4045-9527-7228332CB0AA}"/>
              </a:ext>
            </a:extLst>
          </p:cNvPr>
          <p:cNvSpPr txBox="1">
            <a:spLocks/>
          </p:cNvSpPr>
          <p:nvPr/>
        </p:nvSpPr>
        <p:spPr>
          <a:xfrm>
            <a:off x="493454" y="1792431"/>
            <a:ext cx="1665063" cy="137451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667" b="1" kern="0" dirty="0"/>
              <a:t>Use the </a:t>
            </a:r>
            <a:r>
              <a:rPr lang="en-US" sz="3200" b="1" kern="0" dirty="0"/>
              <a:t>News</a:t>
            </a:r>
            <a:r>
              <a:rPr lang="en-US" sz="2667" b="1" kern="0" dirty="0"/>
              <a:t> Tool</a:t>
            </a:r>
          </a:p>
        </p:txBody>
      </p:sp>
    </p:spTree>
    <p:extLst>
      <p:ext uri="{BB962C8B-B14F-4D97-AF65-F5344CB8AC3E}">
        <p14:creationId xmlns:p14="http://schemas.microsoft.com/office/powerpoint/2010/main" val="389426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16</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767929" y="566531"/>
            <a:ext cx="7880058" cy="1021600"/>
          </a:xfrm>
        </p:spPr>
        <p:txBody>
          <a:bodyPr/>
          <a:lstStyle/>
          <a:p>
            <a:r>
              <a:rPr lang="en-US" sz="3600" b="0" dirty="0">
                <a:solidFill>
                  <a:schemeClr val="tx1"/>
                </a:solidFill>
                <a:latin typeface="Calibri Light" panose="020F0302020204030204" pitchFamily="34" charset="0"/>
              </a:rPr>
              <a:t>Teaching Presence: Using the Email Tool</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83415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cs typeface="Arial"/>
                <a:sym typeface="Arial"/>
              </a:rPr>
              <a:t>Best Practices</a:t>
            </a:r>
          </a:p>
        </p:txBody>
      </p:sp>
      <p:pic>
        <p:nvPicPr>
          <p:cNvPr id="6" name="Picture 5">
            <a:extLst>
              <a:ext uri="{FF2B5EF4-FFF2-40B4-BE49-F238E27FC236}">
                <a16:creationId xmlns:a16="http://schemas.microsoft.com/office/drawing/2014/main" id="{A264E414-3461-41A6-A91B-3740B626F3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Layer>
                </a14:imgProps>
              </a:ext>
            </a:extLst>
          </a:blip>
          <a:stretch>
            <a:fillRect/>
          </a:stretch>
        </p:blipFill>
        <p:spPr>
          <a:xfrm>
            <a:off x="2767929" y="866672"/>
            <a:ext cx="8763192" cy="5315328"/>
          </a:xfrm>
          <a:prstGeom prst="rect">
            <a:avLst/>
          </a:prstGeom>
          <a:ln>
            <a:solidFill>
              <a:schemeClr val="tx1"/>
            </a:solidFill>
          </a:ln>
        </p:spPr>
      </p:pic>
      <p:sp>
        <p:nvSpPr>
          <p:cNvPr id="12" name="Google Shape;249;p17">
            <a:extLst>
              <a:ext uri="{FF2B5EF4-FFF2-40B4-BE49-F238E27FC236}">
                <a16:creationId xmlns:a16="http://schemas.microsoft.com/office/drawing/2014/main" id="{317C833D-1651-4643-BAC0-D666EEA3081A}"/>
              </a:ext>
            </a:extLst>
          </p:cNvPr>
          <p:cNvSpPr txBox="1">
            <a:spLocks/>
          </p:cNvSpPr>
          <p:nvPr/>
        </p:nvSpPr>
        <p:spPr>
          <a:xfrm>
            <a:off x="493454" y="1792431"/>
            <a:ext cx="1665063" cy="137451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667" b="1" kern="0" dirty="0"/>
              <a:t>Use the </a:t>
            </a:r>
            <a:r>
              <a:rPr lang="en-US" sz="3200" b="1" kern="0" dirty="0"/>
              <a:t>Email</a:t>
            </a:r>
            <a:r>
              <a:rPr lang="en-US" sz="2667" b="1" kern="0" dirty="0"/>
              <a:t> Tool</a:t>
            </a:r>
          </a:p>
        </p:txBody>
      </p:sp>
    </p:spTree>
    <p:extLst>
      <p:ext uri="{BB962C8B-B14F-4D97-AF65-F5344CB8AC3E}">
        <p14:creationId xmlns:p14="http://schemas.microsoft.com/office/powerpoint/2010/main" val="4068757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227" y="593768"/>
            <a:ext cx="7718747" cy="5588233"/>
          </a:xfrm>
          <a:prstGeom prst="rect">
            <a:avLst/>
          </a:prstGeom>
        </p:spPr>
      </p:pic>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17</a:t>
            </a:fld>
            <a:endParaRPr kern="0"/>
          </a:p>
        </p:txBody>
      </p:sp>
      <p:sp>
        <p:nvSpPr>
          <p:cNvPr id="9" name="Google Shape;249;p17"/>
          <p:cNvSpPr txBox="1">
            <a:spLocks/>
          </p:cNvSpPr>
          <p:nvPr/>
        </p:nvSpPr>
        <p:spPr>
          <a:xfrm>
            <a:off x="135399" y="1385483"/>
            <a:ext cx="1869270" cy="2848858"/>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667" b="1" kern="0" dirty="0"/>
              <a:t>Include START HERE</a:t>
            </a:r>
            <a:br>
              <a:rPr lang="en-US" sz="2667" b="1" kern="0" dirty="0"/>
            </a:br>
            <a:r>
              <a:rPr lang="en-US" sz="2667" b="1" kern="0" dirty="0"/>
              <a:t>tab.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03633"/>
            <a:ext cx="1206589" cy="391884"/>
          </a:xfrm>
          <a:prstGeom prst="rect">
            <a:avLst/>
          </a:prstGeom>
        </p:spPr>
      </p:pic>
      <p:sp>
        <p:nvSpPr>
          <p:cNvPr id="14" name="TextBox 13"/>
          <p:cNvSpPr txBox="1"/>
          <p:nvPr/>
        </p:nvSpPr>
        <p:spPr>
          <a:xfrm>
            <a:off x="1"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spTree>
    <p:extLst>
      <p:ext uri="{BB962C8B-B14F-4D97-AF65-F5344CB8AC3E}">
        <p14:creationId xmlns:p14="http://schemas.microsoft.com/office/powerpoint/2010/main" val="63129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18</a:t>
            </a:fld>
            <a:endParaRPr kern="0"/>
          </a:p>
        </p:txBody>
      </p:sp>
      <p:sp>
        <p:nvSpPr>
          <p:cNvPr id="9" name="TextBox 8"/>
          <p:cNvSpPr txBox="1"/>
          <p:nvPr/>
        </p:nvSpPr>
        <p:spPr>
          <a:xfrm>
            <a:off x="17670"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3" name="Title 2">
            <a:extLst>
              <a:ext uri="{FF2B5EF4-FFF2-40B4-BE49-F238E27FC236}">
                <a16:creationId xmlns:a16="http://schemas.microsoft.com/office/drawing/2014/main" id="{7A0C00EC-2BA9-4DF0-B17B-63ED3CDEADF1}"/>
              </a:ext>
            </a:extLst>
          </p:cNvPr>
          <p:cNvSpPr>
            <a:spLocks noGrp="1"/>
          </p:cNvSpPr>
          <p:nvPr>
            <p:ph type="title" idx="4294967295"/>
          </p:nvPr>
        </p:nvSpPr>
        <p:spPr>
          <a:xfrm>
            <a:off x="2602064" y="668573"/>
            <a:ext cx="7032589" cy="1021600"/>
          </a:xfrm>
        </p:spPr>
        <p:txBody>
          <a:bodyPr/>
          <a:lstStyle/>
          <a:p>
            <a:r>
              <a:rPr lang="en-US" sz="3600" b="0" dirty="0">
                <a:solidFill>
                  <a:schemeClr val="tx1"/>
                </a:solidFill>
                <a:latin typeface="Calibri Light" panose="020F0302020204030204" pitchFamily="34" charset="0"/>
              </a:rPr>
              <a:t>Create Instructional Modules</a:t>
            </a:r>
          </a:p>
        </p:txBody>
      </p:sp>
      <p:sp>
        <p:nvSpPr>
          <p:cNvPr id="11" name="Google Shape;237;p16">
            <a:extLst>
              <a:ext uri="{FF2B5EF4-FFF2-40B4-BE49-F238E27FC236}">
                <a16:creationId xmlns:a16="http://schemas.microsoft.com/office/drawing/2014/main" id="{1B30BAC9-0CE8-42C1-976C-32AE3E96E089}"/>
              </a:ext>
            </a:extLst>
          </p:cNvPr>
          <p:cNvSpPr txBox="1">
            <a:spLocks/>
          </p:cNvSpPr>
          <p:nvPr/>
        </p:nvSpPr>
        <p:spPr>
          <a:xfrm>
            <a:off x="2711036" y="1914647"/>
            <a:ext cx="5745480" cy="302870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558797" indent="-457200">
              <a:spcBef>
                <a:spcPts val="1333"/>
              </a:spcBef>
              <a:buFont typeface="Arial" panose="020B0604020202020204" pitchFamily="34" charset="0"/>
              <a:buChar char="•"/>
            </a:pPr>
            <a:r>
              <a:rPr lang="en-US" sz="3200" i="1" kern="0" dirty="0">
                <a:latin typeface="Calibri Light" panose="020F0302020204030204" pitchFamily="34" charset="0"/>
              </a:rPr>
              <a:t>Learning Objectives</a:t>
            </a:r>
          </a:p>
          <a:p>
            <a:pPr marL="558797" indent="-457200">
              <a:spcBef>
                <a:spcPts val="1333"/>
              </a:spcBef>
              <a:buFont typeface="Arial" panose="020B0604020202020204" pitchFamily="34" charset="0"/>
              <a:buChar char="•"/>
            </a:pPr>
            <a:r>
              <a:rPr lang="en-US" sz="3200" i="1" kern="0" dirty="0">
                <a:latin typeface="Calibri Light" panose="020F0302020204030204" pitchFamily="34" charset="0"/>
              </a:rPr>
              <a:t>Instructional Content</a:t>
            </a:r>
          </a:p>
          <a:p>
            <a:pPr marL="558797" indent="-457200">
              <a:spcBef>
                <a:spcPts val="1333"/>
              </a:spcBef>
              <a:buFont typeface="Arial" panose="020B0604020202020204" pitchFamily="34" charset="0"/>
              <a:buChar char="•"/>
            </a:pPr>
            <a:r>
              <a:rPr lang="en-US" sz="3200" i="1" kern="0" dirty="0">
                <a:latin typeface="Calibri Light" panose="020F0302020204030204" pitchFamily="34" charset="0"/>
              </a:rPr>
              <a:t>Assessments </a:t>
            </a:r>
          </a:p>
          <a:p>
            <a:pPr marL="101597" algn="r">
              <a:spcBef>
                <a:spcPts val="1333"/>
              </a:spcBef>
            </a:pPr>
            <a:r>
              <a:rPr lang="en-US" sz="3200" i="1" kern="0" dirty="0">
                <a:latin typeface="Calibri Light" panose="020F0302020204030204" pitchFamily="34" charset="0"/>
              </a:rPr>
              <a:t>.</a:t>
            </a:r>
          </a:p>
        </p:txBody>
      </p:sp>
      <p:sp>
        <p:nvSpPr>
          <p:cNvPr id="8" name="Google Shape;249;p17">
            <a:extLst>
              <a:ext uri="{FF2B5EF4-FFF2-40B4-BE49-F238E27FC236}">
                <a16:creationId xmlns:a16="http://schemas.microsoft.com/office/drawing/2014/main" id="{C5217D2D-1B1D-4699-9123-CC1B8ADFCEA9}"/>
              </a:ext>
            </a:extLst>
          </p:cNvPr>
          <p:cNvSpPr txBox="1">
            <a:spLocks/>
          </p:cNvSpPr>
          <p:nvPr/>
        </p:nvSpPr>
        <p:spPr>
          <a:xfrm>
            <a:off x="85846" y="1690173"/>
            <a:ext cx="1869270" cy="2848858"/>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667" b="1" kern="0" dirty="0"/>
              <a:t>Define a Learning Cycle</a:t>
            </a:r>
          </a:p>
        </p:txBody>
      </p:sp>
    </p:spTree>
    <p:extLst>
      <p:ext uri="{BB962C8B-B14F-4D97-AF65-F5344CB8AC3E}">
        <p14:creationId xmlns:p14="http://schemas.microsoft.com/office/powerpoint/2010/main" val="2765247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19</a:t>
            </a:fld>
            <a:endParaRPr kern="0"/>
          </a:p>
        </p:txBody>
      </p:sp>
      <p:sp>
        <p:nvSpPr>
          <p:cNvPr id="9" name="TextBox 8"/>
          <p:cNvSpPr txBox="1"/>
          <p:nvPr/>
        </p:nvSpPr>
        <p:spPr>
          <a:xfrm>
            <a:off x="17670"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3" name="Title 2">
            <a:extLst>
              <a:ext uri="{FF2B5EF4-FFF2-40B4-BE49-F238E27FC236}">
                <a16:creationId xmlns:a16="http://schemas.microsoft.com/office/drawing/2014/main" id="{7A0C00EC-2BA9-4DF0-B17B-63ED3CDEADF1}"/>
              </a:ext>
            </a:extLst>
          </p:cNvPr>
          <p:cNvSpPr>
            <a:spLocks noGrp="1"/>
          </p:cNvSpPr>
          <p:nvPr>
            <p:ph type="title" idx="4294967295"/>
          </p:nvPr>
        </p:nvSpPr>
        <p:spPr>
          <a:xfrm>
            <a:off x="2602065" y="668573"/>
            <a:ext cx="6453630" cy="1021600"/>
          </a:xfrm>
        </p:spPr>
        <p:txBody>
          <a:bodyPr/>
          <a:lstStyle/>
          <a:p>
            <a:r>
              <a:rPr lang="en-US" sz="3600" b="0" dirty="0">
                <a:solidFill>
                  <a:schemeClr val="tx1"/>
                </a:solidFill>
                <a:latin typeface="Calibri Light" panose="020F0302020204030204" pitchFamily="34" charset="0"/>
              </a:rPr>
              <a:t>What is a Module? </a:t>
            </a:r>
          </a:p>
        </p:txBody>
      </p:sp>
      <p:pic>
        <p:nvPicPr>
          <p:cNvPr id="1026" name="Picture 2" descr="Fascinations Metal Earth Apollo Lunar Module 3D Metal Model Kit">
            <a:extLst>
              <a:ext uri="{FF2B5EF4-FFF2-40B4-BE49-F238E27FC236}">
                <a16:creationId xmlns:a16="http://schemas.microsoft.com/office/drawing/2014/main" id="{0E168339-8E9D-4ED3-9A31-8F2E47EB2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298" y="929641"/>
            <a:ext cx="5120094" cy="472253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37;p16">
            <a:extLst>
              <a:ext uri="{FF2B5EF4-FFF2-40B4-BE49-F238E27FC236}">
                <a16:creationId xmlns:a16="http://schemas.microsoft.com/office/drawing/2014/main" id="{1B30BAC9-0CE8-42C1-976C-32AE3E96E089}"/>
              </a:ext>
            </a:extLst>
          </p:cNvPr>
          <p:cNvSpPr txBox="1">
            <a:spLocks/>
          </p:cNvSpPr>
          <p:nvPr/>
        </p:nvSpPr>
        <p:spPr>
          <a:xfrm>
            <a:off x="1082040" y="2015734"/>
            <a:ext cx="5745480" cy="302870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01597" algn="r">
              <a:spcBef>
                <a:spcPts val="1333"/>
              </a:spcBef>
            </a:pPr>
            <a:r>
              <a:rPr lang="en-US" sz="3200" i="1" kern="0" dirty="0">
                <a:latin typeface="Calibri Light" panose="020F0302020204030204" pitchFamily="34" charset="0"/>
              </a:rPr>
              <a:t>An instructional module is a self-contained and self-sufficient unit of instruction for the learner to achieve a set of objectives.</a:t>
            </a:r>
          </a:p>
        </p:txBody>
      </p:sp>
    </p:spTree>
    <p:extLst>
      <p:ext uri="{BB962C8B-B14F-4D97-AF65-F5344CB8AC3E}">
        <p14:creationId xmlns:p14="http://schemas.microsoft.com/office/powerpoint/2010/main" val="326424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718955" y="1445025"/>
            <a:ext cx="8623827" cy="3949200"/>
          </a:xfrm>
          <a:prstGeom prst="rect">
            <a:avLst/>
          </a:prstGeom>
        </p:spPr>
        <p:txBody>
          <a:bodyPr spcFirstLastPara="1" vert="horz" wrap="square" lIns="121900" tIns="121900" rIns="121900" bIns="121900" rtlCol="0" anchor="ctr" anchorCtr="0">
            <a:noAutofit/>
          </a:bodyPr>
          <a:lstStyle/>
          <a:p>
            <a:r>
              <a:rPr lang="en-US" sz="7200" b="1" i="1" dirty="0">
                <a:solidFill>
                  <a:schemeClr val="bg1"/>
                </a:solidFill>
                <a:latin typeface="+mn-lt"/>
              </a:rPr>
              <a:t>Humanizing your</a:t>
            </a:r>
            <a:br>
              <a:rPr lang="en-US" sz="7200" b="1" i="1" dirty="0">
                <a:solidFill>
                  <a:schemeClr val="bg1"/>
                </a:solidFill>
                <a:latin typeface="+mn-lt"/>
              </a:rPr>
            </a:br>
            <a:r>
              <a:rPr lang="en-US" sz="7200" b="1" i="1" dirty="0">
                <a:solidFill>
                  <a:schemeClr val="bg1"/>
                </a:solidFill>
                <a:latin typeface="+mn-lt"/>
              </a:rPr>
              <a:t>Online Course</a:t>
            </a:r>
            <a:endParaRPr sz="7200" b="1" i="1" dirty="0">
              <a:solidFill>
                <a:schemeClr val="bg1"/>
              </a:solidFill>
              <a:latin typeface="+mn-lt"/>
            </a:endParaRPr>
          </a:p>
        </p:txBody>
      </p:sp>
      <p:sp>
        <p:nvSpPr>
          <p:cNvPr id="3" name="Google Shape;214;p13"/>
          <p:cNvSpPr txBox="1">
            <a:spLocks/>
          </p:cNvSpPr>
          <p:nvPr/>
        </p:nvSpPr>
        <p:spPr>
          <a:xfrm>
            <a:off x="6149009" y="6354418"/>
            <a:ext cx="6281530" cy="50358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lvl="0" indent="0">
              <a:spcBef>
                <a:spcPts val="0"/>
              </a:spcBef>
              <a:buClrTx/>
              <a:buSzTx/>
              <a:buNone/>
            </a:pPr>
            <a:r>
              <a:rPr lang="en-US" sz="2000" dirty="0">
                <a:solidFill>
                  <a:schemeClr val="tx1">
                    <a:lumMod val="50000"/>
                    <a:lumOff val="50000"/>
                  </a:schemeClr>
                </a:solidFill>
                <a:latin typeface="Calibri" panose="020F0502020204030204"/>
                <a:ea typeface="+mn-ea"/>
                <a:cs typeface="+mn-cs"/>
              </a:rPr>
              <a:t>Online &amp; Lifelong Learning, Oral Roberts University</a:t>
            </a:r>
          </a:p>
          <a:p>
            <a:pPr marL="0" indent="0" algn="ctr">
              <a:spcBef>
                <a:spcPts val="0"/>
              </a:spcBef>
              <a:buClr>
                <a:schemeClr val="dk1"/>
              </a:buClr>
              <a:buSzPts val="1100"/>
              <a:buNone/>
            </a:pPr>
            <a:endParaRPr lang="en-US"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4" name="TextBox 3">
            <a:extLst>
              <a:ext uri="{FF2B5EF4-FFF2-40B4-BE49-F238E27FC236}">
                <a16:creationId xmlns:a16="http://schemas.microsoft.com/office/drawing/2014/main" id="{1D4A430C-2AF5-434D-AEE8-598EC4215377}"/>
              </a:ext>
            </a:extLst>
          </p:cNvPr>
          <p:cNvSpPr txBox="1"/>
          <p:nvPr/>
        </p:nvSpPr>
        <p:spPr>
          <a:xfrm>
            <a:off x="6062769" y="5658677"/>
            <a:ext cx="4756944" cy="502766"/>
          </a:xfrm>
          <a:prstGeom prst="rect">
            <a:avLst/>
          </a:prstGeom>
          <a:noFill/>
        </p:spPr>
        <p:txBody>
          <a:bodyPr wrap="none" rtlCol="0">
            <a:spAutoFit/>
          </a:bodyPr>
          <a:lstStyle/>
          <a:p>
            <a:pPr lvl="0" algn="ctr"/>
            <a:r>
              <a:rPr lang="en-US" sz="2667" b="1" dirty="0">
                <a:solidFill>
                  <a:prstClr val="white">
                    <a:lumMod val="95000"/>
                  </a:prstClr>
                </a:solidFill>
              </a:rPr>
              <a:t>Dr Jay Gary &amp; Ms. Sasha Turtova</a:t>
            </a:r>
            <a:endParaRPr lang="en" sz="2667" b="1" dirty="0">
              <a:solidFill>
                <a:prstClr val="white">
                  <a:lumMod val="95000"/>
                </a:prstClr>
              </a:solidFill>
            </a:endParaRPr>
          </a:p>
        </p:txBody>
      </p:sp>
      <p:sp>
        <p:nvSpPr>
          <p:cNvPr id="2" name="TextBox 1">
            <a:extLst>
              <a:ext uri="{FF2B5EF4-FFF2-40B4-BE49-F238E27FC236}">
                <a16:creationId xmlns:a16="http://schemas.microsoft.com/office/drawing/2014/main" id="{88C120F1-AD25-4051-A84A-5EB87A23CB84}"/>
              </a:ext>
            </a:extLst>
          </p:cNvPr>
          <p:cNvSpPr txBox="1"/>
          <p:nvPr/>
        </p:nvSpPr>
        <p:spPr>
          <a:xfrm>
            <a:off x="718955" y="395640"/>
            <a:ext cx="4344651" cy="523220"/>
          </a:xfrm>
          <a:prstGeom prst="rect">
            <a:avLst/>
          </a:prstGeom>
          <a:noFill/>
        </p:spPr>
        <p:txBody>
          <a:bodyPr wrap="none" rtlCol="0">
            <a:spAutoFit/>
          </a:bodyPr>
          <a:lstStyle/>
          <a:p>
            <a:r>
              <a:rPr lang="en-US" sz="2800" b="1" dirty="0">
                <a:hlinkClick r:id="rId4"/>
              </a:rPr>
              <a:t>http://bit.ly/ORUhumanize</a:t>
            </a:r>
            <a:r>
              <a:rPr lang="en-US" sz="2800" b="1" dirty="0"/>
              <a:t> </a:t>
            </a:r>
          </a:p>
        </p:txBody>
      </p:sp>
    </p:spTree>
    <p:extLst>
      <p:ext uri="{BB962C8B-B14F-4D97-AF65-F5344CB8AC3E}">
        <p14:creationId xmlns:p14="http://schemas.microsoft.com/office/powerpoint/2010/main" val="15986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17"/>
          <p:cNvSpPr txBox="1">
            <a:spLocks noGrp="1"/>
          </p:cNvSpPr>
          <p:nvPr>
            <p:ph type="subTitle" idx="4294967295"/>
          </p:nvPr>
        </p:nvSpPr>
        <p:spPr>
          <a:xfrm>
            <a:off x="184103" y="1711333"/>
            <a:ext cx="3031537" cy="2867103"/>
          </a:xfrm>
          <a:prstGeom prst="rect">
            <a:avLst/>
          </a:prstGeom>
          <a:gradFill>
            <a:gsLst>
              <a:gs pos="0">
                <a:schemeClr val="accent2">
                  <a:lumMod val="0"/>
                  <a:lumOff val="100000"/>
                </a:schemeClr>
              </a:gs>
              <a:gs pos="35000">
                <a:schemeClr val="accent2">
                  <a:lumMod val="0"/>
                  <a:lumOff val="100000"/>
                </a:schemeClr>
              </a:gs>
              <a:gs pos="100000">
                <a:schemeClr val="accent2">
                  <a:lumMod val="100000"/>
                </a:schemeClr>
              </a:gs>
            </a:gsLst>
            <a:lin ang="18900000" scaled="1"/>
          </a:gradFill>
        </p:spPr>
        <p:txBody>
          <a:bodyPr spcFirstLastPara="1" wrap="square" lIns="121900" tIns="121900" rIns="121900" bIns="121900" anchor="ctr" anchorCtr="0">
            <a:noAutofit/>
          </a:bodyPr>
          <a:lstStyle/>
          <a:p>
            <a:pPr marL="0" indent="0">
              <a:spcBef>
                <a:spcPts val="800"/>
              </a:spcBef>
              <a:spcAft>
                <a:spcPts val="1333"/>
              </a:spcAft>
              <a:buNone/>
            </a:pPr>
            <a:r>
              <a:rPr lang="en-US" sz="2200" b="1" i="1" dirty="0">
                <a:solidFill>
                  <a:srgbClr val="002060"/>
                </a:solidFill>
              </a:rPr>
              <a:t>Learning objectives </a:t>
            </a:r>
            <a:r>
              <a:rPr lang="en-US" sz="2200" b="1" dirty="0"/>
              <a:t>are stated clearly, are written from the learner’s view, and are prominently located in the module. </a:t>
            </a:r>
            <a:endParaRPr sz="2200" b="1" dirty="0"/>
          </a:p>
        </p:txBody>
      </p:sp>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20</a:t>
            </a:fld>
            <a:endParaRPr kern="0"/>
          </a:p>
        </p:txBody>
      </p:sp>
      <p:sp>
        <p:nvSpPr>
          <p:cNvPr id="9" name="TextBox 8"/>
          <p:cNvSpPr txBox="1"/>
          <p:nvPr/>
        </p:nvSpPr>
        <p:spPr>
          <a:xfrm>
            <a:off x="17670"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sp>
        <p:nvSpPr>
          <p:cNvPr id="2" name="Rectangle 1"/>
          <p:cNvSpPr/>
          <p:nvPr/>
        </p:nvSpPr>
        <p:spPr>
          <a:xfrm>
            <a:off x="3426358" y="1733173"/>
            <a:ext cx="8429921" cy="4031873"/>
          </a:xfrm>
          <a:prstGeom prst="rect">
            <a:avLst/>
          </a:prstGeom>
        </p:spPr>
        <p:txBody>
          <a:bodyPr wrap="square">
            <a:spAutoFit/>
          </a:bodyPr>
          <a:lstStyle/>
          <a:p>
            <a:pPr defTabSz="1219170" fontAlgn="base">
              <a:buClr>
                <a:srgbClr val="000000"/>
              </a:buClr>
            </a:pPr>
            <a:r>
              <a:rPr lang="en-US" sz="1600" b="1" kern="0" dirty="0">
                <a:solidFill>
                  <a:srgbClr val="000000"/>
                </a:solidFill>
                <a:latin typeface="PT Sans" panose="020B0503020203020204" pitchFamily="34" charset="0"/>
                <a:ea typeface="PT Sans" panose="020B0503020203020204" pitchFamily="34" charset="0"/>
                <a:cs typeface="Arial"/>
                <a:sym typeface="Arial"/>
              </a:rPr>
              <a:t>Unit 2: OVERVIEW</a:t>
            </a:r>
            <a:r>
              <a:rPr lang="en-US" sz="1600" kern="0" dirty="0">
                <a:solidFill>
                  <a:srgbClr val="000000"/>
                </a:solidFill>
                <a:latin typeface="PT Sans" panose="020B0503020203020204" pitchFamily="34" charset="0"/>
                <a:ea typeface="PT Sans" panose="020B0503020203020204" pitchFamily="34" charset="0"/>
                <a:cs typeface="Arial"/>
                <a:sym typeface="Arial"/>
              </a:rPr>
              <a:t>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This unit begins with assigned readings exploring the founding and structure of the American government system. We continue looking for evidence of Biblical Christian influence in American government by examining the </a:t>
            </a:r>
            <a:r>
              <a:rPr lang="en-US" sz="1600" i="1" kern="0" dirty="0">
                <a:solidFill>
                  <a:srgbClr val="000000"/>
                </a:solidFill>
                <a:latin typeface="PT Sans" panose="020B0503020203020204" pitchFamily="34" charset="0"/>
                <a:ea typeface="PT Sans" panose="020B0503020203020204" pitchFamily="34" charset="0"/>
                <a:cs typeface="Arial"/>
                <a:sym typeface="Arial"/>
              </a:rPr>
              <a:t>Declaration of </a:t>
            </a:r>
            <a:r>
              <a:rPr lang="en-US" sz="1600" kern="0" dirty="0">
                <a:solidFill>
                  <a:srgbClr val="000000"/>
                </a:solidFill>
                <a:latin typeface="PT Sans" panose="020B0503020203020204" pitchFamily="34" charset="0"/>
                <a:ea typeface="PT Sans" panose="020B0503020203020204" pitchFamily="34" charset="0"/>
                <a:cs typeface="Arial"/>
                <a:sym typeface="Arial"/>
              </a:rPr>
              <a:t>Independence and the </a:t>
            </a:r>
            <a:r>
              <a:rPr lang="en-US" sz="1600" i="1" kern="0" dirty="0">
                <a:solidFill>
                  <a:srgbClr val="000000"/>
                </a:solidFill>
                <a:latin typeface="PT Sans" panose="020B0503020203020204" pitchFamily="34" charset="0"/>
                <a:ea typeface="PT Sans" panose="020B0503020203020204" pitchFamily="34" charset="0"/>
                <a:cs typeface="Arial"/>
                <a:sym typeface="Arial"/>
              </a:rPr>
              <a:t>Constitution</a:t>
            </a:r>
            <a:r>
              <a:rPr lang="en-US" sz="1600" kern="0" dirty="0">
                <a:solidFill>
                  <a:srgbClr val="000000"/>
                </a:solidFill>
                <a:latin typeface="PT Sans" panose="020B0503020203020204" pitchFamily="34" charset="0"/>
                <a:ea typeface="PT Sans" panose="020B0503020203020204" pitchFamily="34" charset="0"/>
                <a:cs typeface="Arial"/>
                <a:sym typeface="Arial"/>
              </a:rPr>
              <a:t> (Gaddie and Dye 2018, Chapter 3). Then, we begin to dig more deeply into the details of the unique system of government in the United States by exploring federalism (Gaddie and Dye 2018, Chapter 4).  Additionally, you will engage with primary sources of American history in order to comfortably examine historical facts for yourself, not simply through the interpretation of others.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 </a:t>
            </a:r>
          </a:p>
          <a:p>
            <a:pPr defTabSz="1219170" fontAlgn="base">
              <a:buClr>
                <a:srgbClr val="000000"/>
              </a:buClr>
            </a:pPr>
            <a:r>
              <a:rPr lang="en-US" sz="1600" b="1" kern="0" dirty="0">
                <a:solidFill>
                  <a:srgbClr val="000000"/>
                </a:solidFill>
                <a:latin typeface="PT Sans" panose="020B0503020203020204" pitchFamily="34" charset="0"/>
                <a:ea typeface="PT Sans" panose="020B0503020203020204" pitchFamily="34" charset="0"/>
                <a:cs typeface="Arial"/>
                <a:sym typeface="Arial"/>
              </a:rPr>
              <a:t>After successfully completing this unit’s assignments, you should be able to: </a:t>
            </a:r>
            <a:r>
              <a:rPr lang="en-US" sz="1600" kern="0" dirty="0">
                <a:solidFill>
                  <a:srgbClr val="000000"/>
                </a:solidFill>
                <a:latin typeface="PT Sans" panose="020B0503020203020204" pitchFamily="34" charset="0"/>
                <a:ea typeface="PT Sans" panose="020B0503020203020204" pitchFamily="34" charset="0"/>
                <a:cs typeface="Arial"/>
                <a:sym typeface="Arial"/>
              </a:rPr>
              <a:t>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2.1. Identify the Biblical principles embedded in the Bill of Rights (Forum 2).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2.2. Recall the basic structure of federalism in American government (Quiz 2).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2.3. Examine primary sources relevant to the Constitution and federalism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       (Project 2a).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2.4.  Select appropriate civic engagement activity (Project 2b).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3" name="Title 2">
            <a:extLst>
              <a:ext uri="{FF2B5EF4-FFF2-40B4-BE49-F238E27FC236}">
                <a16:creationId xmlns:a16="http://schemas.microsoft.com/office/drawing/2014/main" id="{7A0C00EC-2BA9-4DF0-B17B-63ED3CDEADF1}"/>
              </a:ext>
            </a:extLst>
          </p:cNvPr>
          <p:cNvSpPr>
            <a:spLocks noGrp="1"/>
          </p:cNvSpPr>
          <p:nvPr>
            <p:ph type="title" idx="4294967295"/>
          </p:nvPr>
        </p:nvSpPr>
        <p:spPr>
          <a:xfrm>
            <a:off x="3379305" y="477079"/>
            <a:ext cx="6453630" cy="1021600"/>
          </a:xfrm>
        </p:spPr>
        <p:txBody>
          <a:bodyPr/>
          <a:lstStyle/>
          <a:p>
            <a:r>
              <a:rPr lang="en-US" sz="3600" b="0" dirty="0">
                <a:solidFill>
                  <a:schemeClr val="tx1"/>
                </a:solidFill>
                <a:latin typeface="Calibri Light" panose="020F0302020204030204" pitchFamily="34" charset="0"/>
              </a:rPr>
              <a:t>Learning Objectives</a:t>
            </a:r>
          </a:p>
        </p:txBody>
      </p:sp>
    </p:spTree>
    <p:extLst>
      <p:ext uri="{BB962C8B-B14F-4D97-AF65-F5344CB8AC3E}">
        <p14:creationId xmlns:p14="http://schemas.microsoft.com/office/powerpoint/2010/main" val="4182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17"/>
          <p:cNvSpPr txBox="1">
            <a:spLocks noGrp="1"/>
          </p:cNvSpPr>
          <p:nvPr>
            <p:ph type="subTitle" idx="4294967295"/>
          </p:nvPr>
        </p:nvSpPr>
        <p:spPr>
          <a:xfrm>
            <a:off x="184103" y="1711333"/>
            <a:ext cx="3031537" cy="2867103"/>
          </a:xfrm>
          <a:prstGeom prst="rect">
            <a:avLst/>
          </a:prstGeom>
          <a:gradFill>
            <a:gsLst>
              <a:gs pos="0">
                <a:schemeClr val="accent2">
                  <a:lumMod val="0"/>
                  <a:lumOff val="100000"/>
                </a:schemeClr>
              </a:gs>
              <a:gs pos="35000">
                <a:schemeClr val="accent2">
                  <a:lumMod val="0"/>
                  <a:lumOff val="100000"/>
                </a:schemeClr>
              </a:gs>
              <a:gs pos="100000">
                <a:schemeClr val="accent2">
                  <a:lumMod val="100000"/>
                </a:schemeClr>
              </a:gs>
            </a:gsLst>
            <a:lin ang="18900000" scaled="1"/>
          </a:gradFill>
        </p:spPr>
        <p:txBody>
          <a:bodyPr spcFirstLastPara="1" wrap="square" lIns="121900" tIns="121900" rIns="121900" bIns="121900" anchor="ctr" anchorCtr="0">
            <a:noAutofit/>
          </a:bodyPr>
          <a:lstStyle/>
          <a:p>
            <a:pPr marL="0" indent="0">
              <a:spcBef>
                <a:spcPts val="800"/>
              </a:spcBef>
              <a:spcAft>
                <a:spcPts val="1333"/>
              </a:spcAft>
              <a:buNone/>
            </a:pPr>
            <a:r>
              <a:rPr lang="en-US" sz="2200" b="1" i="1" dirty="0">
                <a:solidFill>
                  <a:srgbClr val="002060"/>
                </a:solidFill>
              </a:rPr>
              <a:t>Study Items </a:t>
            </a:r>
            <a:r>
              <a:rPr lang="en-US" sz="2200" b="1" dirty="0"/>
              <a:t>are listed, with study times and links, including videos.</a:t>
            </a:r>
            <a:endParaRPr sz="2200" b="1" dirty="0"/>
          </a:p>
        </p:txBody>
      </p:sp>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21</a:t>
            </a:fld>
            <a:endParaRPr kern="0"/>
          </a:p>
        </p:txBody>
      </p:sp>
      <p:sp>
        <p:nvSpPr>
          <p:cNvPr id="9" name="TextBox 8"/>
          <p:cNvSpPr txBox="1"/>
          <p:nvPr/>
        </p:nvSpPr>
        <p:spPr>
          <a:xfrm>
            <a:off x="17670"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sp>
        <p:nvSpPr>
          <p:cNvPr id="2" name="Rectangle 1"/>
          <p:cNvSpPr/>
          <p:nvPr/>
        </p:nvSpPr>
        <p:spPr>
          <a:xfrm>
            <a:off x="3379305" y="1400774"/>
            <a:ext cx="8429921" cy="5016758"/>
          </a:xfrm>
          <a:prstGeom prst="rect">
            <a:avLst/>
          </a:prstGeom>
        </p:spPr>
        <p:txBody>
          <a:bodyPr wrap="square">
            <a:spAutoFit/>
          </a:bodyPr>
          <a:lstStyle/>
          <a:p>
            <a:r>
              <a:rPr lang="en-US" sz="1600" b="1" dirty="0">
                <a:latin typeface="PT Sans" panose="020B0503020203020204" pitchFamily="34" charset="0"/>
                <a:ea typeface="PT Sans" panose="020B0503020203020204" pitchFamily="34" charset="0"/>
              </a:rPr>
              <a:t>Module 1: STUDY</a:t>
            </a:r>
            <a:endParaRPr lang="en-US" sz="1600" dirty="0">
              <a:latin typeface="PT Sans" panose="020B0503020203020204" pitchFamily="34" charset="0"/>
              <a:ea typeface="PT Sans" panose="020B0503020203020204" pitchFamily="34" charset="0"/>
            </a:endParaRPr>
          </a:p>
          <a:p>
            <a:r>
              <a:rPr lang="en-US" sz="1600" b="1" dirty="0">
                <a:latin typeface="PT Sans" panose="020B0503020203020204" pitchFamily="34" charset="0"/>
                <a:ea typeface="PT Sans" panose="020B0503020203020204" pitchFamily="34" charset="0"/>
              </a:rPr>
              <a:t>View:</a:t>
            </a:r>
            <a:r>
              <a:rPr lang="en-US" sz="1600" dirty="0">
                <a:latin typeface="PT Sans" panose="020B0503020203020204" pitchFamily="34" charset="0"/>
                <a:ea typeface="PT Sans" panose="020B0503020203020204" pitchFamily="34" charset="0"/>
              </a:rPr>
              <a:t> Course Overview Preview (video) (</a:t>
            </a:r>
            <a:r>
              <a:rPr lang="en-US" sz="1600" dirty="0">
                <a:latin typeface="PT Sans" panose="020B0503020203020204" pitchFamily="34" charset="0"/>
                <a:ea typeface="PT Sans" panose="020B0503020203020204" pitchFamily="34" charset="0"/>
                <a:hlinkClick r:id="rId3"/>
              </a:rPr>
              <a:t>.pdf</a:t>
            </a:r>
            <a:r>
              <a:rPr lang="en-US" sz="1600" dirty="0">
                <a:latin typeface="PT Sans" panose="020B0503020203020204" pitchFamily="34" charset="0"/>
                <a:ea typeface="PT Sans" panose="020B0503020203020204" pitchFamily="34" charset="0"/>
              </a:rPr>
              <a:t>) </a:t>
            </a:r>
            <a:r>
              <a:rPr lang="en-US" sz="1600" b="1" dirty="0">
                <a:latin typeface="PT Sans" panose="020B0503020203020204" pitchFamily="34" charset="0"/>
                <a:ea typeface="PT Sans" panose="020B0503020203020204" pitchFamily="34" charset="0"/>
                <a:hlinkClick r:id="rId4"/>
              </a:rPr>
              <a:t>http://www.kaltura.com/tiny/2tv34</a:t>
            </a:r>
            <a:r>
              <a:rPr lang="en-US" sz="1600" dirty="0">
                <a:latin typeface="PT Sans" panose="020B0503020203020204" pitchFamily="34" charset="0"/>
                <a:ea typeface="PT Sans" panose="020B0503020203020204" pitchFamily="34" charset="0"/>
              </a:rPr>
              <a:t> [5 min.]</a:t>
            </a:r>
          </a:p>
          <a:p>
            <a:r>
              <a:rPr lang="en-US" sz="1600" b="1" dirty="0">
                <a:latin typeface="PT Sans" panose="020B0503020203020204" pitchFamily="34" charset="0"/>
                <a:ea typeface="PT Sans" panose="020B0503020203020204" pitchFamily="34" charset="0"/>
              </a:rPr>
              <a:t>View:</a:t>
            </a:r>
            <a:r>
              <a:rPr lang="en-US" sz="1600" dirty="0">
                <a:latin typeface="PT Sans" panose="020B0503020203020204" pitchFamily="34" charset="0"/>
                <a:ea typeface="PT Sans" panose="020B0503020203020204" pitchFamily="34" charset="0"/>
              </a:rPr>
              <a:t> Module 1 Preview (video) (</a:t>
            </a:r>
            <a:r>
              <a:rPr lang="en-US" sz="1600" dirty="0">
                <a:latin typeface="PT Sans" panose="020B0503020203020204" pitchFamily="34" charset="0"/>
                <a:ea typeface="PT Sans" panose="020B0503020203020204" pitchFamily="34" charset="0"/>
                <a:hlinkClick r:id="rId5"/>
              </a:rPr>
              <a:t>.pdf</a:t>
            </a:r>
            <a:r>
              <a:rPr lang="en-US" sz="1600" dirty="0">
                <a:latin typeface="PT Sans" panose="020B0503020203020204" pitchFamily="34" charset="0"/>
                <a:ea typeface="PT Sans" panose="020B0503020203020204" pitchFamily="34" charset="0"/>
              </a:rPr>
              <a:t>) </a:t>
            </a:r>
            <a:r>
              <a:rPr lang="en-US" sz="1600" b="1" dirty="0">
                <a:latin typeface="PT Sans" panose="020B0503020203020204" pitchFamily="34" charset="0"/>
                <a:ea typeface="PT Sans" panose="020B0503020203020204" pitchFamily="34" charset="0"/>
                <a:hlinkClick r:id="rId6"/>
              </a:rPr>
              <a:t>http://www.kaltura.com/tiny/wc7pv</a:t>
            </a:r>
            <a:r>
              <a:rPr lang="en-US" sz="1600" b="1" dirty="0">
                <a:latin typeface="PT Sans" panose="020B0503020203020204" pitchFamily="34" charset="0"/>
                <a:ea typeface="PT Sans" panose="020B0503020203020204" pitchFamily="34" charset="0"/>
              </a:rPr>
              <a:t> </a:t>
            </a:r>
            <a:r>
              <a:rPr lang="en-US" sz="1600" dirty="0">
                <a:latin typeface="PT Sans" panose="020B0503020203020204" pitchFamily="34" charset="0"/>
                <a:ea typeface="PT Sans" panose="020B0503020203020204" pitchFamily="34" charset="0"/>
              </a:rPr>
              <a:t>[9 min.]</a:t>
            </a:r>
          </a:p>
          <a:p>
            <a:r>
              <a:rPr lang="en-US" sz="1600" b="1" dirty="0">
                <a:latin typeface="PT Sans" panose="020B0503020203020204" pitchFamily="34" charset="0"/>
                <a:ea typeface="PT Sans" panose="020B0503020203020204" pitchFamily="34" charset="0"/>
              </a:rPr>
              <a:t>Read:</a:t>
            </a:r>
            <a:r>
              <a:rPr lang="en-US" sz="1600" dirty="0">
                <a:latin typeface="PT Sans" panose="020B0503020203020204" pitchFamily="34" charset="0"/>
                <a:ea typeface="PT Sans" panose="020B0503020203020204" pitchFamily="34" charset="0"/>
              </a:rPr>
              <a:t> DeGraff, J. &amp; DeGraff, S. (2017). </a:t>
            </a:r>
            <a:r>
              <a:rPr lang="en-US" sz="1600" i="1" dirty="0">
                <a:latin typeface="PT Sans" panose="020B0503020203020204" pitchFamily="34" charset="0"/>
                <a:ea typeface="PT Sans" panose="020B0503020203020204" pitchFamily="34" charset="0"/>
              </a:rPr>
              <a:t>Innovation code</a:t>
            </a:r>
            <a:r>
              <a:rPr lang="en-US" sz="1600" dirty="0">
                <a:latin typeface="PT Sans" panose="020B0503020203020204" pitchFamily="34" charset="0"/>
                <a:ea typeface="PT Sans" panose="020B0503020203020204" pitchFamily="34" charset="0"/>
              </a:rPr>
              <a:t>. </a:t>
            </a:r>
            <a:r>
              <a:rPr lang="en-US" sz="1600" dirty="0" err="1">
                <a:latin typeface="PT Sans" panose="020B0503020203020204" pitchFamily="34" charset="0"/>
                <a:ea typeface="PT Sans" panose="020B0503020203020204" pitchFamily="34" charset="0"/>
              </a:rPr>
              <a:t>Chp</a:t>
            </a:r>
            <a:r>
              <a:rPr lang="en-US" sz="1600" dirty="0">
                <a:latin typeface="PT Sans" panose="020B0503020203020204" pitchFamily="34" charset="0"/>
                <a:ea typeface="PT Sans" panose="020B0503020203020204" pitchFamily="34" charset="0"/>
              </a:rPr>
              <a:t>. 1-11, pgs. 1-128. [4 hrs.]</a:t>
            </a:r>
          </a:p>
          <a:p>
            <a:r>
              <a:rPr lang="en-US" sz="1600" b="1" dirty="0">
                <a:latin typeface="PT Sans" panose="020B0503020203020204" pitchFamily="34" charset="0"/>
                <a:ea typeface="PT Sans" panose="020B0503020203020204" pitchFamily="34" charset="0"/>
              </a:rPr>
              <a:t>Read:</a:t>
            </a:r>
            <a:r>
              <a:rPr lang="en-US" sz="1600" dirty="0">
                <a:latin typeface="PT Sans" panose="020B0503020203020204" pitchFamily="34" charset="0"/>
                <a:ea typeface="PT Sans" panose="020B0503020203020204" pitchFamily="34" charset="0"/>
              </a:rPr>
              <a:t> DeGraff, J. (2017). </a:t>
            </a:r>
            <a:r>
              <a:rPr lang="en-US" sz="1600" b="1" dirty="0">
                <a:latin typeface="PT Sans" panose="020B0503020203020204" pitchFamily="34" charset="0"/>
                <a:ea typeface="PT Sans" panose="020B0503020203020204" pitchFamily="34" charset="0"/>
                <a:hlinkClick r:id="rId7"/>
              </a:rPr>
              <a:t>“How to lead innovation like superheroes. (.pdf)</a:t>
            </a:r>
            <a:r>
              <a:rPr lang="en-US" sz="1600" b="1" dirty="0">
                <a:latin typeface="PT Sans" panose="020B0503020203020204" pitchFamily="34" charset="0"/>
                <a:ea typeface="PT Sans" panose="020B0503020203020204" pitchFamily="34" charset="0"/>
              </a:rPr>
              <a:t> 12 pp. </a:t>
            </a:r>
            <a:r>
              <a:rPr lang="en-US" sz="1600" dirty="0">
                <a:latin typeface="PT Sans" panose="020B0503020203020204" pitchFamily="34" charset="0"/>
                <a:ea typeface="PT Sans" panose="020B0503020203020204" pitchFamily="34" charset="0"/>
              </a:rPr>
              <a:t>[10 min.]</a:t>
            </a:r>
          </a:p>
          <a:p>
            <a:r>
              <a:rPr lang="en-US" sz="1600" b="1" dirty="0">
                <a:latin typeface="PT Sans" panose="020B0503020203020204" pitchFamily="34" charset="0"/>
                <a:ea typeface="PT Sans" panose="020B0503020203020204" pitchFamily="34" charset="0"/>
              </a:rPr>
              <a:t>View:</a:t>
            </a:r>
            <a:r>
              <a:rPr lang="en-US" sz="1600" dirty="0">
                <a:latin typeface="PT Sans" panose="020B0503020203020204" pitchFamily="34" charset="0"/>
                <a:ea typeface="PT Sans" panose="020B0503020203020204" pitchFamily="34" charset="0"/>
              </a:rPr>
              <a:t> Jeff DeGraff &amp; </a:t>
            </a:r>
            <a:r>
              <a:rPr lang="en-US" sz="1600" dirty="0" err="1">
                <a:latin typeface="PT Sans" panose="020B0503020203020204" pitchFamily="34" charset="0"/>
                <a:ea typeface="PT Sans" panose="020B0503020203020204" pitchFamily="34" charset="0"/>
              </a:rPr>
              <a:t>Staney</a:t>
            </a:r>
            <a:r>
              <a:rPr lang="en-US" sz="1600" dirty="0">
                <a:latin typeface="PT Sans" panose="020B0503020203020204" pitchFamily="34" charset="0"/>
                <a:ea typeface="PT Sans" panose="020B0503020203020204" pitchFamily="34" charset="0"/>
              </a:rPr>
              <a:t> DeGraff. (2018). “The Innovation Code: The Creative Power Talks at Google" (Video) </a:t>
            </a:r>
            <a:r>
              <a:rPr lang="en-US" sz="1600" b="1" dirty="0">
                <a:latin typeface="PT Sans" panose="020B0503020203020204" pitchFamily="34" charset="0"/>
                <a:ea typeface="PT Sans" panose="020B0503020203020204" pitchFamily="34" charset="0"/>
                <a:hlinkClick r:id="rId8"/>
              </a:rPr>
              <a:t>https://youtu.be/SEpIwlAvLLA</a:t>
            </a:r>
            <a:r>
              <a:rPr lang="en-US" sz="1600" dirty="0">
                <a:latin typeface="PT Sans" panose="020B0503020203020204" pitchFamily="34" charset="0"/>
                <a:ea typeface="PT Sans" panose="020B0503020203020204" pitchFamily="34" charset="0"/>
              </a:rPr>
              <a:t> [77 min]</a:t>
            </a:r>
          </a:p>
          <a:p>
            <a:r>
              <a:rPr lang="en-US" sz="1600" b="1" dirty="0">
                <a:latin typeface="PT Sans" panose="020B0503020203020204" pitchFamily="34" charset="0"/>
                <a:ea typeface="PT Sans" panose="020B0503020203020204" pitchFamily="34" charset="0"/>
              </a:rPr>
              <a:t>Read:</a:t>
            </a:r>
            <a:r>
              <a:rPr lang="en-US" sz="1600" dirty="0">
                <a:latin typeface="PT Sans" panose="020B0503020203020204" pitchFamily="34" charset="0"/>
                <a:ea typeface="PT Sans" panose="020B0503020203020204" pitchFamily="34" charset="0"/>
              </a:rPr>
              <a:t> Daft, R. (2018). </a:t>
            </a:r>
            <a:r>
              <a:rPr lang="en-US" sz="1600" i="1" dirty="0">
                <a:latin typeface="PT Sans" panose="020B0503020203020204" pitchFamily="34" charset="0"/>
                <a:ea typeface="PT Sans" panose="020B0503020203020204" pitchFamily="34" charset="0"/>
              </a:rPr>
              <a:t>Leadership experience.</a:t>
            </a:r>
            <a:r>
              <a:rPr lang="en-US" sz="1600" dirty="0">
                <a:latin typeface="PT Sans" panose="020B0503020203020204" pitchFamily="34" charset="0"/>
                <a:ea typeface="PT Sans" panose="020B0503020203020204" pitchFamily="34" charset="0"/>
              </a:rPr>
              <a:t> </a:t>
            </a:r>
            <a:r>
              <a:rPr lang="en-US" sz="1600" dirty="0" err="1">
                <a:latin typeface="PT Sans" panose="020B0503020203020204" pitchFamily="34" charset="0"/>
                <a:ea typeface="PT Sans" panose="020B0503020203020204" pitchFamily="34" charset="0"/>
              </a:rPr>
              <a:t>Chp</a:t>
            </a:r>
            <a:r>
              <a:rPr lang="en-US" sz="1600" dirty="0">
                <a:latin typeface="PT Sans" panose="020B0503020203020204" pitchFamily="34" charset="0"/>
                <a:ea typeface="PT Sans" panose="020B0503020203020204" pitchFamily="34" charset="0"/>
              </a:rPr>
              <a:t>. 1-2, pp. 2-63 [2 hr.]</a:t>
            </a:r>
          </a:p>
          <a:p>
            <a:r>
              <a:rPr lang="en-US" sz="1600" b="1" dirty="0">
                <a:latin typeface="PT Sans" panose="020B0503020203020204" pitchFamily="34" charset="0"/>
                <a:ea typeface="PT Sans" panose="020B0503020203020204" pitchFamily="34" charset="0"/>
              </a:rPr>
              <a:t>Read:</a:t>
            </a:r>
            <a:r>
              <a:rPr lang="en-US" sz="1600" dirty="0">
                <a:latin typeface="PT Sans" panose="020B0503020203020204" pitchFamily="34" charset="0"/>
                <a:ea typeface="PT Sans" panose="020B0503020203020204" pitchFamily="34" charset="0"/>
              </a:rPr>
              <a:t> Daft, R. (2018). </a:t>
            </a:r>
            <a:r>
              <a:rPr lang="en-US" sz="1600" b="1" dirty="0">
                <a:latin typeface="PT Sans" panose="020B0503020203020204" pitchFamily="34" charset="0"/>
                <a:ea typeface="PT Sans" panose="020B0503020203020204" pitchFamily="34" charset="0"/>
                <a:hlinkClick r:id="rId9"/>
              </a:rPr>
              <a:t>Leadership experience, PowerPoints, </a:t>
            </a:r>
            <a:r>
              <a:rPr lang="en-US" sz="1600" b="1" dirty="0" err="1">
                <a:latin typeface="PT Sans" panose="020B0503020203020204" pitchFamily="34" charset="0"/>
                <a:ea typeface="PT Sans" panose="020B0503020203020204" pitchFamily="34" charset="0"/>
                <a:hlinkClick r:id="rId9"/>
              </a:rPr>
              <a:t>Chp</a:t>
            </a:r>
            <a:r>
              <a:rPr lang="en-US" sz="1600" b="1" dirty="0">
                <a:latin typeface="PT Sans" panose="020B0503020203020204" pitchFamily="34" charset="0"/>
                <a:ea typeface="PT Sans" panose="020B0503020203020204" pitchFamily="34" charset="0"/>
                <a:hlinkClick r:id="rId9"/>
              </a:rPr>
              <a:t> 1-2, (.pdf)</a:t>
            </a:r>
            <a:r>
              <a:rPr lang="en-US" sz="1600" dirty="0">
                <a:latin typeface="PT Sans" panose="020B0503020203020204" pitchFamily="34" charset="0"/>
                <a:ea typeface="PT Sans" panose="020B0503020203020204" pitchFamily="34" charset="0"/>
              </a:rPr>
              <a:t> [30 mins.]</a:t>
            </a:r>
          </a:p>
          <a:p>
            <a:r>
              <a:rPr lang="en-US" sz="1600" b="1" dirty="0">
                <a:latin typeface="PT Sans" panose="020B0503020203020204" pitchFamily="34" charset="0"/>
                <a:ea typeface="PT Sans" panose="020B0503020203020204" pitchFamily="34" charset="0"/>
              </a:rPr>
              <a:t>View:</a:t>
            </a:r>
            <a:r>
              <a:rPr lang="en-US" sz="1600" dirty="0">
                <a:latin typeface="PT Sans" panose="020B0503020203020204" pitchFamily="34" charset="0"/>
                <a:ea typeface="PT Sans" panose="020B0503020203020204" pitchFamily="34" charset="0"/>
              </a:rPr>
              <a:t> Part-Time Economist. (2018), “Leadership Experience,” Part 1, </a:t>
            </a:r>
            <a:r>
              <a:rPr lang="en-US" sz="1600" dirty="0" err="1">
                <a:latin typeface="PT Sans" panose="020B0503020203020204" pitchFamily="34" charset="0"/>
                <a:ea typeface="PT Sans" panose="020B0503020203020204" pitchFamily="34" charset="0"/>
              </a:rPr>
              <a:t>Chp</a:t>
            </a:r>
            <a:r>
              <a:rPr lang="en-US" sz="1600" dirty="0">
                <a:latin typeface="PT Sans" panose="020B0503020203020204" pitchFamily="34" charset="0"/>
                <a:ea typeface="PT Sans" panose="020B0503020203020204" pitchFamily="34" charset="0"/>
              </a:rPr>
              <a:t> 1-3, (Video) </a:t>
            </a:r>
            <a:r>
              <a:rPr lang="en-US" sz="1600" b="1" dirty="0">
                <a:latin typeface="PT Sans" panose="020B0503020203020204" pitchFamily="34" charset="0"/>
                <a:ea typeface="PT Sans" panose="020B0503020203020204" pitchFamily="34" charset="0"/>
                <a:hlinkClick r:id="rId10"/>
              </a:rPr>
              <a:t>https://youtu.be/9WRz3SdDdjY</a:t>
            </a:r>
            <a:r>
              <a:rPr lang="en-US" sz="1600" dirty="0">
                <a:latin typeface="PT Sans" panose="020B0503020203020204" pitchFamily="34" charset="0"/>
                <a:ea typeface="PT Sans" panose="020B0503020203020204" pitchFamily="34" charset="0"/>
              </a:rPr>
              <a:t> [16 min.]</a:t>
            </a:r>
          </a:p>
          <a:p>
            <a:r>
              <a:rPr lang="en-US" sz="1600" b="1" dirty="0">
                <a:latin typeface="PT Sans" panose="020B0503020203020204" pitchFamily="34" charset="0"/>
                <a:ea typeface="PT Sans" panose="020B0503020203020204" pitchFamily="34" charset="0"/>
              </a:rPr>
              <a:t>View:</a:t>
            </a:r>
            <a:r>
              <a:rPr lang="en-US" sz="1600" dirty="0">
                <a:latin typeface="PT Sans" panose="020B0503020203020204" pitchFamily="34" charset="0"/>
                <a:ea typeface="PT Sans" panose="020B0503020203020204" pitchFamily="34" charset="0"/>
              </a:rPr>
              <a:t> Jeff DeGraff. (2012). “Competing Values Framework Introduction.” (Video) </a:t>
            </a:r>
            <a:r>
              <a:rPr lang="en-US" sz="1600" b="1" dirty="0">
                <a:latin typeface="PT Sans" panose="020B0503020203020204" pitchFamily="34" charset="0"/>
                <a:ea typeface="PT Sans" panose="020B0503020203020204" pitchFamily="34" charset="0"/>
                <a:hlinkClick r:id="rId11"/>
              </a:rPr>
              <a:t>https://youtu.be/45veR-Se-rI</a:t>
            </a:r>
            <a:r>
              <a:rPr lang="en-US" sz="1600" dirty="0">
                <a:latin typeface="PT Sans" panose="020B0503020203020204" pitchFamily="34" charset="0"/>
                <a:ea typeface="PT Sans" panose="020B0503020203020204" pitchFamily="34" charset="0"/>
              </a:rPr>
              <a:t> [7 min.]</a:t>
            </a:r>
          </a:p>
          <a:p>
            <a:r>
              <a:rPr lang="en-US" sz="1600" b="1" dirty="0">
                <a:latin typeface="PT Sans" panose="020B0503020203020204" pitchFamily="34" charset="0"/>
                <a:ea typeface="PT Sans" panose="020B0503020203020204" pitchFamily="34" charset="0"/>
              </a:rPr>
              <a:t>Read:</a:t>
            </a:r>
            <a:r>
              <a:rPr lang="en-US" sz="1600" dirty="0">
                <a:latin typeface="PT Sans" panose="020B0503020203020204" pitchFamily="34" charset="0"/>
                <a:ea typeface="PT Sans" panose="020B0503020203020204" pitchFamily="34" charset="0"/>
              </a:rPr>
              <a:t> Cameron, Quinn, </a:t>
            </a:r>
            <a:r>
              <a:rPr lang="en-US" sz="1600" dirty="0" err="1">
                <a:latin typeface="PT Sans" panose="020B0503020203020204" pitchFamily="34" charset="0"/>
                <a:ea typeface="PT Sans" panose="020B0503020203020204" pitchFamily="34" charset="0"/>
              </a:rPr>
              <a:t>Degraff</a:t>
            </a:r>
            <a:r>
              <a:rPr lang="en-US" sz="1600" dirty="0">
                <a:latin typeface="PT Sans" panose="020B0503020203020204" pitchFamily="34" charset="0"/>
                <a:ea typeface="PT Sans" panose="020B0503020203020204" pitchFamily="34" charset="0"/>
              </a:rPr>
              <a:t> &amp; </a:t>
            </a:r>
            <a:r>
              <a:rPr lang="en-US" sz="1600" dirty="0" err="1">
                <a:latin typeface="PT Sans" panose="020B0503020203020204" pitchFamily="34" charset="0"/>
                <a:ea typeface="PT Sans" panose="020B0503020203020204" pitchFamily="34" charset="0"/>
              </a:rPr>
              <a:t>Thakor</a:t>
            </a:r>
            <a:r>
              <a:rPr lang="en-US" sz="1600" dirty="0">
                <a:latin typeface="PT Sans" panose="020B0503020203020204" pitchFamily="34" charset="0"/>
                <a:ea typeface="PT Sans" panose="020B0503020203020204" pitchFamily="34" charset="0"/>
              </a:rPr>
              <a:t>, </a:t>
            </a:r>
            <a:r>
              <a:rPr lang="en-US" sz="1600" b="1" dirty="0">
                <a:latin typeface="PT Sans" panose="020B0503020203020204" pitchFamily="34" charset="0"/>
                <a:ea typeface="PT Sans" panose="020B0503020203020204" pitchFamily="34" charset="0"/>
                <a:hlinkClick r:id="rId12"/>
              </a:rPr>
              <a:t>Competing values leadership. (2nd Ed). </a:t>
            </a:r>
            <a:r>
              <a:rPr lang="en-US" sz="1600" b="1" dirty="0" err="1">
                <a:latin typeface="PT Sans" panose="020B0503020203020204" pitchFamily="34" charset="0"/>
                <a:ea typeface="PT Sans" panose="020B0503020203020204" pitchFamily="34" charset="0"/>
                <a:hlinkClick r:id="rId12"/>
              </a:rPr>
              <a:t>Chp</a:t>
            </a:r>
            <a:r>
              <a:rPr lang="en-US" sz="1600" b="1" dirty="0">
                <a:latin typeface="PT Sans" panose="020B0503020203020204" pitchFamily="34" charset="0"/>
                <a:ea typeface="PT Sans" panose="020B0503020203020204" pitchFamily="34" charset="0"/>
                <a:hlinkClick r:id="rId12"/>
              </a:rPr>
              <a:t>. 1-3, pp. 3-50. (.pdf)</a:t>
            </a:r>
            <a:r>
              <a:rPr lang="en-US" sz="1600" dirty="0">
                <a:latin typeface="PT Sans" panose="020B0503020203020204" pitchFamily="34" charset="0"/>
                <a:ea typeface="PT Sans" panose="020B0503020203020204" pitchFamily="34" charset="0"/>
              </a:rPr>
              <a:t> [1.5 hrs.]</a:t>
            </a:r>
          </a:p>
          <a:p>
            <a:r>
              <a:rPr lang="en-US" sz="1600" b="1" dirty="0">
                <a:latin typeface="PT Sans" panose="020B0503020203020204" pitchFamily="34" charset="0"/>
                <a:ea typeface="PT Sans" panose="020B0503020203020204" pitchFamily="34" charset="0"/>
              </a:rPr>
              <a:t>View: </a:t>
            </a:r>
            <a:r>
              <a:rPr lang="en-US" sz="1600" dirty="0">
                <a:latin typeface="PT Sans" panose="020B0503020203020204" pitchFamily="34" charset="0"/>
                <a:ea typeface="PT Sans" panose="020B0503020203020204" pitchFamily="34" charset="0"/>
              </a:rPr>
              <a:t>Jeff DeGraff. (2010). “Competing Values Framework" (Videos) </a:t>
            </a:r>
            <a:r>
              <a:rPr lang="en-US" sz="1600" b="1" dirty="0">
                <a:latin typeface="PT Sans" panose="020B0503020203020204" pitchFamily="34" charset="0"/>
                <a:ea typeface="PT Sans" panose="020B0503020203020204" pitchFamily="34" charset="0"/>
              </a:rPr>
              <a:t/>
            </a:r>
            <a:br>
              <a:rPr lang="en-US" sz="1600" b="1" dirty="0">
                <a:latin typeface="PT Sans" panose="020B0503020203020204" pitchFamily="34" charset="0"/>
                <a:ea typeface="PT Sans" panose="020B0503020203020204" pitchFamily="34" charset="0"/>
              </a:rPr>
            </a:br>
            <a:r>
              <a:rPr lang="en-US" sz="1600" dirty="0">
                <a:latin typeface="PT Sans" panose="020B0503020203020204" pitchFamily="34" charset="0"/>
                <a:ea typeface="PT Sans" panose="020B0503020203020204" pitchFamily="34" charset="0"/>
              </a:rPr>
              <a:t>-Yellow (Part 1) </a:t>
            </a:r>
            <a:r>
              <a:rPr lang="en-US" sz="1600" b="1" dirty="0">
                <a:latin typeface="PT Sans" panose="020B0503020203020204" pitchFamily="34" charset="0"/>
                <a:ea typeface="PT Sans" panose="020B0503020203020204" pitchFamily="34" charset="0"/>
                <a:hlinkClick r:id="rId13"/>
              </a:rPr>
              <a:t>https://youtu.be/UUlE44242kU</a:t>
            </a:r>
            <a:r>
              <a:rPr lang="en-US" sz="1600" dirty="0">
                <a:latin typeface="PT Sans" panose="020B0503020203020204" pitchFamily="34" charset="0"/>
                <a:ea typeface="PT Sans" panose="020B0503020203020204" pitchFamily="34" charset="0"/>
              </a:rPr>
              <a:t> [14 min.]</a:t>
            </a:r>
            <a:br>
              <a:rPr lang="en-US" sz="1600" dirty="0">
                <a:latin typeface="PT Sans" panose="020B0503020203020204" pitchFamily="34" charset="0"/>
                <a:ea typeface="PT Sans" panose="020B0503020203020204" pitchFamily="34" charset="0"/>
              </a:rPr>
            </a:br>
            <a:r>
              <a:rPr lang="en-US" sz="1600" dirty="0">
                <a:latin typeface="PT Sans" panose="020B0503020203020204" pitchFamily="34" charset="0"/>
                <a:ea typeface="PT Sans" panose="020B0503020203020204" pitchFamily="34" charset="0"/>
              </a:rPr>
              <a:t>-Blue (Part 2) </a:t>
            </a:r>
            <a:r>
              <a:rPr lang="en-US" sz="1600" b="1" dirty="0">
                <a:latin typeface="PT Sans" panose="020B0503020203020204" pitchFamily="34" charset="0"/>
                <a:ea typeface="PT Sans" panose="020B0503020203020204" pitchFamily="34" charset="0"/>
                <a:hlinkClick r:id="rId14"/>
              </a:rPr>
              <a:t>https://youtu.be/sLp2FG_X12Y</a:t>
            </a:r>
            <a:r>
              <a:rPr lang="en-US" sz="1600" dirty="0">
                <a:latin typeface="PT Sans" panose="020B0503020203020204" pitchFamily="34" charset="0"/>
                <a:ea typeface="PT Sans" panose="020B0503020203020204" pitchFamily="34" charset="0"/>
              </a:rPr>
              <a:t> [13 min.]</a:t>
            </a:r>
            <a:br>
              <a:rPr lang="en-US" sz="1600" dirty="0">
                <a:latin typeface="PT Sans" panose="020B0503020203020204" pitchFamily="34" charset="0"/>
                <a:ea typeface="PT Sans" panose="020B0503020203020204" pitchFamily="34" charset="0"/>
              </a:rPr>
            </a:br>
            <a:r>
              <a:rPr lang="en-US" sz="1600" dirty="0">
                <a:latin typeface="PT Sans" panose="020B0503020203020204" pitchFamily="34" charset="0"/>
                <a:ea typeface="PT Sans" panose="020B0503020203020204" pitchFamily="34" charset="0"/>
              </a:rPr>
              <a:t>-Red (Part 3) </a:t>
            </a:r>
            <a:r>
              <a:rPr lang="en-US" sz="1600" b="1" dirty="0">
                <a:latin typeface="PT Sans" panose="020B0503020203020204" pitchFamily="34" charset="0"/>
                <a:ea typeface="PT Sans" panose="020B0503020203020204" pitchFamily="34" charset="0"/>
                <a:hlinkClick r:id="rId15"/>
              </a:rPr>
              <a:t>https://youtu.be/wUCUJoZTzPA</a:t>
            </a:r>
            <a:r>
              <a:rPr lang="en-US" sz="1600" dirty="0">
                <a:latin typeface="PT Sans" panose="020B0503020203020204" pitchFamily="34" charset="0"/>
                <a:ea typeface="PT Sans" panose="020B0503020203020204" pitchFamily="34" charset="0"/>
              </a:rPr>
              <a:t> [11 min.]</a:t>
            </a:r>
            <a:br>
              <a:rPr lang="en-US" sz="1600" dirty="0">
                <a:latin typeface="PT Sans" panose="020B0503020203020204" pitchFamily="34" charset="0"/>
                <a:ea typeface="PT Sans" panose="020B0503020203020204" pitchFamily="34" charset="0"/>
              </a:rPr>
            </a:br>
            <a:r>
              <a:rPr lang="en-US" sz="1600" dirty="0">
                <a:latin typeface="PT Sans" panose="020B0503020203020204" pitchFamily="34" charset="0"/>
                <a:ea typeface="PT Sans" panose="020B0503020203020204" pitchFamily="34" charset="0"/>
              </a:rPr>
              <a:t>-Green (Part 4) </a:t>
            </a:r>
            <a:r>
              <a:rPr lang="en-US" sz="1600" b="1" dirty="0">
                <a:latin typeface="PT Sans" panose="020B0503020203020204" pitchFamily="34" charset="0"/>
                <a:ea typeface="PT Sans" panose="020B0503020203020204" pitchFamily="34" charset="0"/>
                <a:hlinkClick r:id="rId16"/>
              </a:rPr>
              <a:t>https://youtu.be/Vg16T85-Z_Y</a:t>
            </a:r>
            <a:r>
              <a:rPr lang="en-US" sz="1600" dirty="0">
                <a:latin typeface="PT Sans" panose="020B0503020203020204" pitchFamily="34" charset="0"/>
                <a:ea typeface="PT Sans" panose="020B0503020203020204" pitchFamily="34" charset="0"/>
              </a:rPr>
              <a:t> [15 min.]</a:t>
            </a:r>
          </a:p>
        </p:txBody>
      </p:sp>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3" name="Title 2">
            <a:extLst>
              <a:ext uri="{FF2B5EF4-FFF2-40B4-BE49-F238E27FC236}">
                <a16:creationId xmlns:a16="http://schemas.microsoft.com/office/drawing/2014/main" id="{7A0C00EC-2BA9-4DF0-B17B-63ED3CDEADF1}"/>
              </a:ext>
            </a:extLst>
          </p:cNvPr>
          <p:cNvSpPr>
            <a:spLocks noGrp="1"/>
          </p:cNvSpPr>
          <p:nvPr>
            <p:ph type="title" idx="4294967295"/>
          </p:nvPr>
        </p:nvSpPr>
        <p:spPr>
          <a:xfrm>
            <a:off x="3379305" y="467132"/>
            <a:ext cx="6453630" cy="1021600"/>
          </a:xfrm>
        </p:spPr>
        <p:txBody>
          <a:bodyPr/>
          <a:lstStyle/>
          <a:p>
            <a:r>
              <a:rPr lang="en-US" sz="3600" b="0" dirty="0">
                <a:solidFill>
                  <a:schemeClr val="tx1"/>
                </a:solidFill>
                <a:latin typeface="Calibri Light" panose="020F0302020204030204" pitchFamily="34" charset="0"/>
              </a:rPr>
              <a:t>Instructional Content</a:t>
            </a:r>
          </a:p>
        </p:txBody>
      </p:sp>
    </p:spTree>
    <p:extLst>
      <p:ext uri="{BB962C8B-B14F-4D97-AF65-F5344CB8AC3E}">
        <p14:creationId xmlns:p14="http://schemas.microsoft.com/office/powerpoint/2010/main" val="3446967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17"/>
          <p:cNvSpPr txBox="1">
            <a:spLocks noGrp="1"/>
          </p:cNvSpPr>
          <p:nvPr>
            <p:ph type="subTitle" idx="4294967295"/>
          </p:nvPr>
        </p:nvSpPr>
        <p:spPr>
          <a:xfrm>
            <a:off x="167633" y="1817495"/>
            <a:ext cx="2820894" cy="224650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txBody>
          <a:bodyPr spcFirstLastPara="1" wrap="square" lIns="121900" tIns="121900" rIns="121900" bIns="121900" anchor="ctr" anchorCtr="0">
            <a:noAutofit/>
          </a:bodyPr>
          <a:lstStyle/>
          <a:p>
            <a:pPr marL="0" indent="0">
              <a:spcBef>
                <a:spcPts val="800"/>
              </a:spcBef>
              <a:spcAft>
                <a:spcPts val="1333"/>
              </a:spcAft>
              <a:buNone/>
            </a:pPr>
            <a:r>
              <a:rPr lang="en-US" sz="2200" b="1" dirty="0"/>
              <a:t>The assessments measure the achievement of the stated learning objectives. </a:t>
            </a:r>
            <a:endParaRPr sz="2200" b="1" dirty="0"/>
          </a:p>
        </p:txBody>
      </p:sp>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22</a:t>
            </a:fld>
            <a:endParaRPr kern="0"/>
          </a:p>
        </p:txBody>
      </p:sp>
      <p:sp>
        <p:nvSpPr>
          <p:cNvPr id="10" name="TextBox 9"/>
          <p:cNvSpPr txBox="1"/>
          <p:nvPr/>
        </p:nvSpPr>
        <p:spPr>
          <a:xfrm>
            <a:off x="1"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sp>
        <p:nvSpPr>
          <p:cNvPr id="2" name="Rectangle 1"/>
          <p:cNvSpPr/>
          <p:nvPr/>
        </p:nvSpPr>
        <p:spPr>
          <a:xfrm>
            <a:off x="3251201" y="1748295"/>
            <a:ext cx="7935585" cy="923330"/>
          </a:xfrm>
          <a:prstGeom prst="rect">
            <a:avLst/>
          </a:prstGeom>
        </p:spPr>
        <p:txBody>
          <a:bodyPr wrap="square">
            <a:spAutoFit/>
          </a:bodyPr>
          <a:lstStyle/>
          <a:p>
            <a:pPr defTabSz="1219170" fontAlgn="base">
              <a:buClr>
                <a:srgbClr val="000000"/>
              </a:buClr>
            </a:pPr>
            <a:r>
              <a:rPr lang="en-US" b="1" i="1" kern="0" dirty="0">
                <a:solidFill>
                  <a:srgbClr val="000000"/>
                </a:solidFill>
                <a:latin typeface="PT Sans" charset="-52"/>
                <a:cs typeface="Arial"/>
                <a:sym typeface="Arial"/>
              </a:rPr>
              <a:t>After successfully completing this week’s assignments, you should be able to: </a:t>
            </a:r>
            <a:r>
              <a:rPr lang="en-US" i="1" kern="0" dirty="0">
                <a:solidFill>
                  <a:srgbClr val="000000"/>
                </a:solidFill>
                <a:latin typeface="PT Sans" charset="-52"/>
                <a:cs typeface="Arial"/>
                <a:sym typeface="Arial"/>
              </a:rPr>
              <a:t> </a:t>
            </a:r>
            <a:endParaRPr lang="en-US" i="1" kern="0" dirty="0">
              <a:solidFill>
                <a:srgbClr val="000000"/>
              </a:solidFill>
              <a:latin typeface="Segoe UI" charset="0"/>
              <a:cs typeface="Arial"/>
              <a:sym typeface="Arial"/>
            </a:endParaRPr>
          </a:p>
          <a:p>
            <a:pPr defTabSz="1219170" fontAlgn="base">
              <a:buClr>
                <a:srgbClr val="000000"/>
              </a:buClr>
            </a:pPr>
            <a:r>
              <a:rPr lang="en-US" i="1" kern="0" dirty="0">
                <a:solidFill>
                  <a:srgbClr val="000000"/>
                </a:solidFill>
                <a:latin typeface="PT Sans" charset="-52"/>
                <a:cs typeface="Arial"/>
                <a:sym typeface="Arial"/>
              </a:rPr>
              <a:t>4.1. Examine how electoral structures influence campaign strategies and interest group activity (Forum 4)</a:t>
            </a:r>
            <a:endParaRPr lang="en-US" i="1" kern="0" dirty="0">
              <a:solidFill>
                <a:srgbClr val="000000"/>
              </a:solidFill>
              <a:latin typeface="Segoe UI" charset="0"/>
              <a:cs typeface="Arial"/>
              <a:sym typeface="Arial"/>
            </a:endParaRPr>
          </a:p>
        </p:txBody>
      </p:sp>
      <p:sp>
        <p:nvSpPr>
          <p:cNvPr id="3" name="Rectangle 2"/>
          <p:cNvSpPr/>
          <p:nvPr/>
        </p:nvSpPr>
        <p:spPr>
          <a:xfrm>
            <a:off x="3251201" y="2739826"/>
            <a:ext cx="8507520" cy="2893100"/>
          </a:xfrm>
          <a:prstGeom prst="rect">
            <a:avLst/>
          </a:prstGeom>
        </p:spPr>
        <p:txBody>
          <a:bodyPr wrap="square">
            <a:spAutoFit/>
          </a:bodyPr>
          <a:lstStyle/>
          <a:p>
            <a:pPr defTabSz="1219170" fontAlgn="base">
              <a:buClr>
                <a:srgbClr val="000000"/>
              </a:buClr>
            </a:pPr>
            <a:r>
              <a:rPr lang="en-US" b="1" kern="0" dirty="0">
                <a:solidFill>
                  <a:srgbClr val="0070C0"/>
                </a:solidFill>
                <a:latin typeface="PT Sans" panose="020B0503020203020204" pitchFamily="34" charset="0"/>
                <a:ea typeface="PT Sans" panose="020B0503020203020204" pitchFamily="34" charset="0"/>
                <a:cs typeface="Arial"/>
                <a:sym typeface="Arial"/>
              </a:rPr>
              <a:t>Forum 4: Electoral College Reform </a:t>
            </a:r>
            <a:r>
              <a:rPr lang="en-US" kern="0" dirty="0">
                <a:solidFill>
                  <a:srgbClr val="0070C0"/>
                </a:solidFill>
                <a:latin typeface="PT Sans" panose="020B0503020203020204" pitchFamily="34" charset="0"/>
                <a:ea typeface="PT Sans" panose="020B0503020203020204" pitchFamily="34" charset="0"/>
                <a:cs typeface="Arial"/>
                <a:sym typeface="Arial"/>
              </a:rPr>
              <a:t>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On four occasions in American history, the winner of the Electoral College vote, and thus the presidential election, did not with the popular vote – 1876, 1888, 2000, and 2016. Each time, discussions of reform are prompted by those who did not prefer the final result – in the name of democracy, of course. Some of the suggested possibilities for reform are discussed at the end of Chapter 8 (Gaddie and Dye 2018).  </a:t>
            </a:r>
          </a:p>
          <a:p>
            <a:pPr defTabSz="1219170" fontAlgn="base">
              <a:buClr>
                <a:srgbClr val="000000"/>
              </a:buClr>
            </a:pPr>
            <a:r>
              <a:rPr lang="en-US" sz="1600" kern="0" dirty="0">
                <a:solidFill>
                  <a:srgbClr val="000000"/>
                </a:solidFill>
                <a:latin typeface="PT Sans" panose="020B0503020203020204" pitchFamily="34" charset="0"/>
                <a:ea typeface="PT Sans" panose="020B0503020203020204" pitchFamily="34" charset="0"/>
                <a:cs typeface="Arial"/>
                <a:sym typeface="Arial"/>
              </a:rPr>
              <a:t>In your thread, consider the following questions: Should the Electoral College be reformed or eliminated? If not, why not? If you believe reform should take place, share your preferred reform and explain your reasoning. Remember to use appropriate evidence to justify your position. Chapters 2 and 3 (Gaddie and Dye 2018) may also be helpful in your search for evidence. </a:t>
            </a:r>
            <a:r>
              <a:rPr lang="en-US" sz="2000" kern="0" dirty="0">
                <a:solidFill>
                  <a:srgbClr val="000000"/>
                </a:solidFill>
                <a:latin typeface="PT Sans" charset="-52"/>
                <a:cs typeface="Arial"/>
                <a:sym typeface="Arial"/>
              </a:rPr>
              <a:t> </a:t>
            </a:r>
            <a:endParaRPr lang="en-US" sz="2000" kern="0" dirty="0">
              <a:solidFill>
                <a:srgbClr val="000000"/>
              </a:solidFill>
              <a:latin typeface="system-ui" charset="0"/>
              <a:cs typeface="Arial"/>
              <a:sym typeface="Aria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4" name="Title 3">
            <a:extLst>
              <a:ext uri="{FF2B5EF4-FFF2-40B4-BE49-F238E27FC236}">
                <a16:creationId xmlns:a16="http://schemas.microsoft.com/office/drawing/2014/main" id="{17254B63-26F7-4640-BC79-F67055CABBD7}"/>
              </a:ext>
            </a:extLst>
          </p:cNvPr>
          <p:cNvSpPr>
            <a:spLocks noGrp="1"/>
          </p:cNvSpPr>
          <p:nvPr>
            <p:ph type="title" idx="4294967295"/>
          </p:nvPr>
        </p:nvSpPr>
        <p:spPr>
          <a:xfrm>
            <a:off x="3260034" y="470424"/>
            <a:ext cx="4730848" cy="1021600"/>
          </a:xfrm>
        </p:spPr>
        <p:txBody>
          <a:bodyPr/>
          <a:lstStyle/>
          <a:p>
            <a:r>
              <a:rPr lang="en-US" sz="3600" b="0" dirty="0">
                <a:solidFill>
                  <a:schemeClr val="tx1"/>
                </a:solidFill>
                <a:latin typeface="Calibri Light" panose="020F0302020204030204" pitchFamily="34" charset="0"/>
              </a:rPr>
              <a:t>Assessments</a:t>
            </a:r>
          </a:p>
        </p:txBody>
      </p:sp>
    </p:spTree>
    <p:extLst>
      <p:ext uri="{BB962C8B-B14F-4D97-AF65-F5344CB8AC3E}">
        <p14:creationId xmlns:p14="http://schemas.microsoft.com/office/powerpoint/2010/main" val="1182086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17"/>
          <p:cNvSpPr txBox="1">
            <a:spLocks noGrp="1"/>
          </p:cNvSpPr>
          <p:nvPr>
            <p:ph type="subTitle" idx="4294967295"/>
          </p:nvPr>
        </p:nvSpPr>
        <p:spPr>
          <a:xfrm>
            <a:off x="167633" y="1817495"/>
            <a:ext cx="2820894" cy="224650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txBody>
          <a:bodyPr spcFirstLastPara="1" wrap="square" lIns="121900" tIns="121900" rIns="121900" bIns="121900" anchor="ctr" anchorCtr="0">
            <a:noAutofit/>
          </a:bodyPr>
          <a:lstStyle/>
          <a:p>
            <a:pPr marL="0" indent="0">
              <a:spcBef>
                <a:spcPts val="800"/>
              </a:spcBef>
              <a:spcAft>
                <a:spcPts val="1333"/>
              </a:spcAft>
              <a:buNone/>
            </a:pPr>
            <a:r>
              <a:rPr lang="en-US" sz="2200" b="1" dirty="0"/>
              <a:t>The assessments measure the achievement of the stated learning objectives. </a:t>
            </a:r>
            <a:endParaRPr sz="2200" b="1" dirty="0"/>
          </a:p>
        </p:txBody>
      </p:sp>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23</a:t>
            </a:fld>
            <a:endParaRPr kern="0"/>
          </a:p>
        </p:txBody>
      </p:sp>
      <p:sp>
        <p:nvSpPr>
          <p:cNvPr id="10" name="TextBox 9"/>
          <p:cNvSpPr txBox="1"/>
          <p:nvPr/>
        </p:nvSpPr>
        <p:spPr>
          <a:xfrm>
            <a:off x="1"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sp>
        <p:nvSpPr>
          <p:cNvPr id="2" name="Rectangle 1"/>
          <p:cNvSpPr/>
          <p:nvPr/>
        </p:nvSpPr>
        <p:spPr>
          <a:xfrm>
            <a:off x="3260034" y="1418354"/>
            <a:ext cx="7913182" cy="646331"/>
          </a:xfrm>
          <a:prstGeom prst="rect">
            <a:avLst/>
          </a:prstGeom>
        </p:spPr>
        <p:txBody>
          <a:bodyPr wrap="square">
            <a:spAutoFit/>
          </a:bodyPr>
          <a:lstStyle/>
          <a:p>
            <a:pPr defTabSz="1219170" fontAlgn="base">
              <a:buClr>
                <a:srgbClr val="000000"/>
              </a:buClr>
            </a:pPr>
            <a:r>
              <a:rPr lang="en-US" b="1" i="1" kern="0" dirty="0">
                <a:solidFill>
                  <a:srgbClr val="000000"/>
                </a:solidFill>
                <a:latin typeface="PT Sans" panose="020B0503020203020204" pitchFamily="34" charset="0"/>
                <a:ea typeface="PT Sans" panose="020B0503020203020204" pitchFamily="34" charset="0"/>
                <a:cs typeface="Arial"/>
                <a:sym typeface="Arial"/>
              </a:rPr>
              <a:t>After successfully completing this week’s assignments, you should be able to: </a:t>
            </a:r>
            <a:r>
              <a:rPr lang="en-US" i="1" kern="0" dirty="0">
                <a:solidFill>
                  <a:srgbClr val="000000"/>
                </a:solidFill>
                <a:latin typeface="PT Sans" panose="020B0503020203020204" pitchFamily="34" charset="0"/>
                <a:ea typeface="PT Sans" panose="020B0503020203020204" pitchFamily="34" charset="0"/>
                <a:cs typeface="Arial"/>
                <a:sym typeface="Arial"/>
              </a:rPr>
              <a:t> </a:t>
            </a:r>
          </a:p>
          <a:p>
            <a:pPr defTabSz="1219170" fontAlgn="base">
              <a:buClr>
                <a:srgbClr val="000000"/>
              </a:buClr>
            </a:pPr>
            <a:r>
              <a:rPr lang="en-US" dirty="0">
                <a:latin typeface="PT Sans" panose="020B0503020203020204" pitchFamily="34" charset="0"/>
                <a:ea typeface="PT Sans" panose="020B0503020203020204" pitchFamily="34" charset="0"/>
              </a:rPr>
              <a:t>4.3 Evaluate a manager’s approach to leadership based on theory (Project 4).</a:t>
            </a:r>
            <a:endParaRPr lang="en-US" i="1" kern="0" dirty="0">
              <a:solidFill>
                <a:srgbClr val="000000"/>
              </a:solidFill>
              <a:latin typeface="PT Sans" panose="020B0503020203020204" pitchFamily="34" charset="0"/>
              <a:ea typeface="PT Sans" panose="020B0503020203020204" pitchFamily="34" charset="0"/>
              <a:cs typeface="Arial"/>
              <a:sym typeface="Arial"/>
            </a:endParaRPr>
          </a:p>
        </p:txBody>
      </p:sp>
      <p:sp>
        <p:nvSpPr>
          <p:cNvPr id="3" name="Rectangle 2"/>
          <p:cNvSpPr/>
          <p:nvPr/>
        </p:nvSpPr>
        <p:spPr>
          <a:xfrm>
            <a:off x="3260034" y="2107406"/>
            <a:ext cx="8507520" cy="4093428"/>
          </a:xfrm>
          <a:prstGeom prst="rect">
            <a:avLst/>
          </a:prstGeom>
        </p:spPr>
        <p:txBody>
          <a:bodyPr wrap="square">
            <a:spAutoFit/>
          </a:bodyPr>
          <a:lstStyle/>
          <a:p>
            <a:pPr defTabSz="1219170" fontAlgn="base">
              <a:buClr>
                <a:srgbClr val="000000"/>
              </a:buClr>
            </a:pPr>
            <a:r>
              <a:rPr lang="en-US" sz="2000" b="1" kern="0" dirty="0">
                <a:solidFill>
                  <a:schemeClr val="accent1"/>
                </a:solidFill>
                <a:latin typeface="PT Sans" panose="020B0503020203020204" pitchFamily="34" charset="0"/>
                <a:ea typeface="PT Sans" panose="020B0503020203020204" pitchFamily="34" charset="0"/>
                <a:cs typeface="Arial"/>
                <a:sym typeface="Arial"/>
              </a:rPr>
              <a:t>Project 4: Leadership Interview</a:t>
            </a:r>
            <a:endParaRPr lang="en-US" sz="2000" kern="0" dirty="0">
              <a:solidFill>
                <a:schemeClr val="accent1"/>
              </a:solidFill>
              <a:latin typeface="PT Sans" panose="020B0503020203020204" pitchFamily="34" charset="0"/>
              <a:ea typeface="PT Sans" panose="020B0503020203020204" pitchFamily="34" charset="0"/>
              <a:cs typeface="Arial"/>
              <a:sym typeface="Arial"/>
            </a:endParaRPr>
          </a:p>
          <a:p>
            <a:r>
              <a:rPr lang="en-US" sz="1600" b="1" dirty="0">
                <a:solidFill>
                  <a:schemeClr val="tx1">
                    <a:lumMod val="65000"/>
                    <a:lumOff val="35000"/>
                  </a:schemeClr>
                </a:solidFill>
                <a:latin typeface="PT Sans" panose="020B0503020203020204" pitchFamily="34" charset="0"/>
                <a:ea typeface="PT Sans" panose="020B0503020203020204" pitchFamily="34" charset="0"/>
              </a:rPr>
              <a:t>Introduction:</a:t>
            </a:r>
            <a:r>
              <a:rPr lang="en-US" sz="1600" dirty="0">
                <a:solidFill>
                  <a:schemeClr val="tx1">
                    <a:lumMod val="65000"/>
                    <a:lumOff val="35000"/>
                  </a:schemeClr>
                </a:solidFill>
                <a:latin typeface="PT Sans" panose="020B0503020203020204" pitchFamily="34" charset="0"/>
                <a:ea typeface="PT Sans" panose="020B0503020203020204" pitchFamily="34" charset="0"/>
              </a:rPr>
              <a:t> </a:t>
            </a:r>
            <a:r>
              <a:rPr lang="en-US" sz="1600" dirty="0">
                <a:latin typeface="PT Sans" panose="020B0503020203020204" pitchFamily="34" charset="0"/>
                <a:ea typeface="PT Sans" panose="020B0503020203020204" pitchFamily="34" charset="0"/>
              </a:rPr>
              <a:t>In this project, students will develop and conduct an interview with someone at least one level above their position to determine the individual’s approach to leadership.</a:t>
            </a:r>
          </a:p>
          <a:p>
            <a:r>
              <a:rPr lang="en-US" sz="1600" b="1" dirty="0">
                <a:solidFill>
                  <a:schemeClr val="tx1">
                    <a:lumMod val="65000"/>
                    <a:lumOff val="35000"/>
                  </a:schemeClr>
                </a:solidFill>
                <a:latin typeface="PT Sans" panose="020B0503020203020204" pitchFamily="34" charset="0"/>
                <a:ea typeface="PT Sans" panose="020B0503020203020204" pitchFamily="34" charset="0"/>
              </a:rPr>
              <a:t>Directions:</a:t>
            </a:r>
            <a:r>
              <a:rPr lang="en-US" sz="1600" dirty="0">
                <a:solidFill>
                  <a:schemeClr val="tx1">
                    <a:lumMod val="65000"/>
                    <a:lumOff val="35000"/>
                  </a:schemeClr>
                </a:solidFill>
                <a:latin typeface="PT Sans" panose="020B0503020203020204" pitchFamily="34" charset="0"/>
                <a:ea typeface="PT Sans" panose="020B0503020203020204" pitchFamily="34" charset="0"/>
              </a:rPr>
              <a:t> </a:t>
            </a:r>
            <a:r>
              <a:rPr lang="en-US" sz="1600" dirty="0">
                <a:latin typeface="PT Sans" panose="020B0503020203020204" pitchFamily="34" charset="0"/>
                <a:ea typeface="PT Sans" panose="020B0503020203020204" pitchFamily="34" charset="0"/>
              </a:rPr>
              <a:t>Students will evaluate an interview with a leader, based on leadership theory. If you need to do a remote interview, use your </a:t>
            </a:r>
            <a:r>
              <a:rPr lang="en-US" sz="1600" b="1" dirty="0">
                <a:latin typeface="PT Sans" panose="020B0503020203020204" pitchFamily="34" charset="0"/>
                <a:ea typeface="PT Sans" panose="020B0503020203020204" pitchFamily="34" charset="0"/>
                <a:hlinkClick r:id="rId3"/>
              </a:rPr>
              <a:t>ORU Zoom account</a:t>
            </a:r>
            <a:r>
              <a:rPr lang="en-US" sz="1600" dirty="0">
                <a:latin typeface="PT Sans" panose="020B0503020203020204" pitchFamily="34" charset="0"/>
                <a:ea typeface="PT Sans" panose="020B0503020203020204" pitchFamily="34" charset="0"/>
              </a:rPr>
              <a:t> to meet and record the session.</a:t>
            </a:r>
          </a:p>
          <a:p>
            <a:pPr marL="285750" indent="-285750">
              <a:buFont typeface="Arial" panose="020B0604020202020204" pitchFamily="34" charset="0"/>
              <a:buChar char="•"/>
            </a:pPr>
            <a:r>
              <a:rPr lang="en-US" sz="1600" dirty="0">
                <a:latin typeface="PT Sans" panose="020B0503020203020204" pitchFamily="34" charset="0"/>
                <a:ea typeface="PT Sans" panose="020B0503020203020204" pitchFamily="34" charset="0"/>
              </a:rPr>
              <a:t>Using the questions you develop, create a short interview guide of 7 questions to help you understand your selected leader’s primary approach and philosophy of leadership.</a:t>
            </a:r>
          </a:p>
          <a:p>
            <a:pPr marL="285750" indent="-285750">
              <a:buFont typeface="Arial" panose="020B0604020202020204" pitchFamily="34" charset="0"/>
              <a:buChar char="•"/>
            </a:pPr>
            <a:r>
              <a:rPr lang="en-US" sz="1600" dirty="0">
                <a:latin typeface="PT Sans" panose="020B0503020203020204" pitchFamily="34" charset="0"/>
                <a:ea typeface="PT Sans" panose="020B0503020203020204" pitchFamily="34" charset="0"/>
              </a:rPr>
              <a:t>Conduct the interview. Determine their leadership orientation and consider how that has influenced their managerial skills. Take good notes.</a:t>
            </a:r>
          </a:p>
          <a:p>
            <a:pPr marL="285750" indent="-285750">
              <a:buFont typeface="Arial" panose="020B0604020202020204" pitchFamily="34" charset="0"/>
              <a:buChar char="•"/>
            </a:pPr>
            <a:r>
              <a:rPr lang="en-US" sz="1600" dirty="0">
                <a:latin typeface="PT Sans" panose="020B0503020203020204" pitchFamily="34" charset="0"/>
                <a:ea typeface="PT Sans" panose="020B0503020203020204" pitchFamily="34" charset="0"/>
              </a:rPr>
              <a:t>Write a 4-page essay to describe the leader, the interview, and key quotes that allow you to explain how events, opportunities, and/or crisis may have shaped this leader’s theory and influenced their team’s development.</a:t>
            </a:r>
          </a:p>
          <a:p>
            <a:pPr marL="285750" indent="-285750">
              <a:buFont typeface="Arial" panose="020B0604020202020204" pitchFamily="34" charset="0"/>
              <a:buChar char="•"/>
            </a:pPr>
            <a:r>
              <a:rPr lang="en-US" sz="1600" dirty="0">
                <a:latin typeface="PT Sans" panose="020B0503020203020204" pitchFamily="34" charset="0"/>
                <a:ea typeface="PT Sans" panose="020B0503020203020204" pitchFamily="34" charset="0"/>
              </a:rPr>
              <a:t>Describe how that leader operates within the models and theories of leadership they have learned in this course.</a:t>
            </a:r>
          </a:p>
          <a:p>
            <a:pPr marL="285750" indent="-285750">
              <a:buFont typeface="Arial" panose="020B0604020202020204" pitchFamily="34" charset="0"/>
              <a:buChar char="•"/>
            </a:pPr>
            <a:r>
              <a:rPr lang="en-US" sz="1600" dirty="0">
                <a:latin typeface="PT Sans" panose="020B0503020203020204" pitchFamily="34" charset="0"/>
                <a:ea typeface="PT Sans" panose="020B0503020203020204" pitchFamily="34" charset="0"/>
              </a:rPr>
              <a:t>Include your interview questions an Appendix to your report.</a:t>
            </a:r>
          </a:p>
          <a:p>
            <a:pPr marL="285750" indent="-285750">
              <a:buFont typeface="Arial" panose="020B0604020202020204" pitchFamily="34" charset="0"/>
              <a:buChar char="•"/>
            </a:pPr>
            <a:r>
              <a:rPr lang="en-US" sz="1600" dirty="0">
                <a:latin typeface="PT Sans" panose="020B0503020203020204" pitchFamily="34" charset="0"/>
                <a:ea typeface="PT Sans" panose="020B0503020203020204" pitchFamily="34" charset="0"/>
              </a:rPr>
              <a:t>Your paper should be 4-pages in length, written in APA Style, with at least 3 citations.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4" name="Title 3">
            <a:extLst>
              <a:ext uri="{FF2B5EF4-FFF2-40B4-BE49-F238E27FC236}">
                <a16:creationId xmlns:a16="http://schemas.microsoft.com/office/drawing/2014/main" id="{17254B63-26F7-4640-BC79-F67055CABBD7}"/>
              </a:ext>
            </a:extLst>
          </p:cNvPr>
          <p:cNvSpPr>
            <a:spLocks noGrp="1"/>
          </p:cNvSpPr>
          <p:nvPr>
            <p:ph type="title" idx="4294967295"/>
          </p:nvPr>
        </p:nvSpPr>
        <p:spPr>
          <a:xfrm>
            <a:off x="3260034" y="470424"/>
            <a:ext cx="4730848" cy="1021600"/>
          </a:xfrm>
        </p:spPr>
        <p:txBody>
          <a:bodyPr/>
          <a:lstStyle/>
          <a:p>
            <a:r>
              <a:rPr lang="en-US" sz="3600" b="0" dirty="0">
                <a:solidFill>
                  <a:schemeClr val="tx1"/>
                </a:solidFill>
                <a:latin typeface="Calibri Light" panose="020F0302020204030204" pitchFamily="34" charset="0"/>
              </a:rPr>
              <a:t>Assessments</a:t>
            </a:r>
          </a:p>
        </p:txBody>
      </p:sp>
    </p:spTree>
    <p:extLst>
      <p:ext uri="{BB962C8B-B14F-4D97-AF65-F5344CB8AC3E}">
        <p14:creationId xmlns:p14="http://schemas.microsoft.com/office/powerpoint/2010/main" val="4042353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17"/>
          <p:cNvSpPr txBox="1">
            <a:spLocks noGrp="1"/>
          </p:cNvSpPr>
          <p:nvPr>
            <p:ph type="subTitle" idx="4294967295"/>
          </p:nvPr>
        </p:nvSpPr>
        <p:spPr>
          <a:xfrm>
            <a:off x="271383" y="1908618"/>
            <a:ext cx="2816371" cy="245576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t="100000" r="100000"/>
            </a:path>
            <a:tileRect l="-100000" b="-100000"/>
          </a:gradFill>
        </p:spPr>
        <p:txBody>
          <a:bodyPr spcFirstLastPara="1" wrap="square" lIns="121900" tIns="121900" rIns="121900" bIns="121900" anchor="ctr" anchorCtr="0">
            <a:noAutofit/>
          </a:bodyPr>
          <a:lstStyle/>
          <a:p>
            <a:pPr marL="0" indent="0">
              <a:spcBef>
                <a:spcPts val="800"/>
              </a:spcBef>
              <a:spcAft>
                <a:spcPts val="1333"/>
              </a:spcAft>
              <a:buNone/>
            </a:pPr>
            <a:r>
              <a:rPr lang="en-US" sz="2200" b="1" dirty="0"/>
              <a:t>Assessments should be  sequenced, varied, and suited to the level of the learners. </a:t>
            </a:r>
            <a:endParaRPr sz="2200" b="1" dirty="0"/>
          </a:p>
        </p:txBody>
      </p:sp>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24</a:t>
            </a:fld>
            <a:endParaRPr kern="0"/>
          </a:p>
        </p:txBody>
      </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170" y="1889286"/>
            <a:ext cx="8786567" cy="3865129"/>
          </a:xfrm>
          <a:prstGeom prst="rect">
            <a:avLst/>
          </a:prstGeom>
        </p:spPr>
      </p:pic>
      <p:sp>
        <p:nvSpPr>
          <p:cNvPr id="11" name="TextBox 10"/>
          <p:cNvSpPr txBox="1"/>
          <p:nvPr/>
        </p:nvSpPr>
        <p:spPr>
          <a:xfrm>
            <a:off x="1"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2" name="Title 1">
            <a:extLst>
              <a:ext uri="{FF2B5EF4-FFF2-40B4-BE49-F238E27FC236}">
                <a16:creationId xmlns:a16="http://schemas.microsoft.com/office/drawing/2014/main" id="{A549B700-E8D7-40D5-B709-D85356D59508}"/>
              </a:ext>
            </a:extLst>
          </p:cNvPr>
          <p:cNvSpPr>
            <a:spLocks noGrp="1"/>
          </p:cNvSpPr>
          <p:nvPr>
            <p:ph type="title" idx="4294967295"/>
          </p:nvPr>
        </p:nvSpPr>
        <p:spPr>
          <a:xfrm>
            <a:off x="3087755" y="523433"/>
            <a:ext cx="5088657" cy="1021600"/>
          </a:xfrm>
        </p:spPr>
        <p:txBody>
          <a:bodyPr/>
          <a:lstStyle/>
          <a:p>
            <a:r>
              <a:rPr lang="en-US" sz="3600" b="0" i="0" dirty="0">
                <a:solidFill>
                  <a:srgbClr val="000000"/>
                </a:solidFill>
                <a:effectLst/>
                <a:latin typeface="Calibri Light" panose="020F0302020204030204" pitchFamily="34" charset="0"/>
                <a:ea typeface="Roboto Condensed"/>
                <a:cs typeface="Roboto Condensed"/>
              </a:rPr>
              <a:t>Alignment Grid</a:t>
            </a:r>
            <a:endParaRPr lang="en-US" dirty="0"/>
          </a:p>
        </p:txBody>
      </p:sp>
    </p:spTree>
    <p:extLst>
      <p:ext uri="{BB962C8B-B14F-4D97-AF65-F5344CB8AC3E}">
        <p14:creationId xmlns:p14="http://schemas.microsoft.com/office/powerpoint/2010/main" val="259753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9" name="Google Shape;249;p17"/>
          <p:cNvSpPr txBox="1">
            <a:spLocks noGrp="1"/>
          </p:cNvSpPr>
          <p:nvPr>
            <p:ph type="subTitle" idx="4294967295"/>
          </p:nvPr>
        </p:nvSpPr>
        <p:spPr>
          <a:xfrm>
            <a:off x="372052" y="1790360"/>
            <a:ext cx="2248792" cy="2859327"/>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t="100000" r="100000"/>
            </a:path>
            <a:tileRect l="-100000" b="-100000"/>
          </a:gradFill>
        </p:spPr>
        <p:txBody>
          <a:bodyPr spcFirstLastPara="1" wrap="square" lIns="121900" tIns="121900" rIns="121900" bIns="121900" anchor="ctr" anchorCtr="0">
            <a:noAutofit/>
          </a:bodyPr>
          <a:lstStyle/>
          <a:p>
            <a:pPr marL="0" indent="0">
              <a:spcBef>
                <a:spcPts val="800"/>
              </a:spcBef>
              <a:spcAft>
                <a:spcPts val="1333"/>
              </a:spcAft>
              <a:buNone/>
            </a:pPr>
            <a:r>
              <a:rPr lang="en-US" sz="2200" b="1" dirty="0"/>
              <a:t>At ORU, we use one document to write a curriculum, that is turned into an online course.</a:t>
            </a:r>
            <a:endParaRPr sz="2200" b="1" dirty="0"/>
          </a:p>
        </p:txBody>
      </p:sp>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25</a:t>
            </a:fld>
            <a:endParaRPr kern="0"/>
          </a:p>
        </p:txBody>
      </p:sp>
      <p:sp>
        <p:nvSpPr>
          <p:cNvPr id="11" name="TextBox 10"/>
          <p:cNvSpPr txBox="1"/>
          <p:nvPr/>
        </p:nvSpPr>
        <p:spPr>
          <a:xfrm>
            <a:off x="1" y="277304"/>
            <a:ext cx="2693366"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Curriculum Alignment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pic>
        <p:nvPicPr>
          <p:cNvPr id="2" name="Picture 1">
            <a:extLst>
              <a:ext uri="{FF2B5EF4-FFF2-40B4-BE49-F238E27FC236}">
                <a16:creationId xmlns:a16="http://schemas.microsoft.com/office/drawing/2014/main" id="{CAFBA635-B224-4978-A431-5629A03AEC3C}"/>
              </a:ext>
            </a:extLst>
          </p:cNvPr>
          <p:cNvPicPr>
            <a:picLocks noChangeAspect="1"/>
          </p:cNvPicPr>
          <p:nvPr/>
        </p:nvPicPr>
        <p:blipFill>
          <a:blip r:embed="rId4"/>
          <a:stretch>
            <a:fillRect/>
          </a:stretch>
        </p:blipFill>
        <p:spPr>
          <a:xfrm>
            <a:off x="3180521" y="1521402"/>
            <a:ext cx="6137082" cy="4924904"/>
          </a:xfrm>
          <a:prstGeom prst="rect">
            <a:avLst/>
          </a:prstGeom>
        </p:spPr>
      </p:pic>
      <p:sp>
        <p:nvSpPr>
          <p:cNvPr id="3" name="Title 2">
            <a:extLst>
              <a:ext uri="{FF2B5EF4-FFF2-40B4-BE49-F238E27FC236}">
                <a16:creationId xmlns:a16="http://schemas.microsoft.com/office/drawing/2014/main" id="{97DAA20C-6D52-4B7F-9EA9-06A7E2593ACA}"/>
              </a:ext>
            </a:extLst>
          </p:cNvPr>
          <p:cNvSpPr>
            <a:spLocks noGrp="1"/>
          </p:cNvSpPr>
          <p:nvPr>
            <p:ph type="title" idx="4294967295"/>
          </p:nvPr>
        </p:nvSpPr>
        <p:spPr>
          <a:xfrm>
            <a:off x="3087756" y="523433"/>
            <a:ext cx="5009143" cy="1021600"/>
          </a:xfrm>
        </p:spPr>
        <p:txBody>
          <a:bodyPr/>
          <a:lstStyle/>
          <a:p>
            <a:r>
              <a:rPr lang="en-US" sz="3600" b="0" i="0" dirty="0">
                <a:solidFill>
                  <a:srgbClr val="000000"/>
                </a:solidFill>
                <a:effectLst/>
                <a:latin typeface="Calibri Light" panose="020F0302020204030204" pitchFamily="34" charset="0"/>
                <a:ea typeface="Roboto Condensed"/>
                <a:cs typeface="Roboto Condensed"/>
              </a:rPr>
              <a:t>Faculty Guide</a:t>
            </a:r>
            <a:endParaRPr lang="en-US" dirty="0"/>
          </a:p>
        </p:txBody>
      </p:sp>
    </p:spTree>
    <p:extLst>
      <p:ext uri="{BB962C8B-B14F-4D97-AF65-F5344CB8AC3E}">
        <p14:creationId xmlns:p14="http://schemas.microsoft.com/office/powerpoint/2010/main" val="16410678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84668" y="601091"/>
            <a:ext cx="8532433" cy="1021600"/>
          </a:xfrm>
          <a:prstGeom prst="rect">
            <a:avLst/>
          </a:prstGeom>
        </p:spPr>
        <p:txBody>
          <a:bodyPr spcFirstLastPara="1" wrap="square" lIns="121900" tIns="121900" rIns="121900" bIns="121900" anchor="ctr" anchorCtr="0">
            <a:noAutofit/>
          </a:bodyPr>
          <a:lstStyle/>
          <a:p>
            <a:r>
              <a:rPr lang="en-US" sz="4400" dirty="0"/>
              <a:t>Let’s pause . . .</a:t>
            </a:r>
            <a:endParaRPr sz="4400" dirty="0"/>
          </a:p>
        </p:txBody>
      </p:sp>
      <p:sp>
        <p:nvSpPr>
          <p:cNvPr id="303" name="Google Shape;303;p20"/>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26</a:t>
            </a:fld>
            <a:endParaRPr ker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5411" y="1"/>
            <a:ext cx="1206589" cy="391884"/>
          </a:xfrm>
          <a:prstGeom prst="rect">
            <a:avLst/>
          </a:prstGeom>
        </p:spPr>
      </p:pic>
      <p:sp>
        <p:nvSpPr>
          <p:cNvPr id="2" name="Rectangle 1"/>
          <p:cNvSpPr/>
          <p:nvPr/>
        </p:nvSpPr>
        <p:spPr>
          <a:xfrm>
            <a:off x="786012" y="2635581"/>
            <a:ext cx="6549229" cy="1600438"/>
          </a:xfrm>
          <a:prstGeom prst="rect">
            <a:avLst/>
          </a:prstGeom>
          <a:noFill/>
        </p:spPr>
        <p:txBody>
          <a:bodyPr wrap="none" lIns="121920" tIns="60960" rIns="121920" bIns="60960">
            <a:spAutoFit/>
          </a:bodyPr>
          <a:lstStyle/>
          <a:p>
            <a:pPr algn="ctr" defTabSz="1219170">
              <a:buClr>
                <a:srgbClr val="000000"/>
              </a:buClr>
            </a:pPr>
            <a:r>
              <a:rPr lang="en-US" sz="4800" b="1" kern="0" dirty="0">
                <a:ln w="13462">
                  <a:solidFill>
                    <a:srgbClr val="FFFFFF"/>
                  </a:solidFill>
                  <a:prstDash val="solid"/>
                </a:ln>
                <a:solidFill>
                  <a:srgbClr val="000000">
                    <a:lumMod val="85000"/>
                    <a:lumOff val="15000"/>
                  </a:srgbClr>
                </a:solidFill>
                <a:latin typeface="Arial"/>
                <a:cs typeface="Arial"/>
                <a:sym typeface="Arial"/>
              </a:rPr>
              <a:t>Questions?</a:t>
            </a:r>
          </a:p>
          <a:p>
            <a:pPr algn="ctr" defTabSz="1219170">
              <a:buClr>
                <a:srgbClr val="000000"/>
              </a:buClr>
            </a:pPr>
            <a:r>
              <a:rPr lang="en-US" sz="4800" b="1" kern="0" dirty="0">
                <a:ln w="13462">
                  <a:solidFill>
                    <a:srgbClr val="FFFFFF"/>
                  </a:solidFill>
                  <a:prstDash val="solid"/>
                </a:ln>
                <a:solidFill>
                  <a:srgbClr val="000000">
                    <a:lumMod val="85000"/>
                    <a:lumOff val="15000"/>
                  </a:srgbClr>
                </a:solidFill>
                <a:latin typeface="Arial"/>
                <a:cs typeface="Arial"/>
                <a:sym typeface="Arial"/>
              </a:rPr>
              <a:t>                Comments?</a:t>
            </a:r>
          </a:p>
        </p:txBody>
      </p:sp>
      <p:pic>
        <p:nvPicPr>
          <p:cNvPr id="10" name="Picture 9" descr="A person wearing a suit and tie&#10;&#10;Description generated with very high confidence">
            <a:extLst>
              <a:ext uri="{FF2B5EF4-FFF2-40B4-BE49-F238E27FC236}">
                <a16:creationId xmlns:a16="http://schemas.microsoft.com/office/drawing/2014/main" id="{68726FD4-1D58-4FDD-824B-CFDE80DBE24D}"/>
              </a:ext>
            </a:extLst>
          </p:cNvPr>
          <p:cNvPicPr>
            <a:picLocks noChangeAspect="1"/>
          </p:cNvPicPr>
          <p:nvPr/>
        </p:nvPicPr>
        <p:blipFill rotWithShape="1">
          <a:blip r:embed="rId4">
            <a:extLst>
              <a:ext uri="{28A0092B-C50C-407E-A947-70E740481C1C}">
                <a14:useLocalDpi xmlns:a14="http://schemas.microsoft.com/office/drawing/2010/main" val="0"/>
              </a:ext>
            </a:extLst>
          </a:blip>
          <a:srcRect l="12535" t="9596" r="13245" b="37732"/>
          <a:stretch/>
        </p:blipFill>
        <p:spPr>
          <a:xfrm>
            <a:off x="9957423" y="587849"/>
            <a:ext cx="1472504" cy="1567501"/>
          </a:xfrm>
          <a:prstGeom prst="rect">
            <a:avLst/>
          </a:prstGeom>
        </p:spPr>
      </p:pic>
    </p:spTree>
    <p:extLst>
      <p:ext uri="{BB962C8B-B14F-4D97-AF65-F5344CB8AC3E}">
        <p14:creationId xmlns:p14="http://schemas.microsoft.com/office/powerpoint/2010/main" val="1225298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61766" y="850010"/>
            <a:ext cx="7968975" cy="521590"/>
          </a:xfrm>
          <a:prstGeom prst="rect">
            <a:avLst/>
          </a:prstGeom>
        </p:spPr>
        <p:txBody>
          <a:bodyPr spcFirstLastPara="1" wrap="square" lIns="121900" tIns="121900" rIns="121900" bIns="121900" anchor="ctr" anchorCtr="0">
            <a:noAutofit/>
          </a:bodyPr>
          <a:lstStyle/>
          <a:p>
            <a:r>
              <a:rPr lang="en-US" sz="4400" dirty="0">
                <a:latin typeface="Calibri" panose="020F0502020204030204" pitchFamily="34" charset="0"/>
              </a:rPr>
              <a:t>Humanizing Your Online Course</a:t>
            </a:r>
            <a:endParaRPr sz="4400" dirty="0">
              <a:latin typeface="Calibri" panose="020F0502020204030204" pitchFamily="34" charset="0"/>
            </a:endParaRPr>
          </a:p>
        </p:txBody>
      </p:sp>
      <p:sp>
        <p:nvSpPr>
          <p:cNvPr id="237" name="Google Shape;237;p16"/>
          <p:cNvSpPr txBox="1">
            <a:spLocks noGrp="1"/>
          </p:cNvSpPr>
          <p:nvPr>
            <p:ph type="body" idx="1"/>
          </p:nvPr>
        </p:nvSpPr>
        <p:spPr>
          <a:xfrm>
            <a:off x="790711" y="2252285"/>
            <a:ext cx="10639216" cy="2380675"/>
          </a:xfrm>
          <a:prstGeom prst="rect">
            <a:avLst/>
          </a:prstGeom>
        </p:spPr>
        <p:txBody>
          <a:bodyPr spcFirstLastPara="1" wrap="square" lIns="121900" tIns="121900" rIns="121900" bIns="121900" anchor="t" anchorCtr="0">
            <a:noAutofit/>
          </a:bodyPr>
          <a:lstStyle/>
          <a:p>
            <a:pPr marL="101597" indent="0">
              <a:spcBef>
                <a:spcPts val="1333"/>
              </a:spcBef>
              <a:buNone/>
            </a:pPr>
            <a:r>
              <a:rPr lang="en-US" sz="3200" dirty="0">
                <a:latin typeface="Calibri" panose="020F0502020204030204" pitchFamily="34" charset="0"/>
              </a:rPr>
              <a:t>1. How do we establish teaching presence in online courses? </a:t>
            </a:r>
          </a:p>
          <a:p>
            <a:pPr marL="101597" indent="0">
              <a:spcBef>
                <a:spcPts val="1333"/>
              </a:spcBef>
              <a:buNone/>
            </a:pPr>
            <a:r>
              <a:rPr lang="en-US" sz="3200" b="1" dirty="0">
                <a:latin typeface="Calibri" panose="020F0502020204030204" pitchFamily="34" charset="0"/>
              </a:rPr>
              <a:t>2. How do we enhance off-line courses with online features?</a:t>
            </a:r>
          </a:p>
          <a:p>
            <a:pPr marL="101597" indent="0">
              <a:spcBef>
                <a:spcPts val="1333"/>
              </a:spcBef>
              <a:buNone/>
            </a:pPr>
            <a:r>
              <a:rPr lang="en-US" sz="3200" dirty="0">
                <a:latin typeface="Calibri" panose="020F0502020204030204" pitchFamily="34" charset="0"/>
              </a:rPr>
              <a:t>3. How do we best scaffold learning in our courses? </a:t>
            </a:r>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a:ln>
                  <a:noFill/>
                </a:ln>
                <a:solidFill>
                  <a:srgbClr val="FFFFFF"/>
                </a:solidFill>
                <a:effectLst/>
                <a:uLnTx/>
                <a:uFillTx/>
                <a:latin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27</a:t>
            </a:fld>
            <a:endParaRPr kumimoji="0" sz="1600" b="1" i="0" u="none" strike="noStrike" kern="0" cap="none" spc="0" normalizeH="0" baseline="0" noProof="0" dirty="0">
              <a:ln>
                <a:noFill/>
              </a:ln>
              <a:solidFill>
                <a:srgbClr val="FFFFFF"/>
              </a:solidFill>
              <a:effectLst/>
              <a:uLnTx/>
              <a:uFillTx/>
              <a:latin typeface="Roboto Condensed"/>
              <a:sym typeface="Roboto Condense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pic>
        <p:nvPicPr>
          <p:cNvPr id="6" name="Picture 5">
            <a:extLst>
              <a:ext uri="{FF2B5EF4-FFF2-40B4-BE49-F238E27FC236}">
                <a16:creationId xmlns:a16="http://schemas.microsoft.com/office/drawing/2014/main" id="{12856073-AEDC-4FB9-A00A-8137CC314B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34372" y="608878"/>
            <a:ext cx="1495555" cy="1594940"/>
          </a:xfrm>
          <a:prstGeom prst="rect">
            <a:avLst/>
          </a:prstGeom>
        </p:spPr>
      </p:pic>
    </p:spTree>
    <p:extLst>
      <p:ext uri="{BB962C8B-B14F-4D97-AF65-F5344CB8AC3E}">
        <p14:creationId xmlns:p14="http://schemas.microsoft.com/office/powerpoint/2010/main" val="375078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28</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3602833" y="416246"/>
            <a:ext cx="7864818" cy="1021600"/>
          </a:xfrm>
        </p:spPr>
        <p:txBody>
          <a:bodyPr/>
          <a:lstStyle/>
          <a:p>
            <a:r>
              <a:rPr lang="en-US" sz="4800" b="0" dirty="0">
                <a:solidFill>
                  <a:schemeClr val="tx1"/>
                </a:solidFill>
                <a:latin typeface="Calibri Light" panose="020F0302020204030204" pitchFamily="34" charset="0"/>
              </a:rPr>
              <a:t>Offline to Online</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418978"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Definitions</a:t>
            </a:r>
          </a:p>
        </p:txBody>
      </p:sp>
      <p:sp>
        <p:nvSpPr>
          <p:cNvPr id="4" name="TextBox 3">
            <a:extLst>
              <a:ext uri="{FF2B5EF4-FFF2-40B4-BE49-F238E27FC236}">
                <a16:creationId xmlns:a16="http://schemas.microsoft.com/office/drawing/2014/main" id="{E94615C1-CF3F-4E62-ADD5-73D5DFA465CA}"/>
              </a:ext>
            </a:extLst>
          </p:cNvPr>
          <p:cNvSpPr txBox="1"/>
          <p:nvPr/>
        </p:nvSpPr>
        <p:spPr>
          <a:xfrm>
            <a:off x="1703830" y="6363834"/>
            <a:ext cx="6797054" cy="584775"/>
          </a:xfrm>
          <a:prstGeom prst="rect">
            <a:avLst/>
          </a:prstGeom>
          <a:noFill/>
        </p:spPr>
        <p:txBody>
          <a:bodyPr wrap="none" rtlCol="0">
            <a:spAutoFit/>
          </a:bodyPr>
          <a:lstStyle/>
          <a:p>
            <a:r>
              <a:rPr lang="en-US" sz="1400" dirty="0">
                <a:solidFill>
                  <a:schemeClr val="bg1">
                    <a:lumMod val="65000"/>
                  </a:schemeClr>
                </a:solidFill>
              </a:rPr>
              <a:t>http://blogging.snhu.edu/leblanc/2018/10/unveiling-snhus-2018-2023-strategic-plan/</a:t>
            </a:r>
          </a:p>
          <a:p>
            <a:endParaRPr lang="en-US" dirty="0"/>
          </a:p>
        </p:txBody>
      </p:sp>
      <p:graphicFrame>
        <p:nvGraphicFramePr>
          <p:cNvPr id="7" name="Table 6">
            <a:extLst>
              <a:ext uri="{FF2B5EF4-FFF2-40B4-BE49-F238E27FC236}">
                <a16:creationId xmlns:a16="http://schemas.microsoft.com/office/drawing/2014/main" id="{129A73FF-0CAE-4BBE-B831-D301B109C054}"/>
              </a:ext>
            </a:extLst>
          </p:cNvPr>
          <p:cNvGraphicFramePr>
            <a:graphicFrameLocks noGrp="1"/>
          </p:cNvGraphicFramePr>
          <p:nvPr/>
        </p:nvGraphicFramePr>
        <p:xfrm>
          <a:off x="1897893" y="1448336"/>
          <a:ext cx="9251040" cy="4266643"/>
        </p:xfrm>
        <a:graphic>
          <a:graphicData uri="http://schemas.openxmlformats.org/drawingml/2006/table">
            <a:tbl>
              <a:tblPr firstRow="1" bandRow="1">
                <a:tableStyleId>{5C22544A-7EE6-4342-B048-85BDC9FD1C3A}</a:tableStyleId>
              </a:tblPr>
              <a:tblGrid>
                <a:gridCol w="1797653">
                  <a:extLst>
                    <a:ext uri="{9D8B030D-6E8A-4147-A177-3AD203B41FA5}">
                      <a16:colId xmlns:a16="http://schemas.microsoft.com/office/drawing/2014/main" val="20000"/>
                    </a:ext>
                  </a:extLst>
                </a:gridCol>
                <a:gridCol w="1873405">
                  <a:extLst>
                    <a:ext uri="{9D8B030D-6E8A-4147-A177-3AD203B41FA5}">
                      <a16:colId xmlns:a16="http://schemas.microsoft.com/office/drawing/2014/main" val="20001"/>
                    </a:ext>
                  </a:extLst>
                </a:gridCol>
                <a:gridCol w="5579982">
                  <a:extLst>
                    <a:ext uri="{9D8B030D-6E8A-4147-A177-3AD203B41FA5}">
                      <a16:colId xmlns:a16="http://schemas.microsoft.com/office/drawing/2014/main" val="20002"/>
                    </a:ext>
                  </a:extLst>
                </a:gridCol>
              </a:tblGrid>
              <a:tr h="775344">
                <a:tc>
                  <a:txBody>
                    <a:bodyPr/>
                    <a:lstStyle/>
                    <a:p>
                      <a:r>
                        <a:rPr lang="en-US" sz="2400" b="1" i="0" u="none" strike="noStrike" kern="1200" baseline="0" dirty="0">
                          <a:solidFill>
                            <a:schemeClr val="lt1"/>
                          </a:solidFill>
                          <a:latin typeface="+mn-lt"/>
                          <a:ea typeface="+mn-ea"/>
                          <a:cs typeface="+mn-cs"/>
                        </a:rPr>
                        <a:t>Type of Course</a:t>
                      </a:r>
                      <a:endParaRPr lang="en-US" sz="2400" b="1" i="0" dirty="0"/>
                    </a:p>
                  </a:txBody>
                  <a:tcPr anchor="ctr">
                    <a:solidFill>
                      <a:srgbClr val="0070C0"/>
                    </a:solidFill>
                  </a:tcPr>
                </a:tc>
                <a:tc>
                  <a:txBody>
                    <a:bodyPr/>
                    <a:lstStyle/>
                    <a:p>
                      <a:r>
                        <a:rPr lang="en-US" sz="2400" dirty="0"/>
                        <a:t>Proportion </a:t>
                      </a:r>
                      <a:br>
                        <a:rPr lang="en-US" sz="2400" dirty="0"/>
                      </a:br>
                      <a:r>
                        <a:rPr lang="en-US" sz="2400" dirty="0"/>
                        <a:t>Online</a:t>
                      </a:r>
                    </a:p>
                  </a:txBody>
                  <a:tcPr anchor="ctr">
                    <a:solidFill>
                      <a:srgbClr val="0070C0"/>
                    </a:solidFill>
                  </a:tcPr>
                </a:tc>
                <a:tc>
                  <a:txBody>
                    <a:bodyPr/>
                    <a:lstStyle/>
                    <a:p>
                      <a:r>
                        <a:rPr lang="en-US" sz="2400" dirty="0"/>
                        <a:t>Description</a:t>
                      </a:r>
                    </a:p>
                  </a:txBody>
                  <a:tcPr anchor="ctr">
                    <a:solidFill>
                      <a:srgbClr val="0070C0"/>
                    </a:solidFill>
                  </a:tcPr>
                </a:tc>
                <a:extLst>
                  <a:ext uri="{0D108BD9-81ED-4DB2-BD59-A6C34878D82A}">
                    <a16:rowId xmlns:a16="http://schemas.microsoft.com/office/drawing/2014/main" val="10000"/>
                  </a:ext>
                </a:extLst>
              </a:tr>
              <a:tr h="746627">
                <a:tc>
                  <a:txBody>
                    <a:bodyPr/>
                    <a:lstStyle/>
                    <a:p>
                      <a:r>
                        <a:rPr lang="en-US" sz="2400" dirty="0"/>
                        <a:t>Offline Traditional</a:t>
                      </a:r>
                    </a:p>
                  </a:txBody>
                  <a:tcPr/>
                </a:tc>
                <a:tc>
                  <a:txBody>
                    <a:bodyPr/>
                    <a:lstStyle/>
                    <a:p>
                      <a:r>
                        <a:rPr lang="en-US" sz="2400" dirty="0"/>
                        <a:t>0%</a:t>
                      </a:r>
                    </a:p>
                  </a:txBody>
                  <a:tcPr/>
                </a:tc>
                <a:tc>
                  <a:txBody>
                    <a:bodyPr/>
                    <a:lstStyle/>
                    <a:p>
                      <a:r>
                        <a:rPr lang="en-US" sz="2300" dirty="0"/>
                        <a:t>Classroom, </a:t>
                      </a:r>
                      <a:r>
                        <a:rPr lang="en-US" sz="2300" baseline="0" dirty="0"/>
                        <a:t>no online technology</a:t>
                      </a:r>
                      <a:endParaRPr lang="en-US" sz="2300" dirty="0"/>
                    </a:p>
                  </a:txBody>
                  <a:tcPr/>
                </a:tc>
                <a:extLst>
                  <a:ext uri="{0D108BD9-81ED-4DB2-BD59-A6C34878D82A}">
                    <a16:rowId xmlns:a16="http://schemas.microsoft.com/office/drawing/2014/main" val="10001"/>
                  </a:ext>
                </a:extLst>
              </a:tr>
              <a:tr h="746627">
                <a:tc>
                  <a:txBody>
                    <a:bodyPr/>
                    <a:lstStyle/>
                    <a:p>
                      <a:r>
                        <a:rPr lang="en-US" sz="2400" dirty="0"/>
                        <a:t>Web Assisted</a:t>
                      </a:r>
                    </a:p>
                  </a:txBody>
                  <a:tcPr/>
                </a:tc>
                <a:tc>
                  <a:txBody>
                    <a:bodyPr/>
                    <a:lstStyle/>
                    <a:p>
                      <a:r>
                        <a:rPr lang="en-US" sz="2400" dirty="0"/>
                        <a:t>1 to</a:t>
                      </a:r>
                      <a:r>
                        <a:rPr lang="en-US" sz="2400" baseline="0" dirty="0"/>
                        <a:t> 29%</a:t>
                      </a:r>
                      <a:endParaRPr lang="en-US" sz="2400" dirty="0"/>
                    </a:p>
                  </a:txBody>
                  <a:tcPr/>
                </a:tc>
                <a:tc>
                  <a:txBody>
                    <a:bodyPr/>
                    <a:lstStyle/>
                    <a:p>
                      <a:r>
                        <a:rPr lang="en-US" sz="2300" dirty="0"/>
                        <a:t>Web technology posts syllabus and grades</a:t>
                      </a:r>
                    </a:p>
                  </a:txBody>
                  <a:tcPr/>
                </a:tc>
                <a:extLst>
                  <a:ext uri="{0D108BD9-81ED-4DB2-BD59-A6C34878D82A}">
                    <a16:rowId xmlns:a16="http://schemas.microsoft.com/office/drawing/2014/main" val="10002"/>
                  </a:ext>
                </a:extLst>
              </a:tr>
              <a:tr h="974803">
                <a:tc>
                  <a:txBody>
                    <a:bodyPr/>
                    <a:lstStyle/>
                    <a:p>
                      <a:r>
                        <a:rPr lang="en-US" sz="2400" dirty="0"/>
                        <a:t>Blended / Hybrid</a:t>
                      </a:r>
                    </a:p>
                  </a:txBody>
                  <a:tcPr/>
                </a:tc>
                <a:tc>
                  <a:txBody>
                    <a:bodyPr/>
                    <a:lstStyle/>
                    <a:p>
                      <a:r>
                        <a:rPr lang="en-US" sz="2400" dirty="0"/>
                        <a:t>30</a:t>
                      </a:r>
                      <a:r>
                        <a:rPr lang="en-US" sz="2400" baseline="0" dirty="0"/>
                        <a:t> to 79%</a:t>
                      </a:r>
                      <a:endParaRPr lang="en-US" sz="2400" dirty="0"/>
                    </a:p>
                  </a:txBody>
                  <a:tcPr/>
                </a:tc>
                <a:tc>
                  <a:txBody>
                    <a:bodyPr/>
                    <a:lstStyle/>
                    <a:p>
                      <a:r>
                        <a:rPr lang="en-US" sz="2300" dirty="0"/>
                        <a:t>Enhance offline </a:t>
                      </a:r>
                      <a:r>
                        <a:rPr lang="en-US" sz="2300" baseline="0" dirty="0"/>
                        <a:t>with online delivery, reduced meetings.</a:t>
                      </a:r>
                      <a:endParaRPr lang="en-US" sz="2300" dirty="0"/>
                    </a:p>
                  </a:txBody>
                  <a:tcPr/>
                </a:tc>
                <a:extLst>
                  <a:ext uri="{0D108BD9-81ED-4DB2-BD59-A6C34878D82A}">
                    <a16:rowId xmlns:a16="http://schemas.microsoft.com/office/drawing/2014/main" val="10003"/>
                  </a:ext>
                </a:extLst>
              </a:tr>
              <a:tr h="801934">
                <a:tc>
                  <a:txBody>
                    <a:bodyPr/>
                    <a:lstStyle/>
                    <a:p>
                      <a:r>
                        <a:rPr lang="en-US" sz="2400" dirty="0"/>
                        <a:t>Online Learning</a:t>
                      </a:r>
                    </a:p>
                  </a:txBody>
                  <a:tcPr/>
                </a:tc>
                <a:tc>
                  <a:txBody>
                    <a:bodyPr/>
                    <a:lstStyle/>
                    <a:p>
                      <a:r>
                        <a:rPr lang="en-US" sz="2400" dirty="0"/>
                        <a:t>80+%</a:t>
                      </a:r>
                    </a:p>
                  </a:txBody>
                  <a:tcPr/>
                </a:tc>
                <a:tc>
                  <a:txBody>
                    <a:bodyPr/>
                    <a:lstStyle/>
                    <a:p>
                      <a:r>
                        <a:rPr lang="en-US" sz="2300" dirty="0"/>
                        <a:t>Most or all content &amp; discussions online.</a:t>
                      </a:r>
                      <a:r>
                        <a:rPr lang="en-US" sz="2300" baseline="0" dirty="0"/>
                        <a:t> Flexible Interaction.</a:t>
                      </a:r>
                      <a:endParaRPr lang="en-US" sz="2300" dirty="0"/>
                    </a:p>
                  </a:txBody>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B340F20D-7F91-446F-9408-CE45E8813222}"/>
              </a:ext>
            </a:extLst>
          </p:cNvPr>
          <p:cNvSpPr/>
          <p:nvPr/>
        </p:nvSpPr>
        <p:spPr>
          <a:xfrm>
            <a:off x="1703830" y="3925229"/>
            <a:ext cx="9603507" cy="914400"/>
          </a:xfrm>
          <a:prstGeom prst="rect">
            <a:avLst/>
          </a:prstGeom>
          <a:noFill/>
          <a:ln w="444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43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401444" y="601091"/>
            <a:ext cx="8215657" cy="1021600"/>
          </a:xfrm>
          <a:prstGeom prst="rect">
            <a:avLst/>
          </a:prstGeom>
        </p:spPr>
        <p:txBody>
          <a:bodyPr spcFirstLastPara="1" wrap="square" lIns="121900" tIns="121900" rIns="121900" bIns="121900" anchor="ctr" anchorCtr="0">
            <a:noAutofit/>
          </a:bodyPr>
          <a:lstStyle/>
          <a:p>
            <a:r>
              <a:rPr lang="en-US" sz="5333" dirty="0"/>
              <a:t>Interaction</a:t>
            </a:r>
            <a:endParaRPr sz="5333" dirty="0"/>
          </a:p>
        </p:txBody>
      </p:sp>
      <p:sp>
        <p:nvSpPr>
          <p:cNvPr id="303" name="Google Shape;303;p20"/>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29</a:t>
            </a:fld>
            <a:endParaRPr ker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5411" y="1"/>
            <a:ext cx="1206589" cy="391884"/>
          </a:xfrm>
          <a:prstGeom prst="rect">
            <a:avLst/>
          </a:prstGeom>
        </p:spPr>
      </p:pic>
      <p:sp>
        <p:nvSpPr>
          <p:cNvPr id="2" name="Rectangle 1"/>
          <p:cNvSpPr/>
          <p:nvPr/>
        </p:nvSpPr>
        <p:spPr>
          <a:xfrm>
            <a:off x="973445" y="2226128"/>
            <a:ext cx="6819428" cy="2339102"/>
          </a:xfrm>
          <a:prstGeom prst="rect">
            <a:avLst/>
          </a:prstGeom>
          <a:noFill/>
        </p:spPr>
        <p:txBody>
          <a:bodyPr wrap="square" lIns="121920" tIns="60960" rIns="121920" bIns="60960">
            <a:spAutoFit/>
          </a:bodyPr>
          <a:lstStyle/>
          <a:p>
            <a:pPr algn="ctr" defTabSz="1219170">
              <a:buClr>
                <a:srgbClr val="000000"/>
              </a:buClr>
            </a:pPr>
            <a:r>
              <a:rPr lang="en-US" sz="4800" kern="0" dirty="0">
                <a:ln w="13462">
                  <a:solidFill>
                    <a:srgbClr val="FFFFFF"/>
                  </a:solidFill>
                  <a:prstDash val="solid"/>
                </a:ln>
                <a:solidFill>
                  <a:srgbClr val="000000">
                    <a:lumMod val="85000"/>
                    <a:lumOff val="15000"/>
                  </a:srgbClr>
                </a:solidFill>
                <a:ea typeface="PT Sans" panose="020B0503020203020204" pitchFamily="34" charset="0"/>
                <a:cs typeface="Arial"/>
                <a:sym typeface="Arial"/>
              </a:rPr>
              <a:t>How could we use Online to enhance our Offline course? </a:t>
            </a:r>
          </a:p>
        </p:txBody>
      </p:sp>
      <p:pic>
        <p:nvPicPr>
          <p:cNvPr id="7" name="Picture 6">
            <a:extLst>
              <a:ext uri="{FF2B5EF4-FFF2-40B4-BE49-F238E27FC236}">
                <a16:creationId xmlns:a16="http://schemas.microsoft.com/office/drawing/2014/main" id="{791BA482-9213-4EF5-9A25-E368317E37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34372" y="608878"/>
            <a:ext cx="1495555" cy="1594940"/>
          </a:xfrm>
          <a:prstGeom prst="rect">
            <a:avLst/>
          </a:prstGeom>
        </p:spPr>
      </p:pic>
      <p:pic>
        <p:nvPicPr>
          <p:cNvPr id="9" name="Picture 8">
            <a:extLst>
              <a:ext uri="{FF2B5EF4-FFF2-40B4-BE49-F238E27FC236}">
                <a16:creationId xmlns:a16="http://schemas.microsoft.com/office/drawing/2014/main" id="{3B13E45A-7427-4723-AF36-B5E428681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Tree>
    <p:extLst>
      <p:ext uri="{BB962C8B-B14F-4D97-AF65-F5344CB8AC3E}">
        <p14:creationId xmlns:p14="http://schemas.microsoft.com/office/powerpoint/2010/main" val="3954475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61766" y="850010"/>
            <a:ext cx="7968975" cy="521590"/>
          </a:xfrm>
          <a:prstGeom prst="rect">
            <a:avLst/>
          </a:prstGeom>
        </p:spPr>
        <p:txBody>
          <a:bodyPr spcFirstLastPara="1" wrap="square" lIns="121900" tIns="121900" rIns="121900" bIns="121900" anchor="ctr" anchorCtr="0">
            <a:noAutofit/>
          </a:bodyPr>
          <a:lstStyle/>
          <a:p>
            <a:r>
              <a:rPr lang="en-US" sz="4400" dirty="0">
                <a:latin typeface="Calibri" panose="020F0502020204030204" pitchFamily="34" charset="0"/>
              </a:rPr>
              <a:t>Your Presenters</a:t>
            </a:r>
            <a:endParaRPr sz="4400" dirty="0">
              <a:latin typeface="Calibri" panose="020F0502020204030204" pitchFamily="34" charset="0"/>
            </a:endParaRPr>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a:ln>
                  <a:noFill/>
                </a:ln>
                <a:solidFill>
                  <a:srgbClr val="FFFFFF"/>
                </a:solidFill>
                <a:effectLst/>
                <a:uLnTx/>
                <a:uFillTx/>
                <a:latin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a:t>
            </a:fld>
            <a:endParaRPr kumimoji="0" sz="1600" b="1" i="0" u="none" strike="noStrike" kern="0" cap="none" spc="0" normalizeH="0" baseline="0" noProof="0" dirty="0">
              <a:ln>
                <a:noFill/>
              </a:ln>
              <a:solidFill>
                <a:srgbClr val="FFFFFF"/>
              </a:solidFill>
              <a:effectLst/>
              <a:uLnTx/>
              <a:uFillTx/>
              <a:latin typeface="Roboto Condensed"/>
              <a:sym typeface="Roboto Condense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9" name="TextBox 8">
            <a:extLst>
              <a:ext uri="{FF2B5EF4-FFF2-40B4-BE49-F238E27FC236}">
                <a16:creationId xmlns:a16="http://schemas.microsoft.com/office/drawing/2014/main" id="{27118CD4-A0EC-4973-A312-D21B91D9BC17}"/>
              </a:ext>
            </a:extLst>
          </p:cNvPr>
          <p:cNvSpPr txBox="1"/>
          <p:nvPr/>
        </p:nvSpPr>
        <p:spPr>
          <a:xfrm>
            <a:off x="6401936" y="5228250"/>
            <a:ext cx="283642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Ms. Sasha Turtova</a:t>
            </a:r>
          </a:p>
        </p:txBody>
      </p:sp>
      <p:pic>
        <p:nvPicPr>
          <p:cNvPr id="11" name="Picture 10" descr="A person wearing a suit and tie&#10;&#10;Description generated with very high confidence">
            <a:extLst>
              <a:ext uri="{FF2B5EF4-FFF2-40B4-BE49-F238E27FC236}">
                <a16:creationId xmlns:a16="http://schemas.microsoft.com/office/drawing/2014/main" id="{FACA7D86-D9F3-40CE-A53F-24D7810818BD}"/>
              </a:ext>
            </a:extLst>
          </p:cNvPr>
          <p:cNvPicPr>
            <a:picLocks noChangeAspect="1"/>
          </p:cNvPicPr>
          <p:nvPr/>
        </p:nvPicPr>
        <p:blipFill rotWithShape="1">
          <a:blip r:embed="rId4">
            <a:extLst>
              <a:ext uri="{28A0092B-C50C-407E-A947-70E740481C1C}">
                <a14:useLocalDpi xmlns:a14="http://schemas.microsoft.com/office/drawing/2010/main" val="0"/>
              </a:ext>
            </a:extLst>
          </a:blip>
          <a:srcRect l="12535" t="9596" r="13245" b="37732"/>
          <a:stretch/>
        </p:blipFill>
        <p:spPr>
          <a:xfrm>
            <a:off x="2471332" y="2167813"/>
            <a:ext cx="2657258" cy="2828688"/>
          </a:xfrm>
          <a:prstGeom prst="rect">
            <a:avLst/>
          </a:prstGeom>
        </p:spPr>
      </p:pic>
      <p:sp>
        <p:nvSpPr>
          <p:cNvPr id="12" name="TextBox 11">
            <a:extLst>
              <a:ext uri="{FF2B5EF4-FFF2-40B4-BE49-F238E27FC236}">
                <a16:creationId xmlns:a16="http://schemas.microsoft.com/office/drawing/2014/main" id="{EF2B406D-E2A3-42B4-BEA4-EFF93E15CC4D}"/>
              </a:ext>
            </a:extLst>
          </p:cNvPr>
          <p:cNvSpPr txBox="1"/>
          <p:nvPr/>
        </p:nvSpPr>
        <p:spPr>
          <a:xfrm>
            <a:off x="2738489" y="5228250"/>
            <a:ext cx="26572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Dr. Jay Gary</a:t>
            </a:r>
          </a:p>
        </p:txBody>
      </p:sp>
      <p:pic>
        <p:nvPicPr>
          <p:cNvPr id="13" name="Picture 12">
            <a:extLst>
              <a:ext uri="{FF2B5EF4-FFF2-40B4-BE49-F238E27FC236}">
                <a16:creationId xmlns:a16="http://schemas.microsoft.com/office/drawing/2014/main" id="{86695127-3749-49D7-9018-A6DB55C3B4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5165" y="2167813"/>
            <a:ext cx="2657258" cy="2833843"/>
          </a:xfrm>
          <a:prstGeom prst="rect">
            <a:avLst/>
          </a:prstGeom>
        </p:spPr>
      </p:pic>
    </p:spTree>
    <p:extLst>
      <p:ext uri="{BB962C8B-B14F-4D97-AF65-F5344CB8AC3E}">
        <p14:creationId xmlns:p14="http://schemas.microsoft.com/office/powerpoint/2010/main" val="1855352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30</a:t>
            </a:fld>
            <a:endParaRPr lang="en" kern="0"/>
          </a:p>
        </p:txBody>
      </p:sp>
      <p:sp>
        <p:nvSpPr>
          <p:cNvPr id="6" name="Rectangle 5"/>
          <p:cNvSpPr/>
          <p:nvPr/>
        </p:nvSpPr>
        <p:spPr>
          <a:xfrm>
            <a:off x="817774" y="952978"/>
            <a:ext cx="4059125" cy="523220"/>
          </a:xfrm>
          <a:prstGeom prst="rect">
            <a:avLst/>
          </a:prstGeom>
        </p:spPr>
        <p:txBody>
          <a:bodyPr wrap="none">
            <a:spAutoFit/>
          </a:bodyPr>
          <a:lstStyle/>
          <a:p>
            <a:r>
              <a:rPr lang="en-US" sz="2800" b="1" kern="0" dirty="0">
                <a:solidFill>
                  <a:srgbClr val="000000"/>
                </a:solidFill>
                <a:latin typeface="Roboto Condensed"/>
                <a:sym typeface="Roboto Condensed"/>
              </a:rPr>
              <a:t>Build Course Calendar</a:t>
            </a:r>
            <a:endParaRPr lang="en-US" sz="2800" dirty="0"/>
          </a:p>
        </p:txBody>
      </p:sp>
      <p:pic>
        <p:nvPicPr>
          <p:cNvPr id="7" name="Picture 6">
            <a:extLst>
              <a:ext uri="{FF2B5EF4-FFF2-40B4-BE49-F238E27FC236}">
                <a16:creationId xmlns:a16="http://schemas.microsoft.com/office/drawing/2014/main" id="{DFD82DD9-17D2-46A2-8DF5-90F9B7F22B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4000"/>
                    </a14:imgEffect>
                  </a14:imgLayer>
                </a14:imgProps>
              </a:ext>
            </a:extLst>
          </a:blip>
          <a:stretch>
            <a:fillRect/>
          </a:stretch>
        </p:blipFill>
        <p:spPr>
          <a:xfrm>
            <a:off x="719528" y="1843790"/>
            <a:ext cx="9617430" cy="4227226"/>
          </a:xfrm>
          <a:prstGeom prst="rect">
            <a:avLst/>
          </a:prstGeom>
        </p:spPr>
      </p:pic>
    </p:spTree>
    <p:extLst>
      <p:ext uri="{BB962C8B-B14F-4D97-AF65-F5344CB8AC3E}">
        <p14:creationId xmlns:p14="http://schemas.microsoft.com/office/powerpoint/2010/main" val="3357329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31</a:t>
            </a:fld>
            <a:endParaRPr lang="en" kern="0"/>
          </a:p>
        </p:txBody>
      </p:sp>
      <p:sp>
        <p:nvSpPr>
          <p:cNvPr id="6" name="Rectangle 5"/>
          <p:cNvSpPr/>
          <p:nvPr/>
        </p:nvSpPr>
        <p:spPr>
          <a:xfrm>
            <a:off x="817774" y="952978"/>
            <a:ext cx="5357557" cy="523220"/>
          </a:xfrm>
          <a:prstGeom prst="rect">
            <a:avLst/>
          </a:prstGeom>
        </p:spPr>
        <p:txBody>
          <a:bodyPr wrap="none">
            <a:spAutoFit/>
          </a:bodyPr>
          <a:lstStyle/>
          <a:p>
            <a:r>
              <a:rPr lang="en-US" sz="2800" b="1" kern="0" dirty="0">
                <a:solidFill>
                  <a:srgbClr val="000000"/>
                </a:solidFill>
                <a:latin typeface="Roboto Condensed"/>
                <a:sym typeface="Roboto Condensed"/>
              </a:rPr>
              <a:t>Build Weekly Course Content</a:t>
            </a:r>
            <a:endParaRPr lang="en-US" sz="2800" dirty="0"/>
          </a:p>
        </p:txBody>
      </p:sp>
      <p:pic>
        <p:nvPicPr>
          <p:cNvPr id="5" name="Picture 4">
            <a:extLst>
              <a:ext uri="{FF2B5EF4-FFF2-40B4-BE49-F238E27FC236}">
                <a16:creationId xmlns:a16="http://schemas.microsoft.com/office/drawing/2014/main" id="{53F49DE3-8B59-4CAF-B93D-755655CF58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4000"/>
                    </a14:imgEffect>
                  </a14:imgLayer>
                </a14:imgProps>
              </a:ext>
            </a:extLst>
          </a:blip>
          <a:stretch>
            <a:fillRect/>
          </a:stretch>
        </p:blipFill>
        <p:spPr>
          <a:xfrm>
            <a:off x="429067" y="1914526"/>
            <a:ext cx="8964118" cy="4420041"/>
          </a:xfrm>
          <a:prstGeom prst="rect">
            <a:avLst/>
          </a:prstGeom>
        </p:spPr>
      </p:pic>
    </p:spTree>
    <p:extLst>
      <p:ext uri="{BB962C8B-B14F-4D97-AF65-F5344CB8AC3E}">
        <p14:creationId xmlns:p14="http://schemas.microsoft.com/office/powerpoint/2010/main" val="1111457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32</a:t>
            </a:fld>
            <a:endParaRPr lang="en" kern="0"/>
          </a:p>
        </p:txBody>
      </p:sp>
      <p:sp>
        <p:nvSpPr>
          <p:cNvPr id="6" name="Rectangle 5"/>
          <p:cNvSpPr/>
          <p:nvPr/>
        </p:nvSpPr>
        <p:spPr>
          <a:xfrm>
            <a:off x="817774" y="952978"/>
            <a:ext cx="5796780" cy="523220"/>
          </a:xfrm>
          <a:prstGeom prst="rect">
            <a:avLst/>
          </a:prstGeom>
        </p:spPr>
        <p:txBody>
          <a:bodyPr wrap="none">
            <a:spAutoFit/>
          </a:bodyPr>
          <a:lstStyle/>
          <a:p>
            <a:r>
              <a:rPr lang="en-US" sz="2800" b="1" kern="0" dirty="0">
                <a:solidFill>
                  <a:srgbClr val="000000"/>
                </a:solidFill>
                <a:latin typeface="Roboto Condensed"/>
                <a:sym typeface="Roboto Condensed"/>
              </a:rPr>
              <a:t>Publish Assignment Instructions</a:t>
            </a:r>
            <a:endParaRPr lang="en-US" sz="2800" dirty="0"/>
          </a:p>
        </p:txBody>
      </p:sp>
      <p:pic>
        <p:nvPicPr>
          <p:cNvPr id="7" name="Picture 6">
            <a:extLst>
              <a:ext uri="{FF2B5EF4-FFF2-40B4-BE49-F238E27FC236}">
                <a16:creationId xmlns:a16="http://schemas.microsoft.com/office/drawing/2014/main" id="{94BD94F3-000A-4029-827E-B2E5250EFF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2000"/>
                    </a14:imgEffect>
                  </a14:imgLayer>
                </a14:imgProps>
              </a:ext>
            </a:extLst>
          </a:blip>
          <a:stretch>
            <a:fillRect/>
          </a:stretch>
        </p:blipFill>
        <p:spPr>
          <a:xfrm>
            <a:off x="649949" y="1808391"/>
            <a:ext cx="7174917" cy="4910077"/>
          </a:xfrm>
          <a:prstGeom prst="rect">
            <a:avLst/>
          </a:prstGeom>
        </p:spPr>
      </p:pic>
    </p:spTree>
    <p:extLst>
      <p:ext uri="{BB962C8B-B14F-4D97-AF65-F5344CB8AC3E}">
        <p14:creationId xmlns:p14="http://schemas.microsoft.com/office/powerpoint/2010/main" val="271761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33</a:t>
            </a:fld>
            <a:endParaRPr lang="en" kern="0"/>
          </a:p>
        </p:txBody>
      </p:sp>
      <p:sp>
        <p:nvSpPr>
          <p:cNvPr id="6" name="Rectangle 5"/>
          <p:cNvSpPr/>
          <p:nvPr/>
        </p:nvSpPr>
        <p:spPr>
          <a:xfrm>
            <a:off x="817774" y="952978"/>
            <a:ext cx="4935967" cy="523220"/>
          </a:xfrm>
          <a:prstGeom prst="rect">
            <a:avLst/>
          </a:prstGeom>
        </p:spPr>
        <p:txBody>
          <a:bodyPr wrap="none">
            <a:spAutoFit/>
          </a:bodyPr>
          <a:lstStyle/>
          <a:p>
            <a:r>
              <a:rPr lang="en-US" sz="2800" b="1" kern="0" dirty="0">
                <a:solidFill>
                  <a:srgbClr val="000000"/>
                </a:solidFill>
                <a:latin typeface="Roboto Condensed"/>
                <a:sym typeface="Roboto Condensed"/>
              </a:rPr>
              <a:t>Utilize D2L Grading Rubrics</a:t>
            </a:r>
            <a:endParaRPr lang="en-US" sz="2800" dirty="0"/>
          </a:p>
        </p:txBody>
      </p:sp>
      <p:pic>
        <p:nvPicPr>
          <p:cNvPr id="5" name="Picture 4">
            <a:extLst>
              <a:ext uri="{FF2B5EF4-FFF2-40B4-BE49-F238E27FC236}">
                <a16:creationId xmlns:a16="http://schemas.microsoft.com/office/drawing/2014/main" id="{8B6E9F4A-C6C2-4649-AAA3-C7EF47B3FA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751873" y="1702430"/>
            <a:ext cx="6158594" cy="4980627"/>
          </a:xfrm>
          <a:prstGeom prst="rect">
            <a:avLst/>
          </a:prstGeom>
        </p:spPr>
      </p:pic>
    </p:spTree>
    <p:extLst>
      <p:ext uri="{BB962C8B-B14F-4D97-AF65-F5344CB8AC3E}">
        <p14:creationId xmlns:p14="http://schemas.microsoft.com/office/powerpoint/2010/main" val="1065115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34</a:t>
            </a:fld>
            <a:endParaRPr lang="en" kern="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7000"/>
                    </a14:imgEffect>
                  </a14:imgLayer>
                </a14:imgProps>
              </a:ext>
            </a:extLst>
          </a:blip>
          <a:stretch>
            <a:fillRect/>
          </a:stretch>
        </p:blipFill>
        <p:spPr>
          <a:xfrm>
            <a:off x="544778" y="1892916"/>
            <a:ext cx="3578299" cy="4178942"/>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35000"/>
                    </a14:imgEffect>
                  </a14:imgLayer>
                </a14:imgProps>
              </a:ext>
            </a:extLst>
          </a:blip>
          <a:srcRect b="3035"/>
          <a:stretch/>
        </p:blipFill>
        <p:spPr>
          <a:xfrm>
            <a:off x="4558208" y="1476198"/>
            <a:ext cx="6632956" cy="4392340"/>
          </a:xfrm>
          <a:prstGeom prst="rect">
            <a:avLst/>
          </a:prstGeom>
        </p:spPr>
      </p:pic>
      <p:sp>
        <p:nvSpPr>
          <p:cNvPr id="6" name="Rectangle 5"/>
          <p:cNvSpPr/>
          <p:nvPr/>
        </p:nvSpPr>
        <p:spPr>
          <a:xfrm>
            <a:off x="817774" y="952978"/>
            <a:ext cx="4695516" cy="523220"/>
          </a:xfrm>
          <a:prstGeom prst="rect">
            <a:avLst/>
          </a:prstGeom>
        </p:spPr>
        <p:txBody>
          <a:bodyPr wrap="none">
            <a:spAutoFit/>
          </a:bodyPr>
          <a:lstStyle/>
          <a:p>
            <a:r>
              <a:rPr lang="en-US" sz="2800" b="1" kern="0" dirty="0">
                <a:solidFill>
                  <a:srgbClr val="000000"/>
                </a:solidFill>
                <a:latin typeface="Roboto Condensed"/>
                <a:sym typeface="Roboto Condensed"/>
              </a:rPr>
              <a:t>Grading with D2L Rubrics </a:t>
            </a:r>
            <a:endParaRPr lang="en-US" sz="2800" dirty="0"/>
          </a:p>
        </p:txBody>
      </p:sp>
    </p:spTree>
    <p:extLst>
      <p:ext uri="{BB962C8B-B14F-4D97-AF65-F5344CB8AC3E}">
        <p14:creationId xmlns:p14="http://schemas.microsoft.com/office/powerpoint/2010/main" val="1839519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35</a:t>
            </a:fld>
            <a:endParaRPr lang="en" kern="0"/>
          </a:p>
        </p:txBody>
      </p:sp>
      <p:sp>
        <p:nvSpPr>
          <p:cNvPr id="6" name="Rectangle 5"/>
          <p:cNvSpPr/>
          <p:nvPr/>
        </p:nvSpPr>
        <p:spPr>
          <a:xfrm>
            <a:off x="817774" y="952978"/>
            <a:ext cx="5911170" cy="523220"/>
          </a:xfrm>
          <a:prstGeom prst="rect">
            <a:avLst/>
          </a:prstGeom>
        </p:spPr>
        <p:txBody>
          <a:bodyPr wrap="none">
            <a:spAutoFit/>
          </a:bodyPr>
          <a:lstStyle/>
          <a:p>
            <a:r>
              <a:rPr lang="en-US" sz="2800" b="1" dirty="0"/>
              <a:t>Formative Feedback and Turnitin </a:t>
            </a:r>
          </a:p>
        </p:txBody>
      </p:sp>
      <p:sp>
        <p:nvSpPr>
          <p:cNvPr id="7" name="Content Placeholder 2">
            <a:extLst>
              <a:ext uri="{FF2B5EF4-FFF2-40B4-BE49-F238E27FC236}">
                <a16:creationId xmlns:a16="http://schemas.microsoft.com/office/drawing/2014/main" id="{33A88D73-8BBC-4AAB-A4C5-25DC39989955}"/>
              </a:ext>
            </a:extLst>
          </p:cNvPr>
          <p:cNvSpPr txBox="1">
            <a:spLocks/>
          </p:cNvSpPr>
          <p:nvPr/>
        </p:nvSpPr>
        <p:spPr>
          <a:xfrm>
            <a:off x="540841" y="1825625"/>
            <a:ext cx="5250393" cy="417353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kern="0"/>
              <a:t>Turnitin provides the tools for:</a:t>
            </a:r>
          </a:p>
          <a:p>
            <a:pPr marL="0" lvl="1"/>
            <a:r>
              <a:rPr lang="en-US" sz="1800" kern="0"/>
              <a:t>Checking for similarity and plagiarism</a:t>
            </a:r>
          </a:p>
          <a:p>
            <a:pPr marL="0" lvl="1"/>
            <a:r>
              <a:rPr lang="en-US" sz="1800" kern="0"/>
              <a:t>timely feedback (not weeks later)</a:t>
            </a:r>
          </a:p>
          <a:p>
            <a:pPr marL="0" lvl="1"/>
            <a:r>
              <a:rPr lang="en-US" sz="1800" kern="0"/>
              <a:t>specific and relevant feedback (tied to a specific task or product)</a:t>
            </a:r>
            <a:br>
              <a:rPr lang="en-US" sz="1800" kern="0"/>
            </a:br>
            <a:endParaRPr lang="en-US" sz="1800" kern="0"/>
          </a:p>
          <a:p>
            <a:pPr marL="0" lvl="1"/>
            <a:r>
              <a:rPr lang="en-US" sz="1800" kern="0"/>
              <a:t>Actionable feedback (student writers should walk away with a clear idea of what they can DO in response to teacher feedback)</a:t>
            </a:r>
          </a:p>
          <a:p>
            <a:pPr marL="0" lvl="1"/>
            <a:endParaRPr lang="en-US" sz="1800" kern="0"/>
          </a:p>
          <a:p>
            <a:pPr marL="0" lvl="1"/>
            <a:r>
              <a:rPr lang="en-US" sz="1800" kern="0"/>
              <a:t>TurnItIn Instructor Tutorial, Northwest College, </a:t>
            </a:r>
            <a:r>
              <a:rPr lang="en-US" sz="1800" kern="0">
                <a:hlinkClick r:id="rId2"/>
              </a:rPr>
              <a:t>https://youtu.be/kbAUE7ddh5I</a:t>
            </a:r>
            <a:r>
              <a:rPr lang="en-US" sz="1800" kern="0"/>
              <a:t> </a:t>
            </a:r>
            <a:endParaRPr lang="en-US" sz="1800" kern="0" dirty="0"/>
          </a:p>
        </p:txBody>
      </p:sp>
      <p:pic>
        <p:nvPicPr>
          <p:cNvPr id="8" name="Picture 7">
            <a:extLst>
              <a:ext uri="{FF2B5EF4-FFF2-40B4-BE49-F238E27FC236}">
                <a16:creationId xmlns:a16="http://schemas.microsoft.com/office/drawing/2014/main" id="{52528BFA-F5DF-4419-9FA7-3A0C9EC137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7000"/>
                    </a14:imgEffect>
                  </a14:imgLayer>
                </a14:imgProps>
              </a:ext>
            </a:extLst>
          </a:blip>
          <a:stretch>
            <a:fillRect/>
          </a:stretch>
        </p:blipFill>
        <p:spPr>
          <a:xfrm>
            <a:off x="5791234" y="1940667"/>
            <a:ext cx="5859925" cy="4173530"/>
          </a:xfrm>
          <a:prstGeom prst="rect">
            <a:avLst/>
          </a:prstGeom>
        </p:spPr>
      </p:pic>
    </p:spTree>
    <p:extLst>
      <p:ext uri="{BB962C8B-B14F-4D97-AF65-F5344CB8AC3E}">
        <p14:creationId xmlns:p14="http://schemas.microsoft.com/office/powerpoint/2010/main" val="1220970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36</a:t>
            </a:fld>
            <a:endParaRPr lang="en" kern="0"/>
          </a:p>
        </p:txBody>
      </p:sp>
      <p:sp>
        <p:nvSpPr>
          <p:cNvPr id="6" name="Rectangle 5"/>
          <p:cNvSpPr/>
          <p:nvPr/>
        </p:nvSpPr>
        <p:spPr>
          <a:xfrm>
            <a:off x="817774" y="952978"/>
            <a:ext cx="7292381" cy="523220"/>
          </a:xfrm>
          <a:prstGeom prst="rect">
            <a:avLst/>
          </a:prstGeom>
        </p:spPr>
        <p:txBody>
          <a:bodyPr wrap="none">
            <a:spAutoFit/>
          </a:bodyPr>
          <a:lstStyle/>
          <a:p>
            <a:r>
              <a:rPr lang="en-US" sz="2800" b="1" dirty="0"/>
              <a:t>Allow Multiple Opportunities for Success </a:t>
            </a:r>
          </a:p>
        </p:txBody>
      </p:sp>
      <p:graphicFrame>
        <p:nvGraphicFramePr>
          <p:cNvPr id="9" name="Content Placeholder 3">
            <a:extLst>
              <a:ext uri="{FF2B5EF4-FFF2-40B4-BE49-F238E27FC236}">
                <a16:creationId xmlns:a16="http://schemas.microsoft.com/office/drawing/2014/main" id="{8CA74002-3154-4EE2-B1FD-B84B89B12566}"/>
              </a:ext>
            </a:extLst>
          </p:cNvPr>
          <p:cNvGraphicFramePr>
            <a:graphicFrameLocks/>
          </p:cNvGraphicFramePr>
          <p:nvPr>
            <p:extLst>
              <p:ext uri="{D42A27DB-BD31-4B8C-83A1-F6EECF244321}">
                <p14:modId xmlns:p14="http://schemas.microsoft.com/office/powerpoint/2010/main" val="761638731"/>
              </p:ext>
            </p:extLst>
          </p:nvPr>
        </p:nvGraphicFramePr>
        <p:xfrm>
          <a:off x="1121229" y="2079171"/>
          <a:ext cx="10233708" cy="45809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6515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37</a:t>
            </a:fld>
            <a:endParaRPr lang="en" kern="0"/>
          </a:p>
        </p:txBody>
      </p:sp>
      <p:sp>
        <p:nvSpPr>
          <p:cNvPr id="6" name="Rectangle 5"/>
          <p:cNvSpPr/>
          <p:nvPr/>
        </p:nvSpPr>
        <p:spPr>
          <a:xfrm>
            <a:off x="817774" y="952978"/>
            <a:ext cx="6118406" cy="523220"/>
          </a:xfrm>
          <a:prstGeom prst="rect">
            <a:avLst/>
          </a:prstGeom>
        </p:spPr>
        <p:txBody>
          <a:bodyPr wrap="none">
            <a:spAutoFit/>
          </a:bodyPr>
          <a:lstStyle/>
          <a:p>
            <a:r>
              <a:rPr lang="en-US" sz="2800" b="1" dirty="0"/>
              <a:t>Schedule Weekly Announcements </a:t>
            </a:r>
          </a:p>
        </p:txBody>
      </p:sp>
      <p:pic>
        <p:nvPicPr>
          <p:cNvPr id="5" name="Content Placeholder 5">
            <a:extLst>
              <a:ext uri="{FF2B5EF4-FFF2-40B4-BE49-F238E27FC236}">
                <a16:creationId xmlns:a16="http://schemas.microsoft.com/office/drawing/2014/main" id="{528F1D84-0AEB-4F4A-9FFE-E4BFF2ECE9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Layer>
                </a14:imgProps>
              </a:ext>
            </a:extLst>
          </a:blip>
          <a:stretch>
            <a:fillRect/>
          </a:stretch>
        </p:blipFill>
        <p:spPr>
          <a:xfrm>
            <a:off x="789214" y="1538545"/>
            <a:ext cx="6893247" cy="4715298"/>
          </a:xfrm>
          <a:prstGeom prst="rect">
            <a:avLst/>
          </a:prstGeom>
        </p:spPr>
      </p:pic>
      <p:sp>
        <p:nvSpPr>
          <p:cNvPr id="7" name="TextBox 6">
            <a:extLst>
              <a:ext uri="{FF2B5EF4-FFF2-40B4-BE49-F238E27FC236}">
                <a16:creationId xmlns:a16="http://schemas.microsoft.com/office/drawing/2014/main" id="{B2897DA7-BBD8-48FE-AA5E-BB4FC5995B1C}"/>
              </a:ext>
            </a:extLst>
          </p:cNvPr>
          <p:cNvSpPr txBox="1"/>
          <p:nvPr/>
        </p:nvSpPr>
        <p:spPr>
          <a:xfrm>
            <a:off x="9056914" y="2803070"/>
            <a:ext cx="2400300" cy="1754326"/>
          </a:xfrm>
          <a:prstGeom prst="rect">
            <a:avLst/>
          </a:prstGeom>
          <a:noFill/>
        </p:spPr>
        <p:txBody>
          <a:bodyPr wrap="square" rtlCol="0">
            <a:spAutoFit/>
          </a:bodyPr>
          <a:lstStyle/>
          <a:p>
            <a:r>
              <a:rPr lang="en-US" dirty="0"/>
              <a:t>Using the Weekly Content, you can create and schedule course announcements for each week to keep students on track. </a:t>
            </a:r>
          </a:p>
        </p:txBody>
      </p:sp>
      <p:sp>
        <p:nvSpPr>
          <p:cNvPr id="8" name="Left Arrow 7">
            <a:extLst>
              <a:ext uri="{FF2B5EF4-FFF2-40B4-BE49-F238E27FC236}">
                <a16:creationId xmlns:a16="http://schemas.microsoft.com/office/drawing/2014/main" id="{C1E9C667-9515-48B3-94CB-8E1FEBED9127}"/>
              </a:ext>
            </a:extLst>
          </p:cNvPr>
          <p:cNvSpPr/>
          <p:nvPr/>
        </p:nvSpPr>
        <p:spPr>
          <a:xfrm rot="13153446">
            <a:off x="7962900" y="2139043"/>
            <a:ext cx="1453243" cy="288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8">
            <a:extLst>
              <a:ext uri="{FF2B5EF4-FFF2-40B4-BE49-F238E27FC236}">
                <a16:creationId xmlns:a16="http://schemas.microsoft.com/office/drawing/2014/main" id="{81487BF0-3452-42FF-9F57-2B38F3266B90}"/>
              </a:ext>
            </a:extLst>
          </p:cNvPr>
          <p:cNvSpPr/>
          <p:nvPr/>
        </p:nvSpPr>
        <p:spPr>
          <a:xfrm rot="8699627" flipV="1">
            <a:off x="7751683" y="4817143"/>
            <a:ext cx="1453243" cy="30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7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38</a:t>
            </a:fld>
            <a:endParaRPr lang="en" kern="0"/>
          </a:p>
        </p:txBody>
      </p:sp>
      <p:sp>
        <p:nvSpPr>
          <p:cNvPr id="6" name="Rectangle 5"/>
          <p:cNvSpPr/>
          <p:nvPr/>
        </p:nvSpPr>
        <p:spPr>
          <a:xfrm>
            <a:off x="817774" y="952978"/>
            <a:ext cx="3501280" cy="523220"/>
          </a:xfrm>
          <a:prstGeom prst="rect">
            <a:avLst/>
          </a:prstGeom>
        </p:spPr>
        <p:txBody>
          <a:bodyPr wrap="none">
            <a:spAutoFit/>
          </a:bodyPr>
          <a:lstStyle/>
          <a:p>
            <a:r>
              <a:rPr lang="en-US" sz="2800" b="1" dirty="0"/>
              <a:t>Use Digital Content</a:t>
            </a:r>
          </a:p>
        </p:txBody>
      </p:sp>
      <p:pic>
        <p:nvPicPr>
          <p:cNvPr id="3" name="Picture 2">
            <a:extLst>
              <a:ext uri="{FF2B5EF4-FFF2-40B4-BE49-F238E27FC236}">
                <a16:creationId xmlns:a16="http://schemas.microsoft.com/office/drawing/2014/main" id="{5F83D00B-671B-4C28-8179-509250026799}"/>
              </a:ext>
            </a:extLst>
          </p:cNvPr>
          <p:cNvPicPr>
            <a:picLocks noChangeAspect="1"/>
          </p:cNvPicPr>
          <p:nvPr/>
        </p:nvPicPr>
        <p:blipFill>
          <a:blip r:embed="rId2"/>
          <a:stretch>
            <a:fillRect/>
          </a:stretch>
        </p:blipFill>
        <p:spPr>
          <a:xfrm>
            <a:off x="985032" y="1710610"/>
            <a:ext cx="9839797" cy="4194412"/>
          </a:xfrm>
          <a:prstGeom prst="rect">
            <a:avLst/>
          </a:prstGeom>
        </p:spPr>
      </p:pic>
    </p:spTree>
    <p:extLst>
      <p:ext uri="{BB962C8B-B14F-4D97-AF65-F5344CB8AC3E}">
        <p14:creationId xmlns:p14="http://schemas.microsoft.com/office/powerpoint/2010/main" val="382492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39</a:t>
            </a:fld>
            <a:endParaRPr lang="en" kern="0"/>
          </a:p>
        </p:txBody>
      </p:sp>
      <p:sp>
        <p:nvSpPr>
          <p:cNvPr id="6" name="Rectangle 5"/>
          <p:cNvSpPr/>
          <p:nvPr/>
        </p:nvSpPr>
        <p:spPr>
          <a:xfrm>
            <a:off x="817774" y="952978"/>
            <a:ext cx="6154249" cy="523220"/>
          </a:xfrm>
          <a:prstGeom prst="rect">
            <a:avLst/>
          </a:prstGeom>
        </p:spPr>
        <p:txBody>
          <a:bodyPr wrap="none">
            <a:spAutoFit/>
          </a:bodyPr>
          <a:lstStyle/>
          <a:p>
            <a:r>
              <a:rPr lang="en-US" sz="2800" b="1" dirty="0"/>
              <a:t>PowerPoint Slides &amp; Presentations</a:t>
            </a:r>
          </a:p>
        </p:txBody>
      </p:sp>
      <p:pic>
        <p:nvPicPr>
          <p:cNvPr id="5" name="Content Placeholder 5">
            <a:extLst>
              <a:ext uri="{FF2B5EF4-FFF2-40B4-BE49-F238E27FC236}">
                <a16:creationId xmlns:a16="http://schemas.microsoft.com/office/drawing/2014/main" id="{241FDA4F-15E1-40B4-9C5C-5CB064A1ED46}"/>
              </a:ext>
            </a:extLst>
          </p:cNvPr>
          <p:cNvPicPr>
            <a:picLocks noChangeAspect="1"/>
          </p:cNvPicPr>
          <p:nvPr/>
        </p:nvPicPr>
        <p:blipFill>
          <a:blip r:embed="rId2"/>
          <a:stretch>
            <a:fillRect/>
          </a:stretch>
        </p:blipFill>
        <p:spPr>
          <a:xfrm>
            <a:off x="1637730" y="1476198"/>
            <a:ext cx="7614069" cy="5293591"/>
          </a:xfrm>
          <a:prstGeom prst="rect">
            <a:avLst/>
          </a:prstGeom>
        </p:spPr>
      </p:pic>
    </p:spTree>
    <p:extLst>
      <p:ext uri="{BB962C8B-B14F-4D97-AF65-F5344CB8AC3E}">
        <p14:creationId xmlns:p14="http://schemas.microsoft.com/office/powerpoint/2010/main" val="4092186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61766" y="850010"/>
            <a:ext cx="7968975" cy="521590"/>
          </a:xfrm>
          <a:prstGeom prst="rect">
            <a:avLst/>
          </a:prstGeom>
        </p:spPr>
        <p:txBody>
          <a:bodyPr spcFirstLastPara="1" wrap="square" lIns="121900" tIns="121900" rIns="121900" bIns="121900" anchor="ctr" anchorCtr="0">
            <a:noAutofit/>
          </a:bodyPr>
          <a:lstStyle/>
          <a:p>
            <a:r>
              <a:rPr lang="en-US" sz="4400" dirty="0">
                <a:latin typeface="Calibri" panose="020F0502020204030204" pitchFamily="34" charset="0"/>
              </a:rPr>
              <a:t>Humanizing Your Online Course</a:t>
            </a:r>
            <a:endParaRPr sz="4400" dirty="0">
              <a:latin typeface="Calibri" panose="020F0502020204030204" pitchFamily="34" charset="0"/>
            </a:endParaRPr>
          </a:p>
        </p:txBody>
      </p:sp>
      <p:sp>
        <p:nvSpPr>
          <p:cNvPr id="237" name="Google Shape;237;p16"/>
          <p:cNvSpPr txBox="1">
            <a:spLocks noGrp="1"/>
          </p:cNvSpPr>
          <p:nvPr>
            <p:ph type="body" idx="1"/>
          </p:nvPr>
        </p:nvSpPr>
        <p:spPr>
          <a:xfrm>
            <a:off x="776392" y="2202812"/>
            <a:ext cx="10639216" cy="3147976"/>
          </a:xfrm>
          <a:prstGeom prst="rect">
            <a:avLst/>
          </a:prstGeom>
        </p:spPr>
        <p:txBody>
          <a:bodyPr spcFirstLastPara="1" wrap="square" lIns="121900" tIns="121900" rIns="121900" bIns="121900" anchor="ctr" anchorCtr="0">
            <a:noAutofit/>
          </a:bodyPr>
          <a:lstStyle/>
          <a:p>
            <a:pPr marL="101597" indent="0">
              <a:spcBef>
                <a:spcPts val="1333"/>
              </a:spcBef>
              <a:buNone/>
            </a:pPr>
            <a:r>
              <a:rPr lang="en-US" sz="3200" dirty="0">
                <a:latin typeface="Calibri Light" panose="020F0302020204030204" pitchFamily="34" charset="0"/>
                <a:cs typeface="Calibri Light" panose="020F0302020204030204" pitchFamily="34" charset="0"/>
              </a:rPr>
              <a:t>Research suggests that building a strong sense of connectedness in an online course promotes student success, engages students, and retains students. This requires that you establish a strong teaching presence within the course, and that you create structures for students to form a community. In this workshop, we discuss strategies to make your online course more personal and techniques to build faculty and student presence in your online course.</a:t>
            </a:r>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a:ln>
                  <a:noFill/>
                </a:ln>
                <a:solidFill>
                  <a:srgbClr val="FFFFFF"/>
                </a:solidFill>
                <a:effectLst/>
                <a:uLnTx/>
                <a:uFillTx/>
                <a:latin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a:t>
            </a:fld>
            <a:endParaRPr kumimoji="0" sz="1600" b="1" i="0" u="none" strike="noStrike" kern="0" cap="none" spc="0" normalizeH="0" baseline="0" noProof="0" dirty="0">
              <a:ln>
                <a:noFill/>
              </a:ln>
              <a:solidFill>
                <a:srgbClr val="FFFFFF"/>
              </a:solidFill>
              <a:effectLst/>
              <a:uLnTx/>
              <a:uFillTx/>
              <a:latin typeface="Roboto Condensed"/>
              <a:sym typeface="Roboto Condense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Tree>
    <p:extLst>
      <p:ext uri="{BB962C8B-B14F-4D97-AF65-F5344CB8AC3E}">
        <p14:creationId xmlns:p14="http://schemas.microsoft.com/office/powerpoint/2010/main" val="3605060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40</a:t>
            </a:fld>
            <a:endParaRPr lang="en" kern="0"/>
          </a:p>
        </p:txBody>
      </p:sp>
      <p:sp>
        <p:nvSpPr>
          <p:cNvPr id="6" name="Rectangle 5"/>
          <p:cNvSpPr/>
          <p:nvPr/>
        </p:nvSpPr>
        <p:spPr>
          <a:xfrm>
            <a:off x="817774" y="952978"/>
            <a:ext cx="5575565" cy="523220"/>
          </a:xfrm>
          <a:prstGeom prst="rect">
            <a:avLst/>
          </a:prstGeom>
        </p:spPr>
        <p:txBody>
          <a:bodyPr wrap="none">
            <a:spAutoFit/>
          </a:bodyPr>
          <a:lstStyle/>
          <a:p>
            <a:r>
              <a:rPr lang="en-US" sz="2800" b="1" dirty="0"/>
              <a:t>Provide Dialogue Opportunities</a:t>
            </a:r>
          </a:p>
        </p:txBody>
      </p:sp>
      <p:pic>
        <p:nvPicPr>
          <p:cNvPr id="7" name="Content Placeholder 3">
            <a:extLst>
              <a:ext uri="{FF2B5EF4-FFF2-40B4-BE49-F238E27FC236}">
                <a16:creationId xmlns:a16="http://schemas.microsoft.com/office/drawing/2014/main" id="{DBEDE5D3-63A4-44AA-9146-FE9A2ED9C9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Layer>
                </a14:imgProps>
              </a:ext>
            </a:extLst>
          </a:blip>
          <a:stretch>
            <a:fillRect/>
          </a:stretch>
        </p:blipFill>
        <p:spPr>
          <a:xfrm>
            <a:off x="606680" y="1667782"/>
            <a:ext cx="8730496" cy="4036981"/>
          </a:xfrm>
          <a:prstGeom prst="rect">
            <a:avLst/>
          </a:prstGeom>
        </p:spPr>
      </p:pic>
    </p:spTree>
    <p:extLst>
      <p:ext uri="{BB962C8B-B14F-4D97-AF65-F5344CB8AC3E}">
        <p14:creationId xmlns:p14="http://schemas.microsoft.com/office/powerpoint/2010/main" val="2087606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41</a:t>
            </a:fld>
            <a:endParaRPr lang="en" kern="0"/>
          </a:p>
        </p:txBody>
      </p:sp>
      <p:sp>
        <p:nvSpPr>
          <p:cNvPr id="6" name="Rectangle 5"/>
          <p:cNvSpPr/>
          <p:nvPr/>
        </p:nvSpPr>
        <p:spPr>
          <a:xfrm>
            <a:off x="817774" y="952978"/>
            <a:ext cx="5575565" cy="523220"/>
          </a:xfrm>
          <a:prstGeom prst="rect">
            <a:avLst/>
          </a:prstGeom>
        </p:spPr>
        <p:txBody>
          <a:bodyPr wrap="none">
            <a:spAutoFit/>
          </a:bodyPr>
          <a:lstStyle/>
          <a:p>
            <a:r>
              <a:rPr lang="en-US" sz="2800" b="1" dirty="0"/>
              <a:t>Provide Dialogue Opportunities</a:t>
            </a:r>
          </a:p>
        </p:txBody>
      </p:sp>
      <p:pic>
        <p:nvPicPr>
          <p:cNvPr id="5" name="Picture 4">
            <a:extLst>
              <a:ext uri="{FF2B5EF4-FFF2-40B4-BE49-F238E27FC236}">
                <a16:creationId xmlns:a16="http://schemas.microsoft.com/office/drawing/2014/main" id="{4D2099F6-38D0-4231-AEBE-CB5987AEEF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4000"/>
                    </a14:imgEffect>
                  </a14:imgLayer>
                </a14:imgProps>
              </a:ext>
            </a:extLst>
          </a:blip>
          <a:stretch>
            <a:fillRect/>
          </a:stretch>
        </p:blipFill>
        <p:spPr>
          <a:xfrm>
            <a:off x="611948" y="1931177"/>
            <a:ext cx="4792006" cy="4671623"/>
          </a:xfrm>
          <a:prstGeom prst="rect">
            <a:avLst/>
          </a:prstGeom>
        </p:spPr>
      </p:pic>
      <p:sp>
        <p:nvSpPr>
          <p:cNvPr id="8" name="TextBox 7">
            <a:extLst>
              <a:ext uri="{FF2B5EF4-FFF2-40B4-BE49-F238E27FC236}">
                <a16:creationId xmlns:a16="http://schemas.microsoft.com/office/drawing/2014/main" id="{06626F78-0B4E-4152-8271-3B0B719D1329}"/>
              </a:ext>
            </a:extLst>
          </p:cNvPr>
          <p:cNvSpPr txBox="1"/>
          <p:nvPr/>
        </p:nvSpPr>
        <p:spPr>
          <a:xfrm>
            <a:off x="6063521" y="2226037"/>
            <a:ext cx="4259922" cy="3046988"/>
          </a:xfrm>
          <a:prstGeom prst="rect">
            <a:avLst/>
          </a:prstGeom>
          <a:noFill/>
        </p:spPr>
        <p:txBody>
          <a:bodyPr wrap="square" rtlCol="0">
            <a:spAutoFit/>
          </a:bodyPr>
          <a:lstStyle/>
          <a:p>
            <a:r>
              <a:rPr lang="en-US" sz="2400" dirty="0"/>
              <a:t>You can post questions, embed available online videos, and build discussion forums in your course to supplement class discussions and extend opportunities for dialogue beyond the classroom. </a:t>
            </a:r>
          </a:p>
        </p:txBody>
      </p:sp>
    </p:spTree>
    <p:extLst>
      <p:ext uri="{BB962C8B-B14F-4D97-AF65-F5344CB8AC3E}">
        <p14:creationId xmlns:p14="http://schemas.microsoft.com/office/powerpoint/2010/main" val="4084928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42</a:t>
            </a:fld>
            <a:endParaRPr lang="en" kern="0"/>
          </a:p>
        </p:txBody>
      </p:sp>
      <p:sp>
        <p:nvSpPr>
          <p:cNvPr id="6" name="Rectangle 5"/>
          <p:cNvSpPr/>
          <p:nvPr/>
        </p:nvSpPr>
        <p:spPr>
          <a:xfrm>
            <a:off x="817774" y="952978"/>
            <a:ext cx="4935967" cy="523220"/>
          </a:xfrm>
          <a:prstGeom prst="rect">
            <a:avLst/>
          </a:prstGeom>
        </p:spPr>
        <p:txBody>
          <a:bodyPr wrap="none">
            <a:spAutoFit/>
          </a:bodyPr>
          <a:lstStyle/>
          <a:p>
            <a:r>
              <a:rPr lang="en-US" sz="2800" b="1" dirty="0"/>
              <a:t>Monitor Individual Progress</a:t>
            </a:r>
          </a:p>
        </p:txBody>
      </p:sp>
      <p:pic>
        <p:nvPicPr>
          <p:cNvPr id="7" name="Content Placeholder 6">
            <a:extLst>
              <a:ext uri="{FF2B5EF4-FFF2-40B4-BE49-F238E27FC236}">
                <a16:creationId xmlns:a16="http://schemas.microsoft.com/office/drawing/2014/main" id="{84E24841-3CE7-4F70-BFAF-706C779FD351}"/>
              </a:ext>
            </a:extLst>
          </p:cNvPr>
          <p:cNvPicPr>
            <a:picLocks noChangeAspect="1"/>
          </p:cNvPicPr>
          <p:nvPr/>
        </p:nvPicPr>
        <p:blipFill>
          <a:blip r:embed="rId2"/>
          <a:stretch>
            <a:fillRect/>
          </a:stretch>
        </p:blipFill>
        <p:spPr>
          <a:xfrm>
            <a:off x="571435" y="3097492"/>
            <a:ext cx="5283094" cy="863251"/>
          </a:xfrm>
          <a:prstGeom prst="rect">
            <a:avLst/>
          </a:prstGeom>
        </p:spPr>
      </p:pic>
      <p:pic>
        <p:nvPicPr>
          <p:cNvPr id="9" name="Picture 8">
            <a:extLst>
              <a:ext uri="{FF2B5EF4-FFF2-40B4-BE49-F238E27FC236}">
                <a16:creationId xmlns:a16="http://schemas.microsoft.com/office/drawing/2014/main" id="{721D9F7B-3172-4C09-8CB8-CAC34406E0C8}"/>
              </a:ext>
            </a:extLst>
          </p:cNvPr>
          <p:cNvPicPr>
            <a:picLocks noChangeAspect="1"/>
          </p:cNvPicPr>
          <p:nvPr/>
        </p:nvPicPr>
        <p:blipFill>
          <a:blip r:embed="rId3"/>
          <a:stretch>
            <a:fillRect/>
          </a:stretch>
        </p:blipFill>
        <p:spPr>
          <a:xfrm>
            <a:off x="5246206" y="1663858"/>
            <a:ext cx="6449517" cy="5089072"/>
          </a:xfrm>
          <a:prstGeom prst="rect">
            <a:avLst/>
          </a:prstGeom>
        </p:spPr>
      </p:pic>
      <p:sp>
        <p:nvSpPr>
          <p:cNvPr id="10" name="TextBox 9">
            <a:extLst>
              <a:ext uri="{FF2B5EF4-FFF2-40B4-BE49-F238E27FC236}">
                <a16:creationId xmlns:a16="http://schemas.microsoft.com/office/drawing/2014/main" id="{E39AEE51-21DD-4B7F-8CC5-D941FA9CB8E1}"/>
              </a:ext>
            </a:extLst>
          </p:cNvPr>
          <p:cNvSpPr txBox="1"/>
          <p:nvPr/>
        </p:nvSpPr>
        <p:spPr>
          <a:xfrm>
            <a:off x="641548" y="2039884"/>
            <a:ext cx="4016828" cy="646331"/>
          </a:xfrm>
          <a:prstGeom prst="rect">
            <a:avLst/>
          </a:prstGeom>
          <a:noFill/>
        </p:spPr>
        <p:txBody>
          <a:bodyPr wrap="square" rtlCol="0">
            <a:spAutoFit/>
          </a:bodyPr>
          <a:lstStyle/>
          <a:p>
            <a:r>
              <a:rPr lang="en-US" dirty="0"/>
              <a:t>Use D2L to monitor class and individual learner’s progress: </a:t>
            </a:r>
          </a:p>
        </p:txBody>
      </p:sp>
    </p:spTree>
    <p:extLst>
      <p:ext uri="{BB962C8B-B14F-4D97-AF65-F5344CB8AC3E}">
        <p14:creationId xmlns:p14="http://schemas.microsoft.com/office/powerpoint/2010/main" val="4207451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43</a:t>
            </a:fld>
            <a:endParaRPr kern="0"/>
          </a:p>
        </p:txBody>
      </p:sp>
      <p:sp>
        <p:nvSpPr>
          <p:cNvPr id="9" name="TextBox 8"/>
          <p:cNvSpPr txBox="1"/>
          <p:nvPr/>
        </p:nvSpPr>
        <p:spPr>
          <a:xfrm>
            <a:off x="17670" y="277304"/>
            <a:ext cx="1963999"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cs typeface="Arial"/>
                <a:sym typeface="Arial"/>
              </a:rPr>
              <a:t>Offline Courses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11" name="Google Shape;237;p16">
            <a:extLst>
              <a:ext uri="{FF2B5EF4-FFF2-40B4-BE49-F238E27FC236}">
                <a16:creationId xmlns:a16="http://schemas.microsoft.com/office/drawing/2014/main" id="{1B30BAC9-0CE8-42C1-976C-32AE3E96E089}"/>
              </a:ext>
            </a:extLst>
          </p:cNvPr>
          <p:cNvSpPr txBox="1">
            <a:spLocks/>
          </p:cNvSpPr>
          <p:nvPr/>
        </p:nvSpPr>
        <p:spPr>
          <a:xfrm>
            <a:off x="5396458" y="1124262"/>
            <a:ext cx="6213423" cy="478827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dirty="0"/>
              <a:t>You can easily communicate with your students through the built-in email in D2L. Just go to Communication, click on Class list, find the name of the student or sent a mass email to everyone in the class. </a:t>
            </a:r>
          </a:p>
          <a:p>
            <a:pPr marL="101597">
              <a:spcBef>
                <a:spcPts val="1333"/>
              </a:spcBef>
            </a:pPr>
            <a:endParaRPr lang="en-US" sz="3200" kern="0" dirty="0">
              <a:latin typeface="Calibri Light" panose="020F0302020204030204" pitchFamily="34" charset="0"/>
            </a:endParaRPr>
          </a:p>
          <a:p>
            <a:pPr marL="101597" algn="r">
              <a:spcBef>
                <a:spcPts val="1333"/>
              </a:spcBef>
            </a:pPr>
            <a:r>
              <a:rPr lang="en-US" sz="3200" kern="0" dirty="0">
                <a:latin typeface="Calibri Light" panose="020F0302020204030204" pitchFamily="34" charset="0"/>
              </a:rPr>
              <a:t>, </a:t>
            </a:r>
          </a:p>
        </p:txBody>
      </p:sp>
      <p:sp>
        <p:nvSpPr>
          <p:cNvPr id="8" name="Google Shape;249;p17">
            <a:extLst>
              <a:ext uri="{FF2B5EF4-FFF2-40B4-BE49-F238E27FC236}">
                <a16:creationId xmlns:a16="http://schemas.microsoft.com/office/drawing/2014/main" id="{007C8D2E-78F3-4963-AE79-AE569AC02C09}"/>
              </a:ext>
            </a:extLst>
          </p:cNvPr>
          <p:cNvSpPr txBox="1">
            <a:spLocks/>
          </p:cNvSpPr>
          <p:nvPr/>
        </p:nvSpPr>
        <p:spPr>
          <a:xfrm>
            <a:off x="0" y="2153999"/>
            <a:ext cx="2458571" cy="1738827"/>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18900000" scaled="1"/>
            <a:tileRect/>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defTabSz="1219170">
              <a:spcBef>
                <a:spcPts val="800"/>
              </a:spcBef>
              <a:spcAft>
                <a:spcPts val="1333"/>
              </a:spcAft>
              <a:buNone/>
            </a:pPr>
            <a:r>
              <a:rPr lang="en-US" sz="2800" dirty="0">
                <a:solidFill>
                  <a:schemeClr val="tx1"/>
                </a:solidFill>
              </a:rPr>
              <a:t>Communicate with Learners </a:t>
            </a:r>
            <a:endParaRPr lang="en-US" sz="2667" b="1" kern="0" dirty="0"/>
          </a:p>
        </p:txBody>
      </p:sp>
      <p:pic>
        <p:nvPicPr>
          <p:cNvPr id="2" name="Picture 1"/>
          <p:cNvPicPr>
            <a:picLocks noChangeAspect="1"/>
          </p:cNvPicPr>
          <p:nvPr/>
        </p:nvPicPr>
        <p:blipFill>
          <a:blip r:embed="rId4"/>
          <a:stretch>
            <a:fillRect/>
          </a:stretch>
        </p:blipFill>
        <p:spPr>
          <a:xfrm>
            <a:off x="3146547" y="269799"/>
            <a:ext cx="1864054" cy="6333001"/>
          </a:xfrm>
          <a:prstGeom prst="rect">
            <a:avLst/>
          </a:prstGeom>
        </p:spPr>
      </p:pic>
    </p:spTree>
    <p:extLst>
      <p:ext uri="{BB962C8B-B14F-4D97-AF65-F5344CB8AC3E}">
        <p14:creationId xmlns:p14="http://schemas.microsoft.com/office/powerpoint/2010/main" val="3901573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84668" y="601091"/>
            <a:ext cx="8532433" cy="1021600"/>
          </a:xfrm>
          <a:prstGeom prst="rect">
            <a:avLst/>
          </a:prstGeom>
        </p:spPr>
        <p:txBody>
          <a:bodyPr spcFirstLastPara="1" wrap="square" lIns="121900" tIns="121900" rIns="121900" bIns="121900" anchor="ctr" anchorCtr="0">
            <a:noAutofit/>
          </a:bodyPr>
          <a:lstStyle/>
          <a:p>
            <a:r>
              <a:rPr lang="en-US" sz="4400" dirty="0"/>
              <a:t>Let’s reflect . . .</a:t>
            </a:r>
            <a:endParaRPr sz="4400" dirty="0"/>
          </a:p>
        </p:txBody>
      </p:sp>
      <p:sp>
        <p:nvSpPr>
          <p:cNvPr id="303" name="Google Shape;303;p20"/>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44</a:t>
            </a:fld>
            <a:endParaRPr ker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5411" y="1"/>
            <a:ext cx="1206589" cy="391884"/>
          </a:xfrm>
          <a:prstGeom prst="rect">
            <a:avLst/>
          </a:prstGeom>
        </p:spPr>
      </p:pic>
      <p:sp>
        <p:nvSpPr>
          <p:cNvPr id="2" name="Rectangle 1"/>
          <p:cNvSpPr/>
          <p:nvPr/>
        </p:nvSpPr>
        <p:spPr>
          <a:xfrm>
            <a:off x="1992922" y="2494905"/>
            <a:ext cx="8164411" cy="3077766"/>
          </a:xfrm>
          <a:prstGeom prst="rect">
            <a:avLst/>
          </a:prstGeom>
          <a:noFill/>
        </p:spPr>
        <p:txBody>
          <a:bodyPr wrap="square" lIns="121920" tIns="60960" rIns="121920" bIns="60960">
            <a:spAutoFit/>
          </a:bodyPr>
          <a:lstStyle/>
          <a:p>
            <a:pPr algn="ctr" defTabSz="1219170">
              <a:buClr>
                <a:srgbClr val="000000"/>
              </a:buClr>
            </a:pPr>
            <a:r>
              <a:rPr lang="en-US" sz="4800" b="1" kern="0" dirty="0">
                <a:ln w="13462">
                  <a:solidFill>
                    <a:srgbClr val="FFFFFF"/>
                  </a:solidFill>
                  <a:prstDash val="solid"/>
                </a:ln>
                <a:solidFill>
                  <a:schemeClr val="tx1">
                    <a:lumMod val="65000"/>
                    <a:lumOff val="35000"/>
                  </a:schemeClr>
                </a:solidFill>
                <a:latin typeface="Arial"/>
                <a:cs typeface="Arial"/>
                <a:sym typeface="Arial"/>
              </a:rPr>
              <a:t>What are two ideas that you can take back to your </a:t>
            </a:r>
            <a:r>
              <a:rPr lang="en-US" sz="4800" b="1" i="1" kern="0" dirty="0">
                <a:ln w="13462">
                  <a:solidFill>
                    <a:srgbClr val="FFFFFF"/>
                  </a:solidFill>
                  <a:prstDash val="solid"/>
                </a:ln>
                <a:solidFill>
                  <a:schemeClr val="tx1">
                    <a:lumMod val="65000"/>
                    <a:lumOff val="35000"/>
                  </a:schemeClr>
                </a:solidFill>
                <a:latin typeface="Arial"/>
                <a:cs typeface="Arial"/>
                <a:sym typeface="Arial"/>
              </a:rPr>
              <a:t>offline</a:t>
            </a:r>
            <a:r>
              <a:rPr lang="en-US" sz="4800" b="1" kern="0" dirty="0">
                <a:ln w="13462">
                  <a:solidFill>
                    <a:srgbClr val="FFFFFF"/>
                  </a:solidFill>
                  <a:prstDash val="solid"/>
                </a:ln>
                <a:solidFill>
                  <a:schemeClr val="tx1">
                    <a:lumMod val="65000"/>
                    <a:lumOff val="35000"/>
                  </a:schemeClr>
                </a:solidFill>
                <a:latin typeface="Arial"/>
                <a:cs typeface="Arial"/>
                <a:sym typeface="Arial"/>
              </a:rPr>
              <a:t> course from this session?</a:t>
            </a:r>
          </a:p>
        </p:txBody>
      </p:sp>
      <p:pic>
        <p:nvPicPr>
          <p:cNvPr id="7" name="Picture 6">
            <a:extLst>
              <a:ext uri="{FF2B5EF4-FFF2-40B4-BE49-F238E27FC236}">
                <a16:creationId xmlns:a16="http://schemas.microsoft.com/office/drawing/2014/main" id="{791BA482-9213-4EF5-9A25-E368317E37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34372" y="608878"/>
            <a:ext cx="1495555" cy="1594940"/>
          </a:xfrm>
          <a:prstGeom prst="rect">
            <a:avLst/>
          </a:prstGeom>
        </p:spPr>
      </p:pic>
    </p:spTree>
    <p:extLst>
      <p:ext uri="{BB962C8B-B14F-4D97-AF65-F5344CB8AC3E}">
        <p14:creationId xmlns:p14="http://schemas.microsoft.com/office/powerpoint/2010/main" val="3073286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61766" y="850010"/>
            <a:ext cx="7968975" cy="521590"/>
          </a:xfrm>
          <a:prstGeom prst="rect">
            <a:avLst/>
          </a:prstGeom>
        </p:spPr>
        <p:txBody>
          <a:bodyPr spcFirstLastPara="1" wrap="square" lIns="121900" tIns="121900" rIns="121900" bIns="121900" anchor="ctr" anchorCtr="0">
            <a:noAutofit/>
          </a:bodyPr>
          <a:lstStyle/>
          <a:p>
            <a:r>
              <a:rPr lang="en-US" sz="4400" dirty="0">
                <a:latin typeface="Calibri" panose="020F0502020204030204" pitchFamily="34" charset="0"/>
              </a:rPr>
              <a:t>Humanizing Your Online Course</a:t>
            </a:r>
            <a:endParaRPr sz="4400" dirty="0">
              <a:latin typeface="Calibri" panose="020F0502020204030204" pitchFamily="34" charset="0"/>
            </a:endParaRPr>
          </a:p>
        </p:txBody>
      </p:sp>
      <p:sp>
        <p:nvSpPr>
          <p:cNvPr id="237" name="Google Shape;237;p16"/>
          <p:cNvSpPr txBox="1">
            <a:spLocks noGrp="1"/>
          </p:cNvSpPr>
          <p:nvPr>
            <p:ph type="body" idx="1"/>
          </p:nvPr>
        </p:nvSpPr>
        <p:spPr>
          <a:xfrm>
            <a:off x="790711" y="2252285"/>
            <a:ext cx="10639216" cy="2380675"/>
          </a:xfrm>
          <a:prstGeom prst="rect">
            <a:avLst/>
          </a:prstGeom>
        </p:spPr>
        <p:txBody>
          <a:bodyPr spcFirstLastPara="1" wrap="square" lIns="121900" tIns="121900" rIns="121900" bIns="121900" anchor="t" anchorCtr="0">
            <a:noAutofit/>
          </a:bodyPr>
          <a:lstStyle/>
          <a:p>
            <a:pPr marL="101597" indent="0">
              <a:spcBef>
                <a:spcPts val="1333"/>
              </a:spcBef>
              <a:buNone/>
            </a:pPr>
            <a:r>
              <a:rPr lang="en-US" sz="3200" dirty="0">
                <a:latin typeface="Calibri" panose="020F0502020204030204" pitchFamily="34" charset="0"/>
              </a:rPr>
              <a:t>1. How do we establish teaching presence in online courses? </a:t>
            </a:r>
          </a:p>
          <a:p>
            <a:pPr marL="101597" indent="0">
              <a:spcBef>
                <a:spcPts val="1333"/>
              </a:spcBef>
              <a:buNone/>
            </a:pPr>
            <a:r>
              <a:rPr lang="en-US" sz="3200" dirty="0">
                <a:latin typeface="Calibri" panose="020F0502020204030204" pitchFamily="34" charset="0"/>
              </a:rPr>
              <a:t>2. How do we enhance off-line courses with online features?</a:t>
            </a:r>
          </a:p>
          <a:p>
            <a:pPr marL="101597" indent="0">
              <a:spcBef>
                <a:spcPts val="1333"/>
              </a:spcBef>
              <a:buNone/>
            </a:pPr>
            <a:r>
              <a:rPr lang="en-US" sz="3200" b="1" dirty="0">
                <a:latin typeface="Calibri" panose="020F0502020204030204" pitchFamily="34" charset="0"/>
              </a:rPr>
              <a:t>3. How do we best scaffold learning in our courses? </a:t>
            </a:r>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a:ln>
                  <a:noFill/>
                </a:ln>
                <a:solidFill>
                  <a:srgbClr val="FFFFFF"/>
                </a:solidFill>
                <a:effectLst/>
                <a:uLnTx/>
                <a:uFillTx/>
                <a:latin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45</a:t>
            </a:fld>
            <a:endParaRPr kumimoji="0" sz="1600" b="1" i="0" u="none" strike="noStrike" kern="0" cap="none" spc="0" normalizeH="0" baseline="0" noProof="0" dirty="0">
              <a:ln>
                <a:noFill/>
              </a:ln>
              <a:solidFill>
                <a:srgbClr val="FFFFFF"/>
              </a:solidFill>
              <a:effectLst/>
              <a:uLnTx/>
              <a:uFillTx/>
              <a:latin typeface="Roboto Condensed"/>
              <a:sym typeface="Roboto Condense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pic>
        <p:nvPicPr>
          <p:cNvPr id="6" name="Picture 5" descr="A person wearing a suit and tie&#10;&#10;Description generated with very high confidence">
            <a:extLst>
              <a:ext uri="{FF2B5EF4-FFF2-40B4-BE49-F238E27FC236}">
                <a16:creationId xmlns:a16="http://schemas.microsoft.com/office/drawing/2014/main" id="{3447F3CB-EFE6-4B32-B847-CB9757378025}"/>
              </a:ext>
            </a:extLst>
          </p:cNvPr>
          <p:cNvPicPr>
            <a:picLocks noChangeAspect="1"/>
          </p:cNvPicPr>
          <p:nvPr/>
        </p:nvPicPr>
        <p:blipFill rotWithShape="1">
          <a:blip r:embed="rId4">
            <a:extLst>
              <a:ext uri="{28A0092B-C50C-407E-A947-70E740481C1C}">
                <a14:useLocalDpi xmlns:a14="http://schemas.microsoft.com/office/drawing/2010/main" val="0"/>
              </a:ext>
            </a:extLst>
          </a:blip>
          <a:srcRect l="12535" t="9596" r="13245" b="37732"/>
          <a:stretch/>
        </p:blipFill>
        <p:spPr>
          <a:xfrm>
            <a:off x="9957423" y="587849"/>
            <a:ext cx="1472504" cy="1567501"/>
          </a:xfrm>
          <a:prstGeom prst="rect">
            <a:avLst/>
          </a:prstGeom>
        </p:spPr>
      </p:pic>
    </p:spTree>
    <p:extLst>
      <p:ext uri="{BB962C8B-B14F-4D97-AF65-F5344CB8AC3E}">
        <p14:creationId xmlns:p14="http://schemas.microsoft.com/office/powerpoint/2010/main" val="1927229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46</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277275" y="1256179"/>
            <a:ext cx="7880058" cy="1021600"/>
          </a:xfrm>
        </p:spPr>
        <p:txBody>
          <a:bodyPr/>
          <a:lstStyle/>
          <a:p>
            <a:r>
              <a:rPr lang="en-US" sz="3600" b="0" dirty="0">
                <a:solidFill>
                  <a:schemeClr val="tx1"/>
                </a:solidFill>
                <a:latin typeface="Calibri Light" panose="020F0302020204030204" pitchFamily="34" charset="0"/>
              </a:rPr>
              <a:t>Community of Inquiry Framework</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261884"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Research</a:t>
            </a:r>
          </a:p>
        </p:txBody>
      </p:sp>
      <p:pic>
        <p:nvPicPr>
          <p:cNvPr id="6" name="Picture 5" descr="A picture containing screenshot&#10;&#10;Description automatically generated">
            <a:extLst>
              <a:ext uri="{FF2B5EF4-FFF2-40B4-BE49-F238E27FC236}">
                <a16:creationId xmlns:a16="http://schemas.microsoft.com/office/drawing/2014/main" id="{B059F920-85A8-42BA-BF7D-E678A8BEEBC9}"/>
              </a:ext>
            </a:extLst>
          </p:cNvPr>
          <p:cNvPicPr>
            <a:picLocks noChangeAspect="1"/>
          </p:cNvPicPr>
          <p:nvPr/>
        </p:nvPicPr>
        <p:blipFill rotWithShape="1">
          <a:blip r:embed="rId3">
            <a:extLst>
              <a:ext uri="{28A0092B-C50C-407E-A947-70E740481C1C}">
                <a14:useLocalDpi xmlns:a14="http://schemas.microsoft.com/office/drawing/2010/main" val="0"/>
              </a:ext>
            </a:extLst>
          </a:blip>
          <a:srcRect l="3392" r="4684"/>
          <a:stretch/>
        </p:blipFill>
        <p:spPr>
          <a:xfrm>
            <a:off x="1608157" y="995184"/>
            <a:ext cx="9663394" cy="5862816"/>
          </a:xfrm>
          <a:prstGeom prst="rect">
            <a:avLst/>
          </a:prstGeom>
        </p:spPr>
      </p:pic>
      <p:sp>
        <p:nvSpPr>
          <p:cNvPr id="7" name="Rectangle 6">
            <a:extLst>
              <a:ext uri="{FF2B5EF4-FFF2-40B4-BE49-F238E27FC236}">
                <a16:creationId xmlns:a16="http://schemas.microsoft.com/office/drawing/2014/main" id="{81F16363-E130-46B8-AE33-564067747A29}"/>
              </a:ext>
            </a:extLst>
          </p:cNvPr>
          <p:cNvSpPr/>
          <p:nvPr/>
        </p:nvSpPr>
        <p:spPr>
          <a:xfrm>
            <a:off x="8219740" y="2474306"/>
            <a:ext cx="3310622" cy="2105915"/>
          </a:xfrm>
          <a:prstGeom prst="rect">
            <a:avLst/>
          </a:prstGeom>
          <a:noFill/>
          <a:ln w="444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420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A7C4E697-FD7F-46C8-8619-79EE816AA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141" y="0"/>
            <a:ext cx="45948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916DC2-763D-444F-9423-43805E1D191A}"/>
              </a:ext>
            </a:extLst>
          </p:cNvPr>
          <p:cNvSpPr txBox="1"/>
          <p:nvPr/>
        </p:nvSpPr>
        <p:spPr>
          <a:xfrm>
            <a:off x="1902731" y="439139"/>
            <a:ext cx="8128093" cy="1231106"/>
          </a:xfrm>
          <a:prstGeom prst="rect">
            <a:avLst/>
          </a:prstGeom>
          <a:noFill/>
        </p:spPr>
        <p:txBody>
          <a:bodyPr wrap="square" lIns="0" tIns="0" rIns="0" bIns="0" rtlCol="0">
            <a:spAutoFit/>
          </a:bodyPr>
          <a:lstStyle/>
          <a:p>
            <a:pPr>
              <a:lnSpc>
                <a:spcPts val="4800"/>
              </a:lnSpc>
              <a:defRPr/>
            </a:pPr>
            <a:r>
              <a:rPr lang="en-US" sz="2800" dirty="0">
                <a:solidFill>
                  <a:prstClr val="white"/>
                </a:solidFill>
                <a:latin typeface="Arial" panose="020B0604020202020204" pitchFamily="34" charset="0"/>
                <a:cs typeface="Arial" panose="020B0604020202020204" pitchFamily="34" charset="0"/>
              </a:rPr>
              <a:t>INSTRUCTIONAL</a:t>
            </a:r>
            <a:r>
              <a:rPr lang="en-US" sz="4400" b="1" dirty="0">
                <a:solidFill>
                  <a:prstClr val="white"/>
                </a:solidFill>
                <a:latin typeface="Arial" panose="020B0604020202020204" pitchFamily="34" charset="0"/>
                <a:cs typeface="Arial" panose="020B0604020202020204" pitchFamily="34" charset="0"/>
              </a:rPr>
              <a:t> </a:t>
            </a:r>
          </a:p>
          <a:p>
            <a:pPr>
              <a:lnSpc>
                <a:spcPts val="4800"/>
              </a:lnSpc>
              <a:defRPr/>
            </a:pPr>
            <a:r>
              <a:rPr lang="en-US" sz="4400" b="1" dirty="0">
                <a:solidFill>
                  <a:prstClr val="white"/>
                </a:solidFill>
                <a:latin typeface="Arial" panose="020B0604020202020204" pitchFamily="34" charset="0"/>
                <a:cs typeface="Arial" panose="020B0604020202020204" pitchFamily="34" charset="0"/>
              </a:rPr>
              <a:t>SCAFFOLDING</a:t>
            </a:r>
            <a:endParaRPr lang="en-US" sz="3200" dirty="0">
              <a:solidFill>
                <a:prstClr val="white"/>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B5541A4-94A9-4955-A873-06A330713FA2}"/>
              </a:ext>
            </a:extLst>
          </p:cNvPr>
          <p:cNvGrpSpPr/>
          <p:nvPr/>
        </p:nvGrpSpPr>
        <p:grpSpPr>
          <a:xfrm>
            <a:off x="1930442" y="338412"/>
            <a:ext cx="813435" cy="142292"/>
            <a:chOff x="5591175" y="742950"/>
            <a:chExt cx="1400176" cy="228600"/>
          </a:xfrm>
        </p:grpSpPr>
        <p:sp>
          <p:nvSpPr>
            <p:cNvPr id="6" name="Oval 5">
              <a:extLst>
                <a:ext uri="{FF2B5EF4-FFF2-40B4-BE49-F238E27FC236}">
                  <a16:creationId xmlns:a16="http://schemas.microsoft.com/office/drawing/2014/main" id="{5B65B429-7B95-43F1-A5DF-AAFDCC64F460}"/>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4911A2F2-C79A-4E19-86F5-CA2A247BA893}"/>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33A39650-6538-42AC-9900-C7515FFAC522}"/>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395BC787-4529-4F05-8CF9-3B92816F08F5}"/>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B433E5E-DEA8-482D-AB41-AA58FCE2EF9B}"/>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6D8C0DA5-F92D-451F-BAD9-4872AE40CE4D}"/>
              </a:ext>
            </a:extLst>
          </p:cNvPr>
          <p:cNvSpPr txBox="1"/>
          <p:nvPr/>
        </p:nvSpPr>
        <p:spPr>
          <a:xfrm>
            <a:off x="1758988" y="1936580"/>
            <a:ext cx="4207789" cy="4401205"/>
          </a:xfrm>
          <a:prstGeom prst="rect">
            <a:avLst/>
          </a:prstGeom>
          <a:noFill/>
        </p:spPr>
        <p:txBody>
          <a:bodyPr wrap="square" rtlCol="0">
            <a:spAutoFit/>
          </a:bodyPr>
          <a:lstStyle/>
          <a:p>
            <a:pPr marL="457200" indent="-457200">
              <a:spcAft>
                <a:spcPts val="1200"/>
              </a:spcAft>
              <a:buFont typeface="+mj-lt"/>
              <a:buAutoNum type="arabicPeriod"/>
            </a:pPr>
            <a:r>
              <a:rPr lang="en-US" sz="2400" dirty="0">
                <a:solidFill>
                  <a:prstClr val="white"/>
                </a:solidFill>
                <a:latin typeface="Arial" panose="020B0604020202020204" pitchFamily="34" charset="0"/>
                <a:cs typeface="Arial" panose="020B0604020202020204" pitchFamily="34" charset="0"/>
              </a:rPr>
              <a:t>Instructional Support For Optimal Learning</a:t>
            </a:r>
          </a:p>
          <a:p>
            <a:pPr marL="457200" indent="-457200">
              <a:spcAft>
                <a:spcPts val="1200"/>
              </a:spcAft>
              <a:buFont typeface="+mj-lt"/>
              <a:buAutoNum type="arabicPeriod"/>
            </a:pPr>
            <a:r>
              <a:rPr lang="en-US" sz="2400" dirty="0">
                <a:solidFill>
                  <a:prstClr val="white"/>
                </a:solidFill>
                <a:latin typeface="Arial" panose="020B0604020202020204" pitchFamily="34" charset="0"/>
                <a:cs typeface="Arial" panose="020B0604020202020204" pitchFamily="34" charset="0"/>
              </a:rPr>
              <a:t>Multi-Dimensional Learning Balance</a:t>
            </a:r>
          </a:p>
          <a:p>
            <a:pPr marL="457200" indent="-457200">
              <a:spcAft>
                <a:spcPts val="1200"/>
              </a:spcAft>
              <a:buFont typeface="+mj-lt"/>
              <a:buAutoNum type="arabicPeriod"/>
            </a:pPr>
            <a:r>
              <a:rPr lang="en-US" sz="2400" dirty="0">
                <a:solidFill>
                  <a:prstClr val="white"/>
                </a:solidFill>
                <a:latin typeface="Arial" panose="020B0604020202020204" pitchFamily="34" charset="0"/>
                <a:cs typeface="Arial" panose="020B0604020202020204" pitchFamily="34" charset="0"/>
              </a:rPr>
              <a:t>Reach Beyond Current Knowledge Capacity</a:t>
            </a:r>
          </a:p>
          <a:p>
            <a:pPr marL="457200" indent="-457200">
              <a:spcAft>
                <a:spcPts val="1200"/>
              </a:spcAft>
              <a:buFont typeface="+mj-lt"/>
              <a:buAutoNum type="arabicPeriod"/>
            </a:pPr>
            <a:r>
              <a:rPr lang="en-US" sz="2400" dirty="0">
                <a:solidFill>
                  <a:prstClr val="white"/>
                </a:solidFill>
                <a:latin typeface="Arial" panose="020B0604020202020204" pitchFamily="34" charset="0"/>
                <a:cs typeface="Arial" panose="020B0604020202020204" pitchFamily="34" charset="0"/>
              </a:rPr>
              <a:t>Supportive Anchor Points Provide Firm Foundation</a:t>
            </a:r>
          </a:p>
          <a:p>
            <a:pPr marL="457200" indent="-457200">
              <a:spcAft>
                <a:spcPts val="1200"/>
              </a:spcAft>
              <a:buFont typeface="+mj-lt"/>
              <a:buAutoNum type="arabicPeriod"/>
            </a:pPr>
            <a:r>
              <a:rPr lang="en-US" sz="2400" dirty="0">
                <a:solidFill>
                  <a:prstClr val="white"/>
                </a:solidFill>
                <a:latin typeface="Arial" panose="020B0604020202020204" pitchFamily="34" charset="0"/>
                <a:cs typeface="Arial" panose="020B0604020202020204" pitchFamily="34" charset="0"/>
              </a:rPr>
              <a:t>Faculty Serve As Mentor/ Facilitator of Knowledge</a:t>
            </a:r>
          </a:p>
        </p:txBody>
      </p:sp>
      <p:sp>
        <p:nvSpPr>
          <p:cNvPr id="12" name="Rounded Rectangle 40">
            <a:extLst>
              <a:ext uri="{FF2B5EF4-FFF2-40B4-BE49-F238E27FC236}">
                <a16:creationId xmlns:a16="http://schemas.microsoft.com/office/drawing/2014/main" id="{0D7ACA45-97AE-4672-8929-A193F6B00023}"/>
              </a:ext>
            </a:extLst>
          </p:cNvPr>
          <p:cNvSpPr/>
          <p:nvPr/>
        </p:nvSpPr>
        <p:spPr>
          <a:xfrm rot="5400000">
            <a:off x="1203469" y="880221"/>
            <a:ext cx="118872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626642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C54B240-7D81-411C-955A-C5CF95AE07BD}"/>
              </a:ext>
            </a:extLst>
          </p:cNvPr>
          <p:cNvSpPr/>
          <p:nvPr/>
        </p:nvSpPr>
        <p:spPr>
          <a:xfrm>
            <a:off x="1939252" y="645190"/>
            <a:ext cx="8728749" cy="830997"/>
          </a:xfrm>
          <a:prstGeom prst="rect">
            <a:avLst/>
          </a:prstGeom>
        </p:spPr>
        <p:txBody>
          <a:bodyPr wrap="square">
            <a:spAutoFit/>
          </a:bodyPr>
          <a:lstStyle/>
          <a:p>
            <a:pPr fontAlgn="base"/>
            <a:r>
              <a:rPr lang="en-US" sz="3200" cap="all" dirty="0">
                <a:solidFill>
                  <a:prstClr val="white"/>
                </a:solidFill>
                <a:latin typeface="Arial" panose="020B0604020202020204" pitchFamily="34" charset="0"/>
                <a:cs typeface="Arial" panose="020B0604020202020204" pitchFamily="34" charset="0"/>
              </a:rPr>
              <a:t>Types of </a:t>
            </a:r>
            <a:r>
              <a:rPr lang="en-US" sz="4800" b="1" cap="all" dirty="0">
                <a:solidFill>
                  <a:prstClr val="white"/>
                </a:solidFill>
                <a:latin typeface="Arial" panose="020B0604020202020204" pitchFamily="34" charset="0"/>
                <a:cs typeface="Arial" panose="020B0604020202020204" pitchFamily="34" charset="0"/>
              </a:rPr>
              <a:t>Assessment</a:t>
            </a:r>
          </a:p>
        </p:txBody>
      </p:sp>
      <p:grpSp>
        <p:nvGrpSpPr>
          <p:cNvPr id="30" name="Group 29">
            <a:extLst>
              <a:ext uri="{FF2B5EF4-FFF2-40B4-BE49-F238E27FC236}">
                <a16:creationId xmlns:a16="http://schemas.microsoft.com/office/drawing/2014/main" id="{2EADC8A2-9BA2-4A50-86E5-AFA40EF888BC}"/>
              </a:ext>
            </a:extLst>
          </p:cNvPr>
          <p:cNvGrpSpPr/>
          <p:nvPr/>
        </p:nvGrpSpPr>
        <p:grpSpPr>
          <a:xfrm>
            <a:off x="1992831" y="711621"/>
            <a:ext cx="871538" cy="142292"/>
            <a:chOff x="5591175" y="742950"/>
            <a:chExt cx="1400176" cy="228600"/>
          </a:xfrm>
        </p:grpSpPr>
        <p:sp>
          <p:nvSpPr>
            <p:cNvPr id="31" name="Oval 30">
              <a:extLst>
                <a:ext uri="{FF2B5EF4-FFF2-40B4-BE49-F238E27FC236}">
                  <a16:creationId xmlns:a16="http://schemas.microsoft.com/office/drawing/2014/main" id="{F39C56DA-CBDF-413E-AF95-73D2EC8C1037}"/>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32" name="Oval 31">
              <a:extLst>
                <a:ext uri="{FF2B5EF4-FFF2-40B4-BE49-F238E27FC236}">
                  <a16:creationId xmlns:a16="http://schemas.microsoft.com/office/drawing/2014/main" id="{9EBC3F2E-A257-43BC-B0D6-559B937B8B14}"/>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33" name="Oval 32">
              <a:extLst>
                <a:ext uri="{FF2B5EF4-FFF2-40B4-BE49-F238E27FC236}">
                  <a16:creationId xmlns:a16="http://schemas.microsoft.com/office/drawing/2014/main" id="{E3AF37B9-27C2-4FFB-A91A-3D81A0D629D2}"/>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34" name="Oval 33">
              <a:extLst>
                <a:ext uri="{FF2B5EF4-FFF2-40B4-BE49-F238E27FC236}">
                  <a16:creationId xmlns:a16="http://schemas.microsoft.com/office/drawing/2014/main" id="{3874D9FA-834A-41A8-9BAA-4CFA3C2FB634}"/>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35" name="Oval 34">
              <a:extLst>
                <a:ext uri="{FF2B5EF4-FFF2-40B4-BE49-F238E27FC236}">
                  <a16:creationId xmlns:a16="http://schemas.microsoft.com/office/drawing/2014/main" id="{8DEA0870-5CDB-4140-A018-623EFE69B68D}"/>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grpSp>
      <p:sp>
        <p:nvSpPr>
          <p:cNvPr id="36" name="Rounded Rectangle 40">
            <a:extLst>
              <a:ext uri="{FF2B5EF4-FFF2-40B4-BE49-F238E27FC236}">
                <a16:creationId xmlns:a16="http://schemas.microsoft.com/office/drawing/2014/main" id="{6A23CDDD-DC10-486C-B7EE-D34887E592BC}"/>
              </a:ext>
            </a:extLst>
          </p:cNvPr>
          <p:cNvSpPr/>
          <p:nvPr/>
        </p:nvSpPr>
        <p:spPr>
          <a:xfrm rot="5400000">
            <a:off x="1580888" y="965260"/>
            <a:ext cx="64008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grpSp>
        <p:nvGrpSpPr>
          <p:cNvPr id="2" name="Group 1">
            <a:extLst>
              <a:ext uri="{FF2B5EF4-FFF2-40B4-BE49-F238E27FC236}">
                <a16:creationId xmlns:a16="http://schemas.microsoft.com/office/drawing/2014/main" id="{7A9893CD-F0BB-42ED-9A46-346C4B62014D}"/>
              </a:ext>
            </a:extLst>
          </p:cNvPr>
          <p:cNvGrpSpPr/>
          <p:nvPr/>
        </p:nvGrpSpPr>
        <p:grpSpPr>
          <a:xfrm>
            <a:off x="1729273" y="1945610"/>
            <a:ext cx="9144000" cy="4267200"/>
            <a:chOff x="1524000" y="2590800"/>
            <a:chExt cx="9144000" cy="4267200"/>
          </a:xfrm>
        </p:grpSpPr>
        <p:pic>
          <p:nvPicPr>
            <p:cNvPr id="27" name="Picture 26"/>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5556" t="20000" r="5556" b="17778"/>
            <a:stretch/>
          </p:blipFill>
          <p:spPr>
            <a:xfrm>
              <a:off x="1524000" y="2590800"/>
              <a:ext cx="9144000" cy="4267200"/>
            </a:xfrm>
            <a:prstGeom prst="rect">
              <a:avLst/>
            </a:prstGeom>
          </p:spPr>
        </p:pic>
        <p:sp>
          <p:nvSpPr>
            <p:cNvPr id="6" name="Rectangle 5"/>
            <p:cNvSpPr/>
            <p:nvPr/>
          </p:nvSpPr>
          <p:spPr>
            <a:xfrm>
              <a:off x="1623927" y="2590800"/>
              <a:ext cx="2926080" cy="42672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Light"/>
              </a:endParaRPr>
            </a:p>
          </p:txBody>
        </p:sp>
        <p:sp>
          <p:nvSpPr>
            <p:cNvPr id="7" name="Rectangle 6"/>
            <p:cNvSpPr/>
            <p:nvPr/>
          </p:nvSpPr>
          <p:spPr>
            <a:xfrm>
              <a:off x="4632960" y="2590800"/>
              <a:ext cx="2926080" cy="42672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Light"/>
              </a:endParaRPr>
            </a:p>
          </p:txBody>
        </p:sp>
        <p:sp>
          <p:nvSpPr>
            <p:cNvPr id="8" name="Rectangle 7"/>
            <p:cNvSpPr/>
            <p:nvPr/>
          </p:nvSpPr>
          <p:spPr>
            <a:xfrm>
              <a:off x="7654836" y="2590800"/>
              <a:ext cx="2926080" cy="42672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Light"/>
              </a:endParaRPr>
            </a:p>
          </p:txBody>
        </p:sp>
        <p:sp>
          <p:nvSpPr>
            <p:cNvPr id="37" name="TextBox 36">
              <a:extLst>
                <a:ext uri="{FF2B5EF4-FFF2-40B4-BE49-F238E27FC236}">
                  <a16:creationId xmlns:a16="http://schemas.microsoft.com/office/drawing/2014/main" id="{4601515A-F470-422C-A12B-17ABE52D6A70}"/>
                </a:ext>
              </a:extLst>
            </p:cNvPr>
            <p:cNvSpPr txBox="1"/>
            <p:nvPr/>
          </p:nvSpPr>
          <p:spPr>
            <a:xfrm>
              <a:off x="1623927" y="4421263"/>
              <a:ext cx="2921949" cy="492443"/>
            </a:xfrm>
            <a:prstGeom prst="rect">
              <a:avLst/>
            </a:prstGeom>
            <a:noFill/>
          </p:spPr>
          <p:txBody>
            <a:bodyPr wrap="square" lIns="0" tIns="0" rIns="0" bIns="0" rtlCol="0">
              <a:spAutoFit/>
            </a:bodyPr>
            <a:lstStyle/>
            <a:p>
              <a:pPr algn="ctr">
                <a:defRPr/>
              </a:pPr>
              <a:r>
                <a:rPr lang="en-US" sz="3200" b="1" dirty="0">
                  <a:solidFill>
                    <a:srgbClr val="FFE861"/>
                  </a:solidFill>
                  <a:latin typeface="Arial" panose="020B0604020202020204" pitchFamily="34" charset="0"/>
                  <a:cs typeface="Arial" panose="020B0604020202020204" pitchFamily="34" charset="0"/>
                </a:rPr>
                <a:t>FORMATIVE</a:t>
              </a:r>
              <a:endParaRPr lang="en-US" sz="3200" dirty="0">
                <a:solidFill>
                  <a:srgbClr val="FFE86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0AD4F2B-3110-4359-A4DF-8B9B086437BD}"/>
                </a:ext>
              </a:extLst>
            </p:cNvPr>
            <p:cNvSpPr txBox="1"/>
            <p:nvPr/>
          </p:nvSpPr>
          <p:spPr>
            <a:xfrm>
              <a:off x="4632960" y="4435497"/>
              <a:ext cx="2926080" cy="492443"/>
            </a:xfrm>
            <a:prstGeom prst="rect">
              <a:avLst/>
            </a:prstGeom>
            <a:noFill/>
          </p:spPr>
          <p:txBody>
            <a:bodyPr wrap="square" lIns="0" tIns="0" rIns="0" bIns="0" rtlCol="0">
              <a:spAutoFit/>
            </a:bodyPr>
            <a:lstStyle/>
            <a:p>
              <a:pPr algn="ctr">
                <a:defRPr/>
              </a:pPr>
              <a:r>
                <a:rPr lang="en-US" sz="3200" b="1" dirty="0">
                  <a:solidFill>
                    <a:srgbClr val="FFE861"/>
                  </a:solidFill>
                  <a:latin typeface="Arial" panose="020B0604020202020204" pitchFamily="34" charset="0"/>
                  <a:cs typeface="Arial" panose="020B0604020202020204" pitchFamily="34" charset="0"/>
                </a:rPr>
                <a:t>SUMMATIVE</a:t>
              </a:r>
              <a:endParaRPr lang="en-US" sz="3200" dirty="0">
                <a:solidFill>
                  <a:srgbClr val="FFE86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9681FAF6-D86A-4E5F-B84C-9201123ACA67}"/>
                </a:ext>
              </a:extLst>
            </p:cNvPr>
            <p:cNvSpPr txBox="1"/>
            <p:nvPr/>
          </p:nvSpPr>
          <p:spPr>
            <a:xfrm>
              <a:off x="7633282" y="4435777"/>
              <a:ext cx="2926080" cy="492443"/>
            </a:xfrm>
            <a:prstGeom prst="rect">
              <a:avLst/>
            </a:prstGeom>
            <a:noFill/>
          </p:spPr>
          <p:txBody>
            <a:bodyPr wrap="square" lIns="0" tIns="0" rIns="0" bIns="0" rtlCol="0">
              <a:spAutoFit/>
            </a:bodyPr>
            <a:lstStyle/>
            <a:p>
              <a:pPr algn="ctr">
                <a:defRPr/>
              </a:pPr>
              <a:r>
                <a:rPr lang="en-US" sz="3200" b="1" dirty="0">
                  <a:solidFill>
                    <a:srgbClr val="FFE861"/>
                  </a:solidFill>
                  <a:latin typeface="Arial" panose="020B0604020202020204" pitchFamily="34" charset="0"/>
                  <a:cs typeface="Arial" panose="020B0604020202020204" pitchFamily="34" charset="0"/>
                </a:rPr>
                <a:t>REFLECTIVE</a:t>
              </a:r>
              <a:endParaRPr lang="en-US" sz="3200" dirty="0">
                <a:solidFill>
                  <a:srgbClr val="FFE86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8079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EB168F-36C8-4AC5-A7F7-769084F4DB4E}"/>
              </a:ext>
            </a:extLst>
          </p:cNvPr>
          <p:cNvPicPr>
            <a:picLocks noChangeAspect="1"/>
          </p:cNvPicPr>
          <p:nvPr/>
        </p:nvPicPr>
        <p:blipFill>
          <a:blip r:embed="rId2"/>
          <a:stretch>
            <a:fillRect/>
          </a:stretch>
        </p:blipFill>
        <p:spPr>
          <a:xfrm>
            <a:off x="1558259" y="41802"/>
            <a:ext cx="4398671" cy="3045353"/>
          </a:xfrm>
          <a:prstGeom prst="rect">
            <a:avLst/>
          </a:prstGeom>
        </p:spPr>
      </p:pic>
      <p:pic>
        <p:nvPicPr>
          <p:cNvPr id="20" name="Picture 19">
            <a:extLst>
              <a:ext uri="{FF2B5EF4-FFF2-40B4-BE49-F238E27FC236}">
                <a16:creationId xmlns:a16="http://schemas.microsoft.com/office/drawing/2014/main" id="{729E0641-3694-4D7A-9387-DBFB3B45776E}"/>
              </a:ext>
            </a:extLst>
          </p:cNvPr>
          <p:cNvPicPr>
            <a:picLocks noChangeAspect="1"/>
          </p:cNvPicPr>
          <p:nvPr/>
        </p:nvPicPr>
        <p:blipFill>
          <a:blip r:embed="rId3"/>
          <a:stretch>
            <a:fillRect/>
          </a:stretch>
        </p:blipFill>
        <p:spPr>
          <a:xfrm>
            <a:off x="6099246" y="57907"/>
            <a:ext cx="4406147" cy="3029248"/>
          </a:xfrm>
          <a:prstGeom prst="rect">
            <a:avLst/>
          </a:prstGeom>
        </p:spPr>
      </p:pic>
      <p:sp>
        <p:nvSpPr>
          <p:cNvPr id="172" name="Rectangle 171"/>
          <p:cNvSpPr/>
          <p:nvPr/>
        </p:nvSpPr>
        <p:spPr>
          <a:xfrm>
            <a:off x="6245762" y="158914"/>
            <a:ext cx="4114800" cy="2834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1" name="Rectangle 170"/>
          <p:cNvSpPr/>
          <p:nvPr/>
        </p:nvSpPr>
        <p:spPr>
          <a:xfrm>
            <a:off x="1673763" y="146285"/>
            <a:ext cx="4114800" cy="2834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00" name="TextBox 99">
            <a:extLst>
              <a:ext uri="{FF2B5EF4-FFF2-40B4-BE49-F238E27FC236}">
                <a16:creationId xmlns:a16="http://schemas.microsoft.com/office/drawing/2014/main" id="{6A21CEF0-0AA1-4409-807F-2AA10A60E809}"/>
              </a:ext>
            </a:extLst>
          </p:cNvPr>
          <p:cNvSpPr txBox="1"/>
          <p:nvPr/>
        </p:nvSpPr>
        <p:spPr>
          <a:xfrm>
            <a:off x="1803398" y="3318178"/>
            <a:ext cx="3291116" cy="615553"/>
          </a:xfrm>
          <a:prstGeom prst="rect">
            <a:avLst/>
          </a:prstGeom>
          <a:noFill/>
        </p:spPr>
        <p:txBody>
          <a:bodyPr wrap="square" lIns="0" tIns="0" rIns="0" bIns="0" rtlCol="0">
            <a:spAutoFit/>
          </a:bodyPr>
          <a:lstStyle/>
          <a:p>
            <a:pPr>
              <a:defRPr/>
            </a:pPr>
            <a:r>
              <a:rPr lang="en-US" sz="4000" b="1" dirty="0">
                <a:solidFill>
                  <a:prstClr val="white"/>
                </a:solidFill>
                <a:latin typeface="Arial" panose="020B0604020202020204" pitchFamily="34" charset="0"/>
                <a:cs typeface="Arial" panose="020B0604020202020204" pitchFamily="34" charset="0"/>
              </a:rPr>
              <a:t>FORMATIVE</a:t>
            </a:r>
            <a:endParaRPr lang="en-US" sz="4000" dirty="0">
              <a:solidFill>
                <a:prstClr val="white"/>
              </a:solidFill>
              <a:latin typeface="Arial" panose="020B0604020202020204" pitchFamily="34" charset="0"/>
              <a:cs typeface="Arial" panose="020B0604020202020204" pitchFamily="34" charset="0"/>
            </a:endParaRPr>
          </a:p>
        </p:txBody>
      </p:sp>
      <p:grpSp>
        <p:nvGrpSpPr>
          <p:cNvPr id="102" name="Group 101">
            <a:extLst>
              <a:ext uri="{FF2B5EF4-FFF2-40B4-BE49-F238E27FC236}">
                <a16:creationId xmlns:a16="http://schemas.microsoft.com/office/drawing/2014/main" id="{CCB77654-721B-4DD3-B4E4-0FDEB5A89A1A}"/>
              </a:ext>
            </a:extLst>
          </p:cNvPr>
          <p:cNvGrpSpPr/>
          <p:nvPr/>
        </p:nvGrpSpPr>
        <p:grpSpPr>
          <a:xfrm>
            <a:off x="1798443" y="3217450"/>
            <a:ext cx="813435" cy="142292"/>
            <a:chOff x="5591175" y="742950"/>
            <a:chExt cx="1400176" cy="228600"/>
          </a:xfrm>
        </p:grpSpPr>
        <p:sp>
          <p:nvSpPr>
            <p:cNvPr id="103" name="Oval 102">
              <a:extLst>
                <a:ext uri="{FF2B5EF4-FFF2-40B4-BE49-F238E27FC236}">
                  <a16:creationId xmlns:a16="http://schemas.microsoft.com/office/drawing/2014/main" id="{F3137FE4-8FBC-4AB5-85EA-E9524D326DF0}"/>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07" name="Oval 106">
              <a:extLst>
                <a:ext uri="{FF2B5EF4-FFF2-40B4-BE49-F238E27FC236}">
                  <a16:creationId xmlns:a16="http://schemas.microsoft.com/office/drawing/2014/main" id="{F9BCB78A-5AA0-472A-9C84-6C100B738A99}"/>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11" name="Oval 110">
              <a:extLst>
                <a:ext uri="{FF2B5EF4-FFF2-40B4-BE49-F238E27FC236}">
                  <a16:creationId xmlns:a16="http://schemas.microsoft.com/office/drawing/2014/main" id="{A2821A2D-9CAF-4676-B354-588147A4BE3C}"/>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12" name="Oval 111">
              <a:extLst>
                <a:ext uri="{FF2B5EF4-FFF2-40B4-BE49-F238E27FC236}">
                  <a16:creationId xmlns:a16="http://schemas.microsoft.com/office/drawing/2014/main" id="{03FB587D-1A43-429C-85D1-86B4988A80EA}"/>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13" name="Oval 112">
              <a:extLst>
                <a:ext uri="{FF2B5EF4-FFF2-40B4-BE49-F238E27FC236}">
                  <a16:creationId xmlns:a16="http://schemas.microsoft.com/office/drawing/2014/main" id="{457ECA10-9241-442C-BF1F-314469AB5393}"/>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grpSp>
      <p:sp>
        <p:nvSpPr>
          <p:cNvPr id="114" name="Rounded Rectangle 40">
            <a:extLst>
              <a:ext uri="{FF2B5EF4-FFF2-40B4-BE49-F238E27FC236}">
                <a16:creationId xmlns:a16="http://schemas.microsoft.com/office/drawing/2014/main" id="{C267DF7C-BA48-4083-91BD-1596D9AFA884}"/>
              </a:ext>
            </a:extLst>
          </p:cNvPr>
          <p:cNvSpPr/>
          <p:nvPr/>
        </p:nvSpPr>
        <p:spPr>
          <a:xfrm rot="5400000">
            <a:off x="1363895" y="3485342"/>
            <a:ext cx="64008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sp>
        <p:nvSpPr>
          <p:cNvPr id="115" name="TextBox 114">
            <a:extLst>
              <a:ext uri="{FF2B5EF4-FFF2-40B4-BE49-F238E27FC236}">
                <a16:creationId xmlns:a16="http://schemas.microsoft.com/office/drawing/2014/main" id="{79CAC519-E6F8-4557-A24A-7C8491097232}"/>
              </a:ext>
            </a:extLst>
          </p:cNvPr>
          <p:cNvSpPr txBox="1"/>
          <p:nvPr/>
        </p:nvSpPr>
        <p:spPr>
          <a:xfrm>
            <a:off x="6965519" y="3332412"/>
            <a:ext cx="3291116" cy="615553"/>
          </a:xfrm>
          <a:prstGeom prst="rect">
            <a:avLst/>
          </a:prstGeom>
          <a:noFill/>
        </p:spPr>
        <p:txBody>
          <a:bodyPr wrap="square" lIns="0" tIns="0" rIns="0" bIns="0" rtlCol="0">
            <a:spAutoFit/>
          </a:bodyPr>
          <a:lstStyle/>
          <a:p>
            <a:pPr algn="r">
              <a:defRPr/>
            </a:pPr>
            <a:r>
              <a:rPr lang="en-US" sz="4000" b="1" dirty="0">
                <a:solidFill>
                  <a:prstClr val="white"/>
                </a:solidFill>
                <a:latin typeface="Arial" panose="020B0604020202020204" pitchFamily="34" charset="0"/>
                <a:cs typeface="Arial" panose="020B0604020202020204" pitchFamily="34" charset="0"/>
              </a:rPr>
              <a:t>SUMMATIVE</a:t>
            </a:r>
            <a:endParaRPr lang="en-US" sz="4000" dirty="0">
              <a:solidFill>
                <a:prstClr val="white"/>
              </a:solidFill>
              <a:latin typeface="Arial" panose="020B0604020202020204" pitchFamily="34" charset="0"/>
              <a:cs typeface="Arial" panose="020B0604020202020204" pitchFamily="34" charset="0"/>
            </a:endParaRPr>
          </a:p>
        </p:txBody>
      </p:sp>
      <p:grpSp>
        <p:nvGrpSpPr>
          <p:cNvPr id="116" name="Group 115">
            <a:extLst>
              <a:ext uri="{FF2B5EF4-FFF2-40B4-BE49-F238E27FC236}">
                <a16:creationId xmlns:a16="http://schemas.microsoft.com/office/drawing/2014/main" id="{285EF092-2846-44E4-8B4C-071ED136BE36}"/>
              </a:ext>
            </a:extLst>
          </p:cNvPr>
          <p:cNvGrpSpPr/>
          <p:nvPr/>
        </p:nvGrpSpPr>
        <p:grpSpPr>
          <a:xfrm>
            <a:off x="9413478" y="3231684"/>
            <a:ext cx="813435" cy="142292"/>
            <a:chOff x="5591175" y="742950"/>
            <a:chExt cx="1400176" cy="228600"/>
          </a:xfrm>
        </p:grpSpPr>
        <p:sp>
          <p:nvSpPr>
            <p:cNvPr id="117" name="Oval 116">
              <a:extLst>
                <a:ext uri="{FF2B5EF4-FFF2-40B4-BE49-F238E27FC236}">
                  <a16:creationId xmlns:a16="http://schemas.microsoft.com/office/drawing/2014/main" id="{9C5CD694-9A32-453C-AA36-88A86B85CAF2}"/>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18" name="Oval 117">
              <a:extLst>
                <a:ext uri="{FF2B5EF4-FFF2-40B4-BE49-F238E27FC236}">
                  <a16:creationId xmlns:a16="http://schemas.microsoft.com/office/drawing/2014/main" id="{CBF42337-744F-4B8E-AE1D-4E8BF420798D}"/>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19" name="Oval 118">
              <a:extLst>
                <a:ext uri="{FF2B5EF4-FFF2-40B4-BE49-F238E27FC236}">
                  <a16:creationId xmlns:a16="http://schemas.microsoft.com/office/drawing/2014/main" id="{B90DD390-7FF0-4C5D-B4CF-EDFEDCD8A959}"/>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20" name="Oval 119">
              <a:extLst>
                <a:ext uri="{FF2B5EF4-FFF2-40B4-BE49-F238E27FC236}">
                  <a16:creationId xmlns:a16="http://schemas.microsoft.com/office/drawing/2014/main" id="{07C58D53-AC43-4F41-9052-328F748535A5}"/>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21" name="Oval 120">
              <a:extLst>
                <a:ext uri="{FF2B5EF4-FFF2-40B4-BE49-F238E27FC236}">
                  <a16:creationId xmlns:a16="http://schemas.microsoft.com/office/drawing/2014/main" id="{2EB06A19-71B5-4AD1-BB9D-3D482941D366}"/>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grpSp>
      <p:sp>
        <p:nvSpPr>
          <p:cNvPr id="122" name="Rounded Rectangle 40">
            <a:extLst>
              <a:ext uri="{FF2B5EF4-FFF2-40B4-BE49-F238E27FC236}">
                <a16:creationId xmlns:a16="http://schemas.microsoft.com/office/drawing/2014/main" id="{C85E6EC9-0F4E-48FD-90F7-B187EE6C91EE}"/>
              </a:ext>
            </a:extLst>
          </p:cNvPr>
          <p:cNvSpPr/>
          <p:nvPr/>
        </p:nvSpPr>
        <p:spPr>
          <a:xfrm rot="5400000">
            <a:off x="10011149" y="3485064"/>
            <a:ext cx="64008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sp>
        <p:nvSpPr>
          <p:cNvPr id="124" name="TextBox 123">
            <a:extLst>
              <a:ext uri="{FF2B5EF4-FFF2-40B4-BE49-F238E27FC236}">
                <a16:creationId xmlns:a16="http://schemas.microsoft.com/office/drawing/2014/main" id="{1B61BD89-65CB-4C94-9CA3-4AAE11096B54}"/>
              </a:ext>
            </a:extLst>
          </p:cNvPr>
          <p:cNvSpPr txBox="1"/>
          <p:nvPr/>
        </p:nvSpPr>
        <p:spPr>
          <a:xfrm>
            <a:off x="2100712" y="5821457"/>
            <a:ext cx="2993803" cy="615553"/>
          </a:xfrm>
          <a:prstGeom prst="rect">
            <a:avLst/>
          </a:prstGeom>
          <a:noFill/>
        </p:spPr>
        <p:txBody>
          <a:bodyPr wrap="square" lIns="0" tIns="0" rIns="0" bIns="0" rtlCol="0">
            <a:spAutoFit/>
          </a:bodyPr>
          <a:lstStyle/>
          <a:p>
            <a:pPr>
              <a:defRPr/>
            </a:pPr>
            <a:r>
              <a:rPr lang="en-US" sz="2000" dirty="0">
                <a:solidFill>
                  <a:prstClr val="white"/>
                </a:solidFill>
                <a:latin typeface="Arial" panose="020B0604020202020204" pitchFamily="34" charset="0"/>
                <a:cs typeface="Arial" panose="020B0604020202020204" pitchFamily="34" charset="0"/>
              </a:rPr>
              <a:t>To Identify &amp; Close Gaps in Student Learning</a:t>
            </a:r>
          </a:p>
        </p:txBody>
      </p:sp>
      <p:sp>
        <p:nvSpPr>
          <p:cNvPr id="125" name="TextBox 124">
            <a:extLst>
              <a:ext uri="{FF2B5EF4-FFF2-40B4-BE49-F238E27FC236}">
                <a16:creationId xmlns:a16="http://schemas.microsoft.com/office/drawing/2014/main" id="{EB586029-F249-496D-84EB-B026F9D8971B}"/>
              </a:ext>
            </a:extLst>
          </p:cNvPr>
          <p:cNvSpPr txBox="1"/>
          <p:nvPr/>
        </p:nvSpPr>
        <p:spPr>
          <a:xfrm>
            <a:off x="7430864" y="4041643"/>
            <a:ext cx="2442031" cy="615553"/>
          </a:xfrm>
          <a:prstGeom prst="rect">
            <a:avLst/>
          </a:prstGeom>
          <a:noFill/>
        </p:spPr>
        <p:txBody>
          <a:bodyPr wrap="square" lIns="0" tIns="0" rIns="0" bIns="0"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To Evaluate Student Knowledge</a:t>
            </a:r>
          </a:p>
        </p:txBody>
      </p:sp>
      <p:sp>
        <p:nvSpPr>
          <p:cNvPr id="126" name="TextBox 125">
            <a:extLst>
              <a:ext uri="{FF2B5EF4-FFF2-40B4-BE49-F238E27FC236}">
                <a16:creationId xmlns:a16="http://schemas.microsoft.com/office/drawing/2014/main" id="{7840BFD2-0F73-445B-96FD-94F1D61BCEC2}"/>
              </a:ext>
            </a:extLst>
          </p:cNvPr>
          <p:cNvSpPr txBox="1"/>
          <p:nvPr/>
        </p:nvSpPr>
        <p:spPr>
          <a:xfrm>
            <a:off x="2106186" y="4945994"/>
            <a:ext cx="2442031" cy="615553"/>
          </a:xfrm>
          <a:prstGeom prst="rect">
            <a:avLst/>
          </a:prstGeom>
          <a:noFill/>
        </p:spPr>
        <p:txBody>
          <a:bodyPr wrap="square" lIns="0" tIns="0" rIns="0" bIns="0" rtlCol="0">
            <a:spAutoFit/>
          </a:bodyPr>
          <a:lstStyle/>
          <a:p>
            <a:pPr>
              <a:defRPr/>
            </a:pPr>
            <a:r>
              <a:rPr lang="en-US" sz="2000" dirty="0">
                <a:solidFill>
                  <a:prstClr val="white"/>
                </a:solidFill>
                <a:latin typeface="Arial" panose="020B0604020202020204" pitchFamily="34" charset="0"/>
                <a:cs typeface="Arial" panose="020B0604020202020204" pitchFamily="34" charset="0"/>
              </a:rPr>
              <a:t>To Improve Student Performance</a:t>
            </a:r>
          </a:p>
        </p:txBody>
      </p:sp>
      <p:sp>
        <p:nvSpPr>
          <p:cNvPr id="127" name="TextBox 126">
            <a:extLst>
              <a:ext uri="{FF2B5EF4-FFF2-40B4-BE49-F238E27FC236}">
                <a16:creationId xmlns:a16="http://schemas.microsoft.com/office/drawing/2014/main" id="{B2842679-0BF3-459E-B437-66DEE7540501}"/>
              </a:ext>
            </a:extLst>
          </p:cNvPr>
          <p:cNvSpPr txBox="1"/>
          <p:nvPr/>
        </p:nvSpPr>
        <p:spPr>
          <a:xfrm>
            <a:off x="2100712" y="4070531"/>
            <a:ext cx="2805118" cy="615553"/>
          </a:xfrm>
          <a:prstGeom prst="rect">
            <a:avLst/>
          </a:prstGeom>
          <a:noFill/>
        </p:spPr>
        <p:txBody>
          <a:bodyPr wrap="square" lIns="0" tIns="0" rIns="0" bIns="0" rtlCol="0">
            <a:spAutoFit/>
          </a:bodyPr>
          <a:lstStyle/>
          <a:p>
            <a:pPr>
              <a:defRPr/>
            </a:pPr>
            <a:r>
              <a:rPr lang="en-US" sz="2000" dirty="0">
                <a:solidFill>
                  <a:prstClr val="white"/>
                </a:solidFill>
                <a:latin typeface="Arial" panose="020B0604020202020204" pitchFamily="34" charset="0"/>
                <a:cs typeface="Arial" panose="020B0604020202020204" pitchFamily="34" charset="0"/>
              </a:rPr>
              <a:t>To Help Form and Shape Learning</a:t>
            </a:r>
          </a:p>
        </p:txBody>
      </p:sp>
      <p:sp>
        <p:nvSpPr>
          <p:cNvPr id="128" name="TextBox 127">
            <a:extLst>
              <a:ext uri="{FF2B5EF4-FFF2-40B4-BE49-F238E27FC236}">
                <a16:creationId xmlns:a16="http://schemas.microsoft.com/office/drawing/2014/main" id="{2C23A461-9AAE-4256-AB13-4F8B660392DA}"/>
              </a:ext>
            </a:extLst>
          </p:cNvPr>
          <p:cNvSpPr txBox="1"/>
          <p:nvPr/>
        </p:nvSpPr>
        <p:spPr>
          <a:xfrm>
            <a:off x="7430863" y="4920357"/>
            <a:ext cx="2442031" cy="615553"/>
          </a:xfrm>
          <a:prstGeom prst="rect">
            <a:avLst/>
          </a:prstGeom>
          <a:noFill/>
        </p:spPr>
        <p:txBody>
          <a:bodyPr wrap="square" lIns="0" tIns="0" rIns="0" bIns="0"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To Measure Student Proficiency</a:t>
            </a:r>
          </a:p>
        </p:txBody>
      </p:sp>
      <p:sp>
        <p:nvSpPr>
          <p:cNvPr id="129" name="Oval 128">
            <a:extLst>
              <a:ext uri="{FF2B5EF4-FFF2-40B4-BE49-F238E27FC236}">
                <a16:creationId xmlns:a16="http://schemas.microsoft.com/office/drawing/2014/main" id="{0AF47EFE-B529-4296-A30F-8213B6610A32}"/>
              </a:ext>
            </a:extLst>
          </p:cNvPr>
          <p:cNvSpPr/>
          <p:nvPr/>
        </p:nvSpPr>
        <p:spPr>
          <a:xfrm>
            <a:off x="9980918" y="4051429"/>
            <a:ext cx="274320" cy="274320"/>
          </a:xfrm>
          <a:prstGeom prst="ellipse">
            <a:avLst/>
          </a:prstGeom>
          <a:solidFill>
            <a:schemeClr val="accent5"/>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0" name="Oval 129">
            <a:extLst>
              <a:ext uri="{FF2B5EF4-FFF2-40B4-BE49-F238E27FC236}">
                <a16:creationId xmlns:a16="http://schemas.microsoft.com/office/drawing/2014/main" id="{4F928092-05C2-4F41-A2AE-BA5B4F67C2EC}"/>
              </a:ext>
            </a:extLst>
          </p:cNvPr>
          <p:cNvSpPr/>
          <p:nvPr/>
        </p:nvSpPr>
        <p:spPr>
          <a:xfrm>
            <a:off x="9980918" y="4905949"/>
            <a:ext cx="274320" cy="274320"/>
          </a:xfrm>
          <a:prstGeom prst="ellipse">
            <a:avLst/>
          </a:prstGeom>
          <a:solidFill>
            <a:schemeClr val="accent2"/>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1" name="Oval 130">
            <a:extLst>
              <a:ext uri="{FF2B5EF4-FFF2-40B4-BE49-F238E27FC236}">
                <a16:creationId xmlns:a16="http://schemas.microsoft.com/office/drawing/2014/main" id="{9ADE7F4E-9F94-4E83-B4D9-A74240050F74}"/>
              </a:ext>
            </a:extLst>
          </p:cNvPr>
          <p:cNvSpPr/>
          <p:nvPr/>
        </p:nvSpPr>
        <p:spPr>
          <a:xfrm>
            <a:off x="9980918" y="5804009"/>
            <a:ext cx="274320" cy="274320"/>
          </a:xfrm>
          <a:prstGeom prst="ellipse">
            <a:avLst/>
          </a:prstGeom>
          <a:solidFill>
            <a:schemeClr val="accent6"/>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2" name="Oval 131">
            <a:extLst>
              <a:ext uri="{FF2B5EF4-FFF2-40B4-BE49-F238E27FC236}">
                <a16:creationId xmlns:a16="http://schemas.microsoft.com/office/drawing/2014/main" id="{1B772949-BEDA-4989-B153-BCDB7B032319}"/>
              </a:ext>
            </a:extLst>
          </p:cNvPr>
          <p:cNvSpPr/>
          <p:nvPr/>
        </p:nvSpPr>
        <p:spPr>
          <a:xfrm>
            <a:off x="1776556" y="4063591"/>
            <a:ext cx="274320" cy="274320"/>
          </a:xfrm>
          <a:prstGeom prst="ellipse">
            <a:avLst/>
          </a:prstGeom>
          <a:solidFill>
            <a:srgbClr val="F95159"/>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3" name="Oval 132">
            <a:extLst>
              <a:ext uri="{FF2B5EF4-FFF2-40B4-BE49-F238E27FC236}">
                <a16:creationId xmlns:a16="http://schemas.microsoft.com/office/drawing/2014/main" id="{BD8C251C-9C02-4814-95C7-DF396C6318A7}"/>
              </a:ext>
            </a:extLst>
          </p:cNvPr>
          <p:cNvSpPr/>
          <p:nvPr/>
        </p:nvSpPr>
        <p:spPr>
          <a:xfrm>
            <a:off x="1776556" y="4976167"/>
            <a:ext cx="274320" cy="274320"/>
          </a:xfrm>
          <a:prstGeom prst="ellipse">
            <a:avLst/>
          </a:prstGeom>
          <a:solidFill>
            <a:srgbClr val="FFE861"/>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49" name="Oval 148">
            <a:extLst>
              <a:ext uri="{FF2B5EF4-FFF2-40B4-BE49-F238E27FC236}">
                <a16:creationId xmlns:a16="http://schemas.microsoft.com/office/drawing/2014/main" id="{C0081CFD-EE3A-4F94-9C4E-2EA2347DFE7D}"/>
              </a:ext>
            </a:extLst>
          </p:cNvPr>
          <p:cNvSpPr/>
          <p:nvPr/>
        </p:nvSpPr>
        <p:spPr>
          <a:xfrm>
            <a:off x="1776556" y="5801653"/>
            <a:ext cx="274320" cy="274320"/>
          </a:xfrm>
          <a:prstGeom prst="ellipse">
            <a:avLst/>
          </a:prstGeom>
          <a:solidFill>
            <a:schemeClr val="accent1"/>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4" name="TextBox 153">
            <a:extLst>
              <a:ext uri="{FF2B5EF4-FFF2-40B4-BE49-F238E27FC236}">
                <a16:creationId xmlns:a16="http://schemas.microsoft.com/office/drawing/2014/main" id="{47DD2587-D95B-43BA-8C0D-A7A543B12DAC}"/>
              </a:ext>
            </a:extLst>
          </p:cNvPr>
          <p:cNvSpPr txBox="1"/>
          <p:nvPr/>
        </p:nvSpPr>
        <p:spPr>
          <a:xfrm>
            <a:off x="6850743" y="5799071"/>
            <a:ext cx="3022150" cy="615553"/>
          </a:xfrm>
          <a:prstGeom prst="rect">
            <a:avLst/>
          </a:prstGeom>
          <a:noFill/>
        </p:spPr>
        <p:txBody>
          <a:bodyPr wrap="square" lIns="0" tIns="0" rIns="0" bIns="0"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To Identify &amp; Close Gaps in Curriculum Design</a:t>
            </a:r>
          </a:p>
        </p:txBody>
      </p:sp>
    </p:spTree>
    <p:extLst>
      <p:ext uri="{BB962C8B-B14F-4D97-AF65-F5344CB8AC3E}">
        <p14:creationId xmlns:p14="http://schemas.microsoft.com/office/powerpoint/2010/main" val="38730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5</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3602833" y="416246"/>
            <a:ext cx="7864818" cy="1021600"/>
          </a:xfrm>
        </p:spPr>
        <p:txBody>
          <a:bodyPr/>
          <a:lstStyle/>
          <a:p>
            <a:r>
              <a:rPr lang="en-US" sz="4800" b="0" dirty="0">
                <a:solidFill>
                  <a:schemeClr val="tx1"/>
                </a:solidFill>
                <a:latin typeface="Calibri Light" panose="020F0302020204030204" pitchFamily="34" charset="0"/>
              </a:rPr>
              <a:t>Offline to Online</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418978"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Definitions</a:t>
            </a:r>
          </a:p>
        </p:txBody>
      </p:sp>
      <p:sp>
        <p:nvSpPr>
          <p:cNvPr id="4" name="TextBox 3">
            <a:extLst>
              <a:ext uri="{FF2B5EF4-FFF2-40B4-BE49-F238E27FC236}">
                <a16:creationId xmlns:a16="http://schemas.microsoft.com/office/drawing/2014/main" id="{E94615C1-CF3F-4E62-ADD5-73D5DFA465CA}"/>
              </a:ext>
            </a:extLst>
          </p:cNvPr>
          <p:cNvSpPr txBox="1"/>
          <p:nvPr/>
        </p:nvSpPr>
        <p:spPr>
          <a:xfrm>
            <a:off x="1703830" y="6363834"/>
            <a:ext cx="6797054" cy="584775"/>
          </a:xfrm>
          <a:prstGeom prst="rect">
            <a:avLst/>
          </a:prstGeom>
          <a:noFill/>
        </p:spPr>
        <p:txBody>
          <a:bodyPr wrap="none" rtlCol="0">
            <a:spAutoFit/>
          </a:bodyPr>
          <a:lstStyle/>
          <a:p>
            <a:r>
              <a:rPr lang="en-US" sz="1400" dirty="0">
                <a:solidFill>
                  <a:schemeClr val="bg1">
                    <a:lumMod val="65000"/>
                  </a:schemeClr>
                </a:solidFill>
              </a:rPr>
              <a:t>http://blogging.snhu.edu/leblanc/2018/10/unveiling-snhus-2018-2023-strategic-plan/</a:t>
            </a:r>
          </a:p>
          <a:p>
            <a:endParaRPr lang="en-US" dirty="0"/>
          </a:p>
        </p:txBody>
      </p:sp>
      <p:graphicFrame>
        <p:nvGraphicFramePr>
          <p:cNvPr id="7" name="Table 6">
            <a:extLst>
              <a:ext uri="{FF2B5EF4-FFF2-40B4-BE49-F238E27FC236}">
                <a16:creationId xmlns:a16="http://schemas.microsoft.com/office/drawing/2014/main" id="{129A73FF-0CAE-4BBE-B831-D301B109C054}"/>
              </a:ext>
            </a:extLst>
          </p:cNvPr>
          <p:cNvGraphicFramePr>
            <a:graphicFrameLocks noGrp="1"/>
          </p:cNvGraphicFramePr>
          <p:nvPr>
            <p:extLst>
              <p:ext uri="{D42A27DB-BD31-4B8C-83A1-F6EECF244321}">
                <p14:modId xmlns:p14="http://schemas.microsoft.com/office/powerpoint/2010/main" val="2788907365"/>
              </p:ext>
            </p:extLst>
          </p:nvPr>
        </p:nvGraphicFramePr>
        <p:xfrm>
          <a:off x="1897893" y="1448336"/>
          <a:ext cx="9251040" cy="4266643"/>
        </p:xfrm>
        <a:graphic>
          <a:graphicData uri="http://schemas.openxmlformats.org/drawingml/2006/table">
            <a:tbl>
              <a:tblPr firstRow="1" bandRow="1">
                <a:tableStyleId>{5C22544A-7EE6-4342-B048-85BDC9FD1C3A}</a:tableStyleId>
              </a:tblPr>
              <a:tblGrid>
                <a:gridCol w="1797653">
                  <a:extLst>
                    <a:ext uri="{9D8B030D-6E8A-4147-A177-3AD203B41FA5}">
                      <a16:colId xmlns:a16="http://schemas.microsoft.com/office/drawing/2014/main" val="20000"/>
                    </a:ext>
                  </a:extLst>
                </a:gridCol>
                <a:gridCol w="1873405">
                  <a:extLst>
                    <a:ext uri="{9D8B030D-6E8A-4147-A177-3AD203B41FA5}">
                      <a16:colId xmlns:a16="http://schemas.microsoft.com/office/drawing/2014/main" val="20001"/>
                    </a:ext>
                  </a:extLst>
                </a:gridCol>
                <a:gridCol w="5579982">
                  <a:extLst>
                    <a:ext uri="{9D8B030D-6E8A-4147-A177-3AD203B41FA5}">
                      <a16:colId xmlns:a16="http://schemas.microsoft.com/office/drawing/2014/main" val="20002"/>
                    </a:ext>
                  </a:extLst>
                </a:gridCol>
              </a:tblGrid>
              <a:tr h="775344">
                <a:tc>
                  <a:txBody>
                    <a:bodyPr/>
                    <a:lstStyle/>
                    <a:p>
                      <a:r>
                        <a:rPr lang="en-US" sz="2400" b="1" i="0" u="none" strike="noStrike" kern="1200" baseline="0" dirty="0">
                          <a:solidFill>
                            <a:schemeClr val="lt1"/>
                          </a:solidFill>
                          <a:latin typeface="+mn-lt"/>
                          <a:ea typeface="+mn-ea"/>
                          <a:cs typeface="+mn-cs"/>
                        </a:rPr>
                        <a:t>Type of Course</a:t>
                      </a:r>
                      <a:endParaRPr lang="en-US" sz="2400" b="1" i="0" dirty="0"/>
                    </a:p>
                  </a:txBody>
                  <a:tcPr anchor="ctr">
                    <a:solidFill>
                      <a:srgbClr val="0070C0"/>
                    </a:solidFill>
                  </a:tcPr>
                </a:tc>
                <a:tc>
                  <a:txBody>
                    <a:bodyPr/>
                    <a:lstStyle/>
                    <a:p>
                      <a:r>
                        <a:rPr lang="en-US" sz="2400" dirty="0"/>
                        <a:t>Proportion </a:t>
                      </a:r>
                      <a:br>
                        <a:rPr lang="en-US" sz="2400" dirty="0"/>
                      </a:br>
                      <a:r>
                        <a:rPr lang="en-US" sz="2400" dirty="0"/>
                        <a:t>Online</a:t>
                      </a:r>
                    </a:p>
                  </a:txBody>
                  <a:tcPr anchor="ctr">
                    <a:solidFill>
                      <a:srgbClr val="0070C0"/>
                    </a:solidFill>
                  </a:tcPr>
                </a:tc>
                <a:tc>
                  <a:txBody>
                    <a:bodyPr/>
                    <a:lstStyle/>
                    <a:p>
                      <a:r>
                        <a:rPr lang="en-US" sz="2400" dirty="0"/>
                        <a:t>Description</a:t>
                      </a:r>
                    </a:p>
                  </a:txBody>
                  <a:tcPr anchor="ctr">
                    <a:solidFill>
                      <a:srgbClr val="0070C0"/>
                    </a:solidFill>
                  </a:tcPr>
                </a:tc>
                <a:extLst>
                  <a:ext uri="{0D108BD9-81ED-4DB2-BD59-A6C34878D82A}">
                    <a16:rowId xmlns:a16="http://schemas.microsoft.com/office/drawing/2014/main" val="10000"/>
                  </a:ext>
                </a:extLst>
              </a:tr>
              <a:tr h="746627">
                <a:tc>
                  <a:txBody>
                    <a:bodyPr/>
                    <a:lstStyle/>
                    <a:p>
                      <a:r>
                        <a:rPr lang="en-US" sz="2400" dirty="0"/>
                        <a:t>Offline Traditional</a:t>
                      </a:r>
                    </a:p>
                  </a:txBody>
                  <a:tcPr/>
                </a:tc>
                <a:tc>
                  <a:txBody>
                    <a:bodyPr/>
                    <a:lstStyle/>
                    <a:p>
                      <a:r>
                        <a:rPr lang="en-US" sz="2400" dirty="0"/>
                        <a:t>0%</a:t>
                      </a:r>
                    </a:p>
                  </a:txBody>
                  <a:tcPr/>
                </a:tc>
                <a:tc>
                  <a:txBody>
                    <a:bodyPr/>
                    <a:lstStyle/>
                    <a:p>
                      <a:r>
                        <a:rPr lang="en-US" sz="2300" dirty="0"/>
                        <a:t>Classroom, </a:t>
                      </a:r>
                      <a:r>
                        <a:rPr lang="en-US" sz="2300" baseline="0" dirty="0"/>
                        <a:t>no online technology</a:t>
                      </a:r>
                      <a:endParaRPr lang="en-US" sz="2300" dirty="0"/>
                    </a:p>
                  </a:txBody>
                  <a:tcPr/>
                </a:tc>
                <a:extLst>
                  <a:ext uri="{0D108BD9-81ED-4DB2-BD59-A6C34878D82A}">
                    <a16:rowId xmlns:a16="http://schemas.microsoft.com/office/drawing/2014/main" val="10001"/>
                  </a:ext>
                </a:extLst>
              </a:tr>
              <a:tr h="746627">
                <a:tc>
                  <a:txBody>
                    <a:bodyPr/>
                    <a:lstStyle/>
                    <a:p>
                      <a:r>
                        <a:rPr lang="en-US" sz="2400" dirty="0"/>
                        <a:t>Web Assisted</a:t>
                      </a:r>
                    </a:p>
                  </a:txBody>
                  <a:tcPr/>
                </a:tc>
                <a:tc>
                  <a:txBody>
                    <a:bodyPr/>
                    <a:lstStyle/>
                    <a:p>
                      <a:r>
                        <a:rPr lang="en-US" sz="2400" dirty="0"/>
                        <a:t>1 to</a:t>
                      </a:r>
                      <a:r>
                        <a:rPr lang="en-US" sz="2400" baseline="0" dirty="0"/>
                        <a:t> 29%</a:t>
                      </a:r>
                      <a:endParaRPr lang="en-US" sz="2400" dirty="0"/>
                    </a:p>
                  </a:txBody>
                  <a:tcPr/>
                </a:tc>
                <a:tc>
                  <a:txBody>
                    <a:bodyPr/>
                    <a:lstStyle/>
                    <a:p>
                      <a:r>
                        <a:rPr lang="en-US" sz="2300" dirty="0"/>
                        <a:t>Web technology posts syllabus and grades</a:t>
                      </a:r>
                    </a:p>
                  </a:txBody>
                  <a:tcPr/>
                </a:tc>
                <a:extLst>
                  <a:ext uri="{0D108BD9-81ED-4DB2-BD59-A6C34878D82A}">
                    <a16:rowId xmlns:a16="http://schemas.microsoft.com/office/drawing/2014/main" val="10002"/>
                  </a:ext>
                </a:extLst>
              </a:tr>
              <a:tr h="974803">
                <a:tc>
                  <a:txBody>
                    <a:bodyPr/>
                    <a:lstStyle/>
                    <a:p>
                      <a:r>
                        <a:rPr lang="en-US" sz="2400" dirty="0"/>
                        <a:t>Blended / Hybrid</a:t>
                      </a:r>
                    </a:p>
                  </a:txBody>
                  <a:tcPr/>
                </a:tc>
                <a:tc>
                  <a:txBody>
                    <a:bodyPr/>
                    <a:lstStyle/>
                    <a:p>
                      <a:r>
                        <a:rPr lang="en-US" sz="2400" dirty="0"/>
                        <a:t>30</a:t>
                      </a:r>
                      <a:r>
                        <a:rPr lang="en-US" sz="2400" baseline="0" dirty="0"/>
                        <a:t> to 79%</a:t>
                      </a:r>
                      <a:endParaRPr lang="en-US" sz="2400" dirty="0"/>
                    </a:p>
                  </a:txBody>
                  <a:tcPr/>
                </a:tc>
                <a:tc>
                  <a:txBody>
                    <a:bodyPr/>
                    <a:lstStyle/>
                    <a:p>
                      <a:r>
                        <a:rPr lang="en-US" sz="2300" dirty="0"/>
                        <a:t>Enhance offline </a:t>
                      </a:r>
                      <a:r>
                        <a:rPr lang="en-US" sz="2300" baseline="0" dirty="0"/>
                        <a:t>with online delivery, reduced meetings.</a:t>
                      </a:r>
                      <a:endParaRPr lang="en-US" sz="2300" dirty="0"/>
                    </a:p>
                  </a:txBody>
                  <a:tcPr/>
                </a:tc>
                <a:extLst>
                  <a:ext uri="{0D108BD9-81ED-4DB2-BD59-A6C34878D82A}">
                    <a16:rowId xmlns:a16="http://schemas.microsoft.com/office/drawing/2014/main" val="10003"/>
                  </a:ext>
                </a:extLst>
              </a:tr>
              <a:tr h="801934">
                <a:tc>
                  <a:txBody>
                    <a:bodyPr/>
                    <a:lstStyle/>
                    <a:p>
                      <a:r>
                        <a:rPr lang="en-US" sz="2400" dirty="0"/>
                        <a:t>Online Learning</a:t>
                      </a:r>
                    </a:p>
                  </a:txBody>
                  <a:tcPr/>
                </a:tc>
                <a:tc>
                  <a:txBody>
                    <a:bodyPr/>
                    <a:lstStyle/>
                    <a:p>
                      <a:r>
                        <a:rPr lang="en-US" sz="2400" dirty="0"/>
                        <a:t>80+%</a:t>
                      </a:r>
                    </a:p>
                  </a:txBody>
                  <a:tcPr/>
                </a:tc>
                <a:tc>
                  <a:txBody>
                    <a:bodyPr/>
                    <a:lstStyle/>
                    <a:p>
                      <a:r>
                        <a:rPr lang="en-US" sz="2300" dirty="0"/>
                        <a:t>Most or all content &amp; discussions online.</a:t>
                      </a:r>
                      <a:r>
                        <a:rPr lang="en-US" sz="2300" baseline="0" dirty="0"/>
                        <a:t> Flexible Interaction.</a:t>
                      </a:r>
                      <a:endParaRPr lang="en-US" sz="23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57521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id="{1D963BBE-BF04-4554-853C-44029610A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985" y="0"/>
            <a:ext cx="9100015" cy="56116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2C81CD-5919-445C-892B-B415DF7D67C9}"/>
              </a:ext>
            </a:extLst>
          </p:cNvPr>
          <p:cNvSpPr/>
          <p:nvPr/>
        </p:nvSpPr>
        <p:spPr>
          <a:xfrm>
            <a:off x="1524001" y="4573275"/>
            <a:ext cx="9143999" cy="2283656"/>
          </a:xfrm>
          <a:prstGeom prst="rect">
            <a:avLst/>
          </a:prstGeom>
          <a:solidFill>
            <a:srgbClr val="021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2" name="Rectangle 171"/>
          <p:cNvSpPr/>
          <p:nvPr/>
        </p:nvSpPr>
        <p:spPr>
          <a:xfrm>
            <a:off x="6318332" y="158914"/>
            <a:ext cx="4114800" cy="431562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1" name="Rectangle 170"/>
          <p:cNvSpPr/>
          <p:nvPr/>
        </p:nvSpPr>
        <p:spPr>
          <a:xfrm>
            <a:off x="1746333" y="146285"/>
            <a:ext cx="4114800" cy="431562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24" name="TextBox 123">
            <a:extLst>
              <a:ext uri="{FF2B5EF4-FFF2-40B4-BE49-F238E27FC236}">
                <a16:creationId xmlns:a16="http://schemas.microsoft.com/office/drawing/2014/main" id="{1B61BD89-65CB-4C94-9CA3-4AAE11096B54}"/>
              </a:ext>
            </a:extLst>
          </p:cNvPr>
          <p:cNvSpPr txBox="1"/>
          <p:nvPr/>
        </p:nvSpPr>
        <p:spPr>
          <a:xfrm>
            <a:off x="2100711" y="5879513"/>
            <a:ext cx="3760423" cy="615553"/>
          </a:xfrm>
          <a:prstGeom prst="rect">
            <a:avLst/>
          </a:prstGeom>
          <a:noFill/>
        </p:spPr>
        <p:txBody>
          <a:bodyPr wrap="square" lIns="0" tIns="0" rIns="0" bIns="0" rtlCol="0">
            <a:spAutoFit/>
          </a:bodyPr>
          <a:lstStyle/>
          <a:p>
            <a:pPr>
              <a:defRPr/>
            </a:pPr>
            <a:r>
              <a:rPr lang="en-US" sz="2000" dirty="0">
                <a:solidFill>
                  <a:prstClr val="white"/>
                </a:solidFill>
                <a:latin typeface="Arial" panose="020B0604020202020204" pitchFamily="34" charset="0"/>
                <a:cs typeface="Arial" panose="020B0604020202020204" pitchFamily="34" charset="0"/>
              </a:rPr>
              <a:t>To Recapture &amp; Evaluate Learning Experiences</a:t>
            </a:r>
          </a:p>
        </p:txBody>
      </p:sp>
      <p:sp>
        <p:nvSpPr>
          <p:cNvPr id="125" name="TextBox 124">
            <a:extLst>
              <a:ext uri="{FF2B5EF4-FFF2-40B4-BE49-F238E27FC236}">
                <a16:creationId xmlns:a16="http://schemas.microsoft.com/office/drawing/2014/main" id="{EB586029-F249-496D-84EB-B026F9D8971B}"/>
              </a:ext>
            </a:extLst>
          </p:cNvPr>
          <p:cNvSpPr txBox="1"/>
          <p:nvPr/>
        </p:nvSpPr>
        <p:spPr>
          <a:xfrm>
            <a:off x="6318331" y="5042987"/>
            <a:ext cx="3554563" cy="615553"/>
          </a:xfrm>
          <a:prstGeom prst="rect">
            <a:avLst/>
          </a:prstGeom>
          <a:noFill/>
        </p:spPr>
        <p:txBody>
          <a:bodyPr wrap="square" lIns="0" tIns="0" rIns="0" bIns="0"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To Empower Students as Expert Assessors of Learning</a:t>
            </a:r>
          </a:p>
        </p:txBody>
      </p:sp>
      <p:sp>
        <p:nvSpPr>
          <p:cNvPr id="127" name="TextBox 126">
            <a:extLst>
              <a:ext uri="{FF2B5EF4-FFF2-40B4-BE49-F238E27FC236}">
                <a16:creationId xmlns:a16="http://schemas.microsoft.com/office/drawing/2014/main" id="{B2842679-0BF3-459E-B437-66DEE7540501}"/>
              </a:ext>
            </a:extLst>
          </p:cNvPr>
          <p:cNvSpPr txBox="1"/>
          <p:nvPr/>
        </p:nvSpPr>
        <p:spPr>
          <a:xfrm>
            <a:off x="2100711" y="5042987"/>
            <a:ext cx="3414718" cy="615553"/>
          </a:xfrm>
          <a:prstGeom prst="rect">
            <a:avLst/>
          </a:prstGeom>
          <a:noFill/>
        </p:spPr>
        <p:txBody>
          <a:bodyPr wrap="square" lIns="0" tIns="0" rIns="0" bIns="0" rtlCol="0">
            <a:spAutoFit/>
          </a:bodyPr>
          <a:lstStyle/>
          <a:p>
            <a:pPr>
              <a:defRPr/>
            </a:pPr>
            <a:r>
              <a:rPr lang="en-US" sz="2000" dirty="0">
                <a:solidFill>
                  <a:prstClr val="white"/>
                </a:solidFill>
                <a:latin typeface="Arial" panose="020B0604020202020204" pitchFamily="34" charset="0"/>
                <a:cs typeface="Arial" panose="020B0604020202020204" pitchFamily="34" charset="0"/>
              </a:rPr>
              <a:t>To Expand Self- Awareness of Learning Comprehension</a:t>
            </a:r>
          </a:p>
        </p:txBody>
      </p:sp>
      <p:sp>
        <p:nvSpPr>
          <p:cNvPr id="129" name="Oval 128">
            <a:extLst>
              <a:ext uri="{FF2B5EF4-FFF2-40B4-BE49-F238E27FC236}">
                <a16:creationId xmlns:a16="http://schemas.microsoft.com/office/drawing/2014/main" id="{0AF47EFE-B529-4296-A30F-8213B6610A32}"/>
              </a:ext>
            </a:extLst>
          </p:cNvPr>
          <p:cNvSpPr/>
          <p:nvPr/>
        </p:nvSpPr>
        <p:spPr>
          <a:xfrm>
            <a:off x="9962041" y="5036047"/>
            <a:ext cx="274320" cy="274320"/>
          </a:xfrm>
          <a:prstGeom prst="ellipse">
            <a:avLst/>
          </a:prstGeom>
          <a:solidFill>
            <a:schemeClr val="accent1"/>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1" name="Oval 130">
            <a:extLst>
              <a:ext uri="{FF2B5EF4-FFF2-40B4-BE49-F238E27FC236}">
                <a16:creationId xmlns:a16="http://schemas.microsoft.com/office/drawing/2014/main" id="{9ADE7F4E-9F94-4E83-B4D9-A74240050F74}"/>
              </a:ext>
            </a:extLst>
          </p:cNvPr>
          <p:cNvSpPr/>
          <p:nvPr/>
        </p:nvSpPr>
        <p:spPr>
          <a:xfrm>
            <a:off x="9980918" y="5862065"/>
            <a:ext cx="274320" cy="274320"/>
          </a:xfrm>
          <a:prstGeom prst="ellipse">
            <a:avLst/>
          </a:prstGeom>
          <a:solidFill>
            <a:srgbClr val="AFD466"/>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2" name="Oval 131">
            <a:extLst>
              <a:ext uri="{FF2B5EF4-FFF2-40B4-BE49-F238E27FC236}">
                <a16:creationId xmlns:a16="http://schemas.microsoft.com/office/drawing/2014/main" id="{1B772949-BEDA-4989-B153-BCDB7B032319}"/>
              </a:ext>
            </a:extLst>
          </p:cNvPr>
          <p:cNvSpPr/>
          <p:nvPr/>
        </p:nvSpPr>
        <p:spPr>
          <a:xfrm>
            <a:off x="1776556" y="5036047"/>
            <a:ext cx="274320" cy="274320"/>
          </a:xfrm>
          <a:prstGeom prst="ellipse">
            <a:avLst/>
          </a:prstGeom>
          <a:solidFill>
            <a:srgbClr val="F95159"/>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49" name="Oval 148">
            <a:extLst>
              <a:ext uri="{FF2B5EF4-FFF2-40B4-BE49-F238E27FC236}">
                <a16:creationId xmlns:a16="http://schemas.microsoft.com/office/drawing/2014/main" id="{C0081CFD-EE3A-4F94-9C4E-2EA2347DFE7D}"/>
              </a:ext>
            </a:extLst>
          </p:cNvPr>
          <p:cNvSpPr/>
          <p:nvPr/>
        </p:nvSpPr>
        <p:spPr>
          <a:xfrm>
            <a:off x="1776556" y="5859709"/>
            <a:ext cx="274320" cy="274320"/>
          </a:xfrm>
          <a:prstGeom prst="ellipse">
            <a:avLst/>
          </a:prstGeom>
          <a:solidFill>
            <a:srgbClr val="FFE861"/>
          </a:solidFill>
          <a:ln>
            <a:noFill/>
          </a:ln>
          <a:effectLst>
            <a:outerShdw blurRad="38100" dist="254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4" name="TextBox 153">
            <a:extLst>
              <a:ext uri="{FF2B5EF4-FFF2-40B4-BE49-F238E27FC236}">
                <a16:creationId xmlns:a16="http://schemas.microsoft.com/office/drawing/2014/main" id="{47DD2587-D95B-43BA-8C0D-A7A543B12DAC}"/>
              </a:ext>
            </a:extLst>
          </p:cNvPr>
          <p:cNvSpPr txBox="1"/>
          <p:nvPr/>
        </p:nvSpPr>
        <p:spPr>
          <a:xfrm>
            <a:off x="6821715" y="5857127"/>
            <a:ext cx="3051179" cy="615553"/>
          </a:xfrm>
          <a:prstGeom prst="rect">
            <a:avLst/>
          </a:prstGeom>
          <a:noFill/>
        </p:spPr>
        <p:txBody>
          <a:bodyPr wrap="square" lIns="0" tIns="0" rIns="0" bIns="0"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To Increase Metacognition; To Know What We know</a:t>
            </a:r>
          </a:p>
        </p:txBody>
      </p:sp>
      <p:grpSp>
        <p:nvGrpSpPr>
          <p:cNvPr id="3" name="Group 2">
            <a:extLst>
              <a:ext uri="{FF2B5EF4-FFF2-40B4-BE49-F238E27FC236}">
                <a16:creationId xmlns:a16="http://schemas.microsoft.com/office/drawing/2014/main" id="{A5D61D2C-4D25-42A4-B57C-A6C9C6B3902B}"/>
              </a:ext>
            </a:extLst>
          </p:cNvPr>
          <p:cNvGrpSpPr/>
          <p:nvPr/>
        </p:nvGrpSpPr>
        <p:grpSpPr>
          <a:xfrm>
            <a:off x="2665822" y="3982628"/>
            <a:ext cx="6860359" cy="926627"/>
            <a:chOff x="1242404" y="3910057"/>
            <a:chExt cx="6860359" cy="926627"/>
          </a:xfrm>
        </p:grpSpPr>
        <p:sp>
          <p:nvSpPr>
            <p:cNvPr id="45" name="Rectangle 44">
              <a:extLst>
                <a:ext uri="{FF2B5EF4-FFF2-40B4-BE49-F238E27FC236}">
                  <a16:creationId xmlns:a16="http://schemas.microsoft.com/office/drawing/2014/main" id="{08F6C718-BBB2-4C47-A9EF-9BD41B03F4EC}"/>
                </a:ext>
              </a:extLst>
            </p:cNvPr>
            <p:cNvSpPr/>
            <p:nvPr/>
          </p:nvSpPr>
          <p:spPr>
            <a:xfrm>
              <a:off x="1242404" y="3910057"/>
              <a:ext cx="665919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TextBox 45">
              <a:extLst>
                <a:ext uri="{FF2B5EF4-FFF2-40B4-BE49-F238E27FC236}">
                  <a16:creationId xmlns:a16="http://schemas.microsoft.com/office/drawing/2014/main" id="{71752538-7451-47B2-B2E5-5CDC500F8CC4}"/>
                </a:ext>
              </a:extLst>
            </p:cNvPr>
            <p:cNvSpPr txBox="1"/>
            <p:nvPr/>
          </p:nvSpPr>
          <p:spPr>
            <a:xfrm>
              <a:off x="1440853" y="4159576"/>
              <a:ext cx="6661910" cy="677108"/>
            </a:xfrm>
            <a:prstGeom prst="rect">
              <a:avLst/>
            </a:prstGeom>
            <a:noFill/>
          </p:spPr>
          <p:txBody>
            <a:bodyPr wrap="square" lIns="0" tIns="0" rIns="0" bIns="0" rtlCol="0">
              <a:spAutoFit/>
            </a:bodyPr>
            <a:lstStyle/>
            <a:p>
              <a:pPr>
                <a:defRPr/>
              </a:pPr>
              <a:r>
                <a:rPr lang="en-US" sz="4400" b="1" dirty="0">
                  <a:solidFill>
                    <a:srgbClr val="021F3D"/>
                  </a:solidFill>
                  <a:latin typeface="Arial" panose="020B0604020202020204" pitchFamily="34" charset="0"/>
                  <a:cs typeface="Arial" panose="020B0604020202020204" pitchFamily="34" charset="0"/>
                </a:rPr>
                <a:t>REFLECTIVE </a:t>
              </a:r>
              <a:r>
                <a:rPr lang="en-US" sz="2800" dirty="0">
                  <a:solidFill>
                    <a:srgbClr val="021F3D"/>
                  </a:solidFill>
                  <a:latin typeface="Arial" panose="020B0604020202020204" pitchFamily="34" charset="0"/>
                  <a:cs typeface="Arial" panose="020B0604020202020204" pitchFamily="34" charset="0"/>
                </a:rPr>
                <a:t>ASSESSMENTS</a:t>
              </a:r>
            </a:p>
          </p:txBody>
        </p:sp>
        <p:sp>
          <p:nvSpPr>
            <p:cNvPr id="114" name="Rounded Rectangle 40">
              <a:extLst>
                <a:ext uri="{FF2B5EF4-FFF2-40B4-BE49-F238E27FC236}">
                  <a16:creationId xmlns:a16="http://schemas.microsoft.com/office/drawing/2014/main" id="{C267DF7C-BA48-4083-91BD-1596D9AFA884}"/>
                </a:ext>
              </a:extLst>
            </p:cNvPr>
            <p:cNvSpPr/>
            <p:nvPr/>
          </p:nvSpPr>
          <p:spPr>
            <a:xfrm rot="5400000">
              <a:off x="1016722" y="4329883"/>
              <a:ext cx="731520" cy="45720"/>
            </a:xfrm>
            <a:prstGeom prst="roundRect">
              <a:avLst>
                <a:gd name="adj" fmla="val 0"/>
              </a:avLst>
            </a:prstGeom>
            <a:solidFill>
              <a:srgbClr val="021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grpSp>
          <p:nvGrpSpPr>
            <p:cNvPr id="116" name="Group 115">
              <a:extLst>
                <a:ext uri="{FF2B5EF4-FFF2-40B4-BE49-F238E27FC236}">
                  <a16:creationId xmlns:a16="http://schemas.microsoft.com/office/drawing/2014/main" id="{285EF092-2846-44E4-8B4C-071ED136BE36}"/>
                </a:ext>
              </a:extLst>
            </p:cNvPr>
            <p:cNvGrpSpPr/>
            <p:nvPr/>
          </p:nvGrpSpPr>
          <p:grpSpPr>
            <a:xfrm>
              <a:off x="1464014" y="4031670"/>
              <a:ext cx="813435" cy="142292"/>
              <a:chOff x="5591175" y="742950"/>
              <a:chExt cx="1400176" cy="228600"/>
            </a:xfrm>
          </p:grpSpPr>
          <p:sp>
            <p:nvSpPr>
              <p:cNvPr id="117" name="Oval 116">
                <a:extLst>
                  <a:ext uri="{FF2B5EF4-FFF2-40B4-BE49-F238E27FC236}">
                    <a16:creationId xmlns:a16="http://schemas.microsoft.com/office/drawing/2014/main" id="{9C5CD694-9A32-453C-AA36-88A86B85CAF2}"/>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18" name="Oval 117">
                <a:extLst>
                  <a:ext uri="{FF2B5EF4-FFF2-40B4-BE49-F238E27FC236}">
                    <a16:creationId xmlns:a16="http://schemas.microsoft.com/office/drawing/2014/main" id="{CBF42337-744F-4B8E-AE1D-4E8BF420798D}"/>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19" name="Oval 118">
                <a:extLst>
                  <a:ext uri="{FF2B5EF4-FFF2-40B4-BE49-F238E27FC236}">
                    <a16:creationId xmlns:a16="http://schemas.microsoft.com/office/drawing/2014/main" id="{B90DD390-7FF0-4C5D-B4CF-EDFEDCD8A959}"/>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20" name="Oval 119">
                <a:extLst>
                  <a:ext uri="{FF2B5EF4-FFF2-40B4-BE49-F238E27FC236}">
                    <a16:creationId xmlns:a16="http://schemas.microsoft.com/office/drawing/2014/main" id="{07C58D53-AC43-4F41-9052-328F748535A5}"/>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21" name="Oval 120">
                <a:extLst>
                  <a:ext uri="{FF2B5EF4-FFF2-40B4-BE49-F238E27FC236}">
                    <a16:creationId xmlns:a16="http://schemas.microsoft.com/office/drawing/2014/main" id="{2EB06A19-71B5-4AD1-BB9D-3D482941D366}"/>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948003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p:cNvSpPr/>
          <p:nvPr/>
        </p:nvSpPr>
        <p:spPr>
          <a:xfrm>
            <a:off x="1524000" y="231954"/>
            <a:ext cx="9144000" cy="1699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itle 1"/>
          <p:cNvSpPr txBox="1">
            <a:spLocks/>
          </p:cNvSpPr>
          <p:nvPr/>
        </p:nvSpPr>
        <p:spPr>
          <a:xfrm>
            <a:off x="1546533" y="1085845"/>
            <a:ext cx="9144000" cy="647421"/>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50000"/>
              </a:lnSpc>
              <a:defRPr/>
            </a:pPr>
            <a:r>
              <a:rPr lang="en-US" sz="2400" dirty="0">
                <a:solidFill>
                  <a:srgbClr val="44546A">
                    <a:lumMod val="75000"/>
                  </a:srgbClr>
                </a:solidFill>
                <a:latin typeface="Arial" panose="020B0604020202020204" pitchFamily="34" charset="0"/>
                <a:cs typeface="Arial" panose="020B0604020202020204" pitchFamily="34" charset="0"/>
              </a:rPr>
              <a:t>FORMATIVE </a:t>
            </a:r>
            <a:r>
              <a:rPr lang="en-US" sz="2400" dirty="0">
                <a:solidFill>
                  <a:srgbClr val="44546A">
                    <a:lumMod val="75000"/>
                  </a:srgbClr>
                </a:solidFill>
                <a:latin typeface="Arial" panose="020B0604020202020204" pitchFamily="34" charset="0"/>
                <a:cs typeface="Arial" panose="020B0604020202020204" pitchFamily="34" charset="0"/>
                <a:sym typeface="Wingdings" panose="05000000000000000000" pitchFamily="2" charset="2"/>
              </a:rPr>
              <a:t> </a:t>
            </a:r>
            <a:r>
              <a:rPr lang="en-US" sz="3200" b="1" dirty="0">
                <a:solidFill>
                  <a:srgbClr val="44546A">
                    <a:lumMod val="75000"/>
                  </a:srgbClr>
                </a:solidFill>
                <a:latin typeface="Arial" panose="020B0604020202020204" pitchFamily="34" charset="0"/>
                <a:cs typeface="Arial" panose="020B0604020202020204" pitchFamily="34" charset="0"/>
                <a:sym typeface="Wingdings" panose="05000000000000000000" pitchFamily="2" charset="2"/>
              </a:rPr>
              <a:t>SUMMATIVE</a:t>
            </a:r>
            <a:r>
              <a:rPr lang="en-US" sz="2400" dirty="0">
                <a:solidFill>
                  <a:srgbClr val="44546A">
                    <a:lumMod val="75000"/>
                  </a:srgbClr>
                </a:solidFill>
                <a:latin typeface="Arial" panose="020B0604020202020204" pitchFamily="34" charset="0"/>
                <a:cs typeface="Arial" panose="020B0604020202020204" pitchFamily="34" charset="0"/>
                <a:sym typeface="Wingdings" panose="05000000000000000000" pitchFamily="2" charset="2"/>
              </a:rPr>
              <a:t>  REFLECTIVE</a:t>
            </a:r>
            <a:endParaRPr lang="en-US" sz="2400" dirty="0">
              <a:solidFill>
                <a:srgbClr val="44546A">
                  <a:lumMod val="75000"/>
                </a:srgbClr>
              </a:solidFill>
              <a:latin typeface="Arial" panose="020B0604020202020204" pitchFamily="34" charset="0"/>
              <a:cs typeface="Arial" panose="020B0604020202020204" pitchFamily="34" charset="0"/>
            </a:endParaRPr>
          </a:p>
        </p:txBody>
      </p:sp>
      <p:sp>
        <p:nvSpPr>
          <p:cNvPr id="5" name="Title 1"/>
          <p:cNvSpPr txBox="1">
            <a:spLocks/>
          </p:cNvSpPr>
          <p:nvPr/>
        </p:nvSpPr>
        <p:spPr>
          <a:xfrm>
            <a:off x="1524001" y="557281"/>
            <a:ext cx="9143999" cy="6924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en-US" sz="3200" dirty="0">
                <a:solidFill>
                  <a:srgbClr val="44546A">
                    <a:lumMod val="75000"/>
                  </a:srgbClr>
                </a:solidFill>
                <a:latin typeface="Arial" panose="020B0604020202020204" pitchFamily="34" charset="0"/>
                <a:cs typeface="Arial" panose="020B0604020202020204" pitchFamily="34" charset="0"/>
              </a:rPr>
              <a:t>ASSESSMENT</a:t>
            </a:r>
            <a:r>
              <a:rPr lang="en-US" sz="5000" b="1" dirty="0">
                <a:solidFill>
                  <a:srgbClr val="44546A">
                    <a:lumMod val="75000"/>
                  </a:srgbClr>
                </a:solidFill>
                <a:latin typeface="Arial" panose="020B0604020202020204" pitchFamily="34" charset="0"/>
                <a:cs typeface="Arial" panose="020B0604020202020204" pitchFamily="34" charset="0"/>
              </a:rPr>
              <a:t> DESIGN</a:t>
            </a:r>
          </a:p>
        </p:txBody>
      </p:sp>
      <p:grpSp>
        <p:nvGrpSpPr>
          <p:cNvPr id="36" name="Group 35"/>
          <p:cNvGrpSpPr/>
          <p:nvPr/>
        </p:nvGrpSpPr>
        <p:grpSpPr>
          <a:xfrm>
            <a:off x="5660231" y="340779"/>
            <a:ext cx="871538" cy="142292"/>
            <a:chOff x="5591175" y="742950"/>
            <a:chExt cx="1400176" cy="228600"/>
          </a:xfrm>
        </p:grpSpPr>
        <p:sp>
          <p:nvSpPr>
            <p:cNvPr id="37" name="Oval 36"/>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38" name="Oval 37"/>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39" name="Oval 38"/>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40" name="Oval 39"/>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sp>
          <p:nvSpPr>
            <p:cNvPr id="41" name="Oval 40"/>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defRPr/>
              </a:pPr>
              <a:endParaRPr lang="en-US">
                <a:solidFill>
                  <a:prstClr val="white"/>
                </a:solidFill>
                <a:latin typeface="Calibri" panose="020F0502020204030204"/>
              </a:endParaRPr>
            </a:p>
          </p:txBody>
        </p:sp>
      </p:grpSp>
      <p:grpSp>
        <p:nvGrpSpPr>
          <p:cNvPr id="146" name="Group 145"/>
          <p:cNvGrpSpPr/>
          <p:nvPr/>
        </p:nvGrpSpPr>
        <p:grpSpPr>
          <a:xfrm>
            <a:off x="1980411" y="2620845"/>
            <a:ext cx="8231178" cy="3197408"/>
            <a:chOff x="456411" y="1091606"/>
            <a:chExt cx="8231178" cy="3197408"/>
          </a:xfrm>
        </p:grpSpPr>
        <p:sp>
          <p:nvSpPr>
            <p:cNvPr id="112" name="Oval 111"/>
            <p:cNvSpPr/>
            <p:nvPr/>
          </p:nvSpPr>
          <p:spPr>
            <a:xfrm>
              <a:off x="4114800" y="1091606"/>
              <a:ext cx="914400" cy="914400"/>
            </a:xfrm>
            <a:prstGeom prst="ellipse">
              <a:avLst/>
            </a:prstGeom>
            <a:noFill/>
            <a:ln w="285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7" name="Oval 106"/>
            <p:cNvSpPr/>
            <p:nvPr/>
          </p:nvSpPr>
          <p:spPr>
            <a:xfrm>
              <a:off x="456411" y="1865697"/>
              <a:ext cx="914400" cy="914400"/>
            </a:xfrm>
            <a:prstGeom prst="ellips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0" name="Oval 109"/>
            <p:cNvSpPr/>
            <p:nvPr/>
          </p:nvSpPr>
          <p:spPr>
            <a:xfrm>
              <a:off x="7773189" y="1865697"/>
              <a:ext cx="914400" cy="914400"/>
            </a:xfrm>
            <a:prstGeom prst="ellips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9" name="Oval 108"/>
            <p:cNvSpPr/>
            <p:nvPr/>
          </p:nvSpPr>
          <p:spPr>
            <a:xfrm>
              <a:off x="3507070" y="3315877"/>
              <a:ext cx="914400" cy="914400"/>
            </a:xfrm>
            <a:prstGeom prst="ellips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1" name="Oval 110"/>
            <p:cNvSpPr/>
            <p:nvPr/>
          </p:nvSpPr>
          <p:spPr>
            <a:xfrm>
              <a:off x="4722531" y="3315877"/>
              <a:ext cx="914400" cy="914400"/>
            </a:xfrm>
            <a:prstGeom prst="ellips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100" name="Group 99"/>
            <p:cNvGrpSpPr/>
            <p:nvPr/>
          </p:nvGrpSpPr>
          <p:grpSpPr>
            <a:xfrm>
              <a:off x="1092200" y="1663289"/>
              <a:ext cx="6958013" cy="2625725"/>
              <a:chOff x="1092200" y="2114550"/>
              <a:chExt cx="6958013" cy="2625725"/>
            </a:xfrm>
          </p:grpSpPr>
          <p:sp>
            <p:nvSpPr>
              <p:cNvPr id="73" name="Freeform 5"/>
              <p:cNvSpPr>
                <a:spLocks/>
              </p:cNvSpPr>
              <p:nvPr/>
            </p:nvSpPr>
            <p:spPr bwMode="auto">
              <a:xfrm>
                <a:off x="1092200" y="2114550"/>
                <a:ext cx="2625725" cy="2625725"/>
              </a:xfrm>
              <a:custGeom>
                <a:avLst/>
                <a:gdLst>
                  <a:gd name="T0" fmla="*/ 1056 w 1956"/>
                  <a:gd name="T1" fmla="*/ 866 h 1956"/>
                  <a:gd name="T2" fmla="*/ 841 w 1956"/>
                  <a:gd name="T3" fmla="*/ 451 h 1956"/>
                  <a:gd name="T4" fmla="*/ 724 w 1956"/>
                  <a:gd name="T5" fmla="*/ 157 h 1956"/>
                  <a:gd name="T6" fmla="*/ 157 w 1956"/>
                  <a:gd name="T7" fmla="*/ 157 h 1956"/>
                  <a:gd name="T8" fmla="*/ 157 w 1956"/>
                  <a:gd name="T9" fmla="*/ 725 h 1956"/>
                  <a:gd name="T10" fmla="*/ 471 w 1956"/>
                  <a:gd name="T11" fmla="*/ 841 h 1956"/>
                  <a:gd name="T12" fmla="*/ 879 w 1956"/>
                  <a:gd name="T13" fmla="*/ 1042 h 1956"/>
                  <a:gd name="T14" fmla="*/ 1114 w 1956"/>
                  <a:gd name="T15" fmla="*/ 1537 h 1956"/>
                  <a:gd name="T16" fmla="*/ 1231 w 1956"/>
                  <a:gd name="T17" fmla="*/ 1799 h 1956"/>
                  <a:gd name="T18" fmla="*/ 1799 w 1956"/>
                  <a:gd name="T19" fmla="*/ 1799 h 1956"/>
                  <a:gd name="T20" fmla="*/ 1799 w 1956"/>
                  <a:gd name="T21" fmla="*/ 1232 h 1956"/>
                  <a:gd name="T22" fmla="*/ 1564 w 1956"/>
                  <a:gd name="T23" fmla="*/ 1117 h 1956"/>
                  <a:gd name="T24" fmla="*/ 1056 w 1956"/>
                  <a:gd name="T25" fmla="*/ 86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6" h="1956">
                    <a:moveTo>
                      <a:pt x="1056" y="866"/>
                    </a:moveTo>
                    <a:cubicBezTo>
                      <a:pt x="950" y="760"/>
                      <a:pt x="879" y="574"/>
                      <a:pt x="841" y="451"/>
                    </a:cubicBezTo>
                    <a:cubicBezTo>
                      <a:pt x="844" y="345"/>
                      <a:pt x="805" y="238"/>
                      <a:pt x="724" y="157"/>
                    </a:cubicBezTo>
                    <a:cubicBezTo>
                      <a:pt x="567" y="0"/>
                      <a:pt x="313" y="0"/>
                      <a:pt x="157" y="157"/>
                    </a:cubicBezTo>
                    <a:cubicBezTo>
                      <a:pt x="0" y="314"/>
                      <a:pt x="0" y="568"/>
                      <a:pt x="157" y="725"/>
                    </a:cubicBezTo>
                    <a:cubicBezTo>
                      <a:pt x="243" y="811"/>
                      <a:pt x="358" y="849"/>
                      <a:pt x="471" y="841"/>
                    </a:cubicBezTo>
                    <a:cubicBezTo>
                      <a:pt x="598" y="877"/>
                      <a:pt x="778" y="942"/>
                      <a:pt x="879" y="1042"/>
                    </a:cubicBezTo>
                    <a:cubicBezTo>
                      <a:pt x="999" y="1162"/>
                      <a:pt x="1080" y="1411"/>
                      <a:pt x="1114" y="1537"/>
                    </a:cubicBezTo>
                    <a:cubicBezTo>
                      <a:pt x="1120" y="1632"/>
                      <a:pt x="1159" y="1726"/>
                      <a:pt x="1231" y="1799"/>
                    </a:cubicBezTo>
                    <a:cubicBezTo>
                      <a:pt x="1388" y="1956"/>
                      <a:pt x="1642" y="1956"/>
                      <a:pt x="1799" y="1799"/>
                    </a:cubicBezTo>
                    <a:cubicBezTo>
                      <a:pt x="1956" y="1643"/>
                      <a:pt x="1956" y="1389"/>
                      <a:pt x="1799" y="1232"/>
                    </a:cubicBezTo>
                    <a:cubicBezTo>
                      <a:pt x="1733" y="1166"/>
                      <a:pt x="1650" y="1128"/>
                      <a:pt x="1564" y="1117"/>
                    </a:cubicBezTo>
                    <a:cubicBezTo>
                      <a:pt x="1450" y="1082"/>
                      <a:pt x="1177" y="987"/>
                      <a:pt x="1056" y="866"/>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75" name="Freeform 7"/>
              <p:cNvSpPr>
                <a:spLocks/>
              </p:cNvSpPr>
              <p:nvPr/>
            </p:nvSpPr>
            <p:spPr bwMode="auto">
              <a:xfrm>
                <a:off x="2536825" y="2114550"/>
                <a:ext cx="2624138" cy="2625725"/>
              </a:xfrm>
              <a:custGeom>
                <a:avLst/>
                <a:gdLst>
                  <a:gd name="T0" fmla="*/ 900 w 1956"/>
                  <a:gd name="T1" fmla="*/ 866 h 1956"/>
                  <a:gd name="T2" fmla="*/ 1115 w 1956"/>
                  <a:gd name="T3" fmla="*/ 451 h 1956"/>
                  <a:gd name="T4" fmla="*/ 1232 w 1956"/>
                  <a:gd name="T5" fmla="*/ 157 h 1956"/>
                  <a:gd name="T6" fmla="*/ 1799 w 1956"/>
                  <a:gd name="T7" fmla="*/ 157 h 1956"/>
                  <a:gd name="T8" fmla="*/ 1799 w 1956"/>
                  <a:gd name="T9" fmla="*/ 725 h 1956"/>
                  <a:gd name="T10" fmla="*/ 1485 w 1956"/>
                  <a:gd name="T11" fmla="*/ 841 h 1956"/>
                  <a:gd name="T12" fmla="*/ 1077 w 1956"/>
                  <a:gd name="T13" fmla="*/ 1042 h 1956"/>
                  <a:gd name="T14" fmla="*/ 842 w 1956"/>
                  <a:gd name="T15" fmla="*/ 1537 h 1956"/>
                  <a:gd name="T16" fmla="*/ 725 w 1956"/>
                  <a:gd name="T17" fmla="*/ 1799 h 1956"/>
                  <a:gd name="T18" fmla="*/ 157 w 1956"/>
                  <a:gd name="T19" fmla="*/ 1799 h 1956"/>
                  <a:gd name="T20" fmla="*/ 157 w 1956"/>
                  <a:gd name="T21" fmla="*/ 1232 h 1956"/>
                  <a:gd name="T22" fmla="*/ 392 w 1956"/>
                  <a:gd name="T23" fmla="*/ 1117 h 1956"/>
                  <a:gd name="T24" fmla="*/ 900 w 1956"/>
                  <a:gd name="T25" fmla="*/ 86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6" h="1956">
                    <a:moveTo>
                      <a:pt x="900" y="866"/>
                    </a:moveTo>
                    <a:cubicBezTo>
                      <a:pt x="1006" y="760"/>
                      <a:pt x="1077" y="574"/>
                      <a:pt x="1115" y="451"/>
                    </a:cubicBezTo>
                    <a:cubicBezTo>
                      <a:pt x="1112" y="345"/>
                      <a:pt x="1151" y="238"/>
                      <a:pt x="1232" y="157"/>
                    </a:cubicBezTo>
                    <a:cubicBezTo>
                      <a:pt x="1389" y="0"/>
                      <a:pt x="1643" y="0"/>
                      <a:pt x="1799" y="157"/>
                    </a:cubicBezTo>
                    <a:cubicBezTo>
                      <a:pt x="1956" y="314"/>
                      <a:pt x="1956" y="568"/>
                      <a:pt x="1799" y="725"/>
                    </a:cubicBezTo>
                    <a:cubicBezTo>
                      <a:pt x="1713" y="811"/>
                      <a:pt x="1598" y="849"/>
                      <a:pt x="1485" y="841"/>
                    </a:cubicBezTo>
                    <a:cubicBezTo>
                      <a:pt x="1358" y="877"/>
                      <a:pt x="1178" y="942"/>
                      <a:pt x="1077" y="1042"/>
                    </a:cubicBezTo>
                    <a:cubicBezTo>
                      <a:pt x="957" y="1162"/>
                      <a:pt x="876" y="1411"/>
                      <a:pt x="842" y="1537"/>
                    </a:cubicBezTo>
                    <a:cubicBezTo>
                      <a:pt x="837" y="1632"/>
                      <a:pt x="798" y="1726"/>
                      <a:pt x="725" y="1799"/>
                    </a:cubicBezTo>
                    <a:cubicBezTo>
                      <a:pt x="568" y="1956"/>
                      <a:pt x="314" y="1956"/>
                      <a:pt x="157" y="1799"/>
                    </a:cubicBezTo>
                    <a:cubicBezTo>
                      <a:pt x="0" y="1643"/>
                      <a:pt x="0" y="1389"/>
                      <a:pt x="157" y="1232"/>
                    </a:cubicBezTo>
                    <a:cubicBezTo>
                      <a:pt x="223" y="1166"/>
                      <a:pt x="306" y="1128"/>
                      <a:pt x="392" y="1117"/>
                    </a:cubicBezTo>
                    <a:cubicBezTo>
                      <a:pt x="506" y="1082"/>
                      <a:pt x="779" y="987"/>
                      <a:pt x="900" y="866"/>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76" name="Freeform 8"/>
              <p:cNvSpPr>
                <a:spLocks/>
              </p:cNvSpPr>
              <p:nvPr/>
            </p:nvSpPr>
            <p:spPr bwMode="auto">
              <a:xfrm>
                <a:off x="3981450" y="2114550"/>
                <a:ext cx="2624138" cy="2625725"/>
              </a:xfrm>
              <a:custGeom>
                <a:avLst/>
                <a:gdLst>
                  <a:gd name="T0" fmla="*/ 1056 w 1956"/>
                  <a:gd name="T1" fmla="*/ 866 h 1956"/>
                  <a:gd name="T2" fmla="*/ 841 w 1956"/>
                  <a:gd name="T3" fmla="*/ 451 h 1956"/>
                  <a:gd name="T4" fmla="*/ 724 w 1956"/>
                  <a:gd name="T5" fmla="*/ 157 h 1956"/>
                  <a:gd name="T6" fmla="*/ 157 w 1956"/>
                  <a:gd name="T7" fmla="*/ 157 h 1956"/>
                  <a:gd name="T8" fmla="*/ 157 w 1956"/>
                  <a:gd name="T9" fmla="*/ 725 h 1956"/>
                  <a:gd name="T10" fmla="*/ 471 w 1956"/>
                  <a:gd name="T11" fmla="*/ 841 h 1956"/>
                  <a:gd name="T12" fmla="*/ 879 w 1956"/>
                  <a:gd name="T13" fmla="*/ 1042 h 1956"/>
                  <a:gd name="T14" fmla="*/ 1114 w 1956"/>
                  <a:gd name="T15" fmla="*/ 1537 h 1956"/>
                  <a:gd name="T16" fmla="*/ 1231 w 1956"/>
                  <a:gd name="T17" fmla="*/ 1799 h 1956"/>
                  <a:gd name="T18" fmla="*/ 1799 w 1956"/>
                  <a:gd name="T19" fmla="*/ 1799 h 1956"/>
                  <a:gd name="T20" fmla="*/ 1799 w 1956"/>
                  <a:gd name="T21" fmla="*/ 1232 h 1956"/>
                  <a:gd name="T22" fmla="*/ 1564 w 1956"/>
                  <a:gd name="T23" fmla="*/ 1117 h 1956"/>
                  <a:gd name="T24" fmla="*/ 1056 w 1956"/>
                  <a:gd name="T25" fmla="*/ 86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6" h="1956">
                    <a:moveTo>
                      <a:pt x="1056" y="866"/>
                    </a:moveTo>
                    <a:cubicBezTo>
                      <a:pt x="950" y="760"/>
                      <a:pt x="879" y="574"/>
                      <a:pt x="841" y="451"/>
                    </a:cubicBezTo>
                    <a:cubicBezTo>
                      <a:pt x="844" y="345"/>
                      <a:pt x="805" y="238"/>
                      <a:pt x="724" y="157"/>
                    </a:cubicBezTo>
                    <a:cubicBezTo>
                      <a:pt x="567" y="0"/>
                      <a:pt x="313" y="0"/>
                      <a:pt x="157" y="157"/>
                    </a:cubicBezTo>
                    <a:cubicBezTo>
                      <a:pt x="0" y="314"/>
                      <a:pt x="0" y="568"/>
                      <a:pt x="157" y="725"/>
                    </a:cubicBezTo>
                    <a:cubicBezTo>
                      <a:pt x="243" y="811"/>
                      <a:pt x="358" y="849"/>
                      <a:pt x="471" y="841"/>
                    </a:cubicBezTo>
                    <a:cubicBezTo>
                      <a:pt x="598" y="877"/>
                      <a:pt x="778" y="942"/>
                      <a:pt x="879" y="1042"/>
                    </a:cubicBezTo>
                    <a:cubicBezTo>
                      <a:pt x="999" y="1162"/>
                      <a:pt x="1080" y="1411"/>
                      <a:pt x="1114" y="1537"/>
                    </a:cubicBezTo>
                    <a:cubicBezTo>
                      <a:pt x="1120" y="1632"/>
                      <a:pt x="1158" y="1726"/>
                      <a:pt x="1231" y="1799"/>
                    </a:cubicBezTo>
                    <a:cubicBezTo>
                      <a:pt x="1388" y="1956"/>
                      <a:pt x="1642" y="1956"/>
                      <a:pt x="1799" y="1799"/>
                    </a:cubicBezTo>
                    <a:cubicBezTo>
                      <a:pt x="1956" y="1643"/>
                      <a:pt x="1956" y="1389"/>
                      <a:pt x="1799" y="1232"/>
                    </a:cubicBezTo>
                    <a:cubicBezTo>
                      <a:pt x="1733" y="1166"/>
                      <a:pt x="1650" y="1128"/>
                      <a:pt x="1564" y="1117"/>
                    </a:cubicBezTo>
                    <a:cubicBezTo>
                      <a:pt x="1450" y="1082"/>
                      <a:pt x="1177" y="987"/>
                      <a:pt x="1056" y="866"/>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77" name="Freeform 9"/>
              <p:cNvSpPr>
                <a:spLocks/>
              </p:cNvSpPr>
              <p:nvPr/>
            </p:nvSpPr>
            <p:spPr bwMode="auto">
              <a:xfrm>
                <a:off x="5426075" y="2114550"/>
                <a:ext cx="2624138" cy="2625725"/>
              </a:xfrm>
              <a:custGeom>
                <a:avLst/>
                <a:gdLst>
                  <a:gd name="T0" fmla="*/ 900 w 1956"/>
                  <a:gd name="T1" fmla="*/ 866 h 1956"/>
                  <a:gd name="T2" fmla="*/ 1115 w 1956"/>
                  <a:gd name="T3" fmla="*/ 451 h 1956"/>
                  <a:gd name="T4" fmla="*/ 1232 w 1956"/>
                  <a:gd name="T5" fmla="*/ 157 h 1956"/>
                  <a:gd name="T6" fmla="*/ 1799 w 1956"/>
                  <a:gd name="T7" fmla="*/ 157 h 1956"/>
                  <a:gd name="T8" fmla="*/ 1799 w 1956"/>
                  <a:gd name="T9" fmla="*/ 725 h 1956"/>
                  <a:gd name="T10" fmla="*/ 1485 w 1956"/>
                  <a:gd name="T11" fmla="*/ 841 h 1956"/>
                  <a:gd name="T12" fmla="*/ 1077 w 1956"/>
                  <a:gd name="T13" fmla="*/ 1042 h 1956"/>
                  <a:gd name="T14" fmla="*/ 842 w 1956"/>
                  <a:gd name="T15" fmla="*/ 1537 h 1956"/>
                  <a:gd name="T16" fmla="*/ 725 w 1956"/>
                  <a:gd name="T17" fmla="*/ 1799 h 1956"/>
                  <a:gd name="T18" fmla="*/ 157 w 1956"/>
                  <a:gd name="T19" fmla="*/ 1799 h 1956"/>
                  <a:gd name="T20" fmla="*/ 157 w 1956"/>
                  <a:gd name="T21" fmla="*/ 1232 h 1956"/>
                  <a:gd name="T22" fmla="*/ 392 w 1956"/>
                  <a:gd name="T23" fmla="*/ 1117 h 1956"/>
                  <a:gd name="T24" fmla="*/ 900 w 1956"/>
                  <a:gd name="T25" fmla="*/ 86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6" h="1956">
                    <a:moveTo>
                      <a:pt x="900" y="866"/>
                    </a:moveTo>
                    <a:cubicBezTo>
                      <a:pt x="1006" y="760"/>
                      <a:pt x="1077" y="574"/>
                      <a:pt x="1115" y="451"/>
                    </a:cubicBezTo>
                    <a:cubicBezTo>
                      <a:pt x="1112" y="345"/>
                      <a:pt x="1151" y="238"/>
                      <a:pt x="1232" y="157"/>
                    </a:cubicBezTo>
                    <a:cubicBezTo>
                      <a:pt x="1389" y="0"/>
                      <a:pt x="1643" y="0"/>
                      <a:pt x="1799" y="157"/>
                    </a:cubicBezTo>
                    <a:cubicBezTo>
                      <a:pt x="1956" y="314"/>
                      <a:pt x="1956" y="568"/>
                      <a:pt x="1799" y="725"/>
                    </a:cubicBezTo>
                    <a:cubicBezTo>
                      <a:pt x="1713" y="811"/>
                      <a:pt x="1598" y="849"/>
                      <a:pt x="1485" y="841"/>
                    </a:cubicBezTo>
                    <a:cubicBezTo>
                      <a:pt x="1358" y="877"/>
                      <a:pt x="1178" y="942"/>
                      <a:pt x="1077" y="1042"/>
                    </a:cubicBezTo>
                    <a:cubicBezTo>
                      <a:pt x="957" y="1162"/>
                      <a:pt x="876" y="1411"/>
                      <a:pt x="842" y="1537"/>
                    </a:cubicBezTo>
                    <a:cubicBezTo>
                      <a:pt x="836" y="1632"/>
                      <a:pt x="798" y="1726"/>
                      <a:pt x="725" y="1799"/>
                    </a:cubicBezTo>
                    <a:cubicBezTo>
                      <a:pt x="568" y="1956"/>
                      <a:pt x="314" y="1956"/>
                      <a:pt x="157" y="1799"/>
                    </a:cubicBezTo>
                    <a:cubicBezTo>
                      <a:pt x="0" y="1643"/>
                      <a:pt x="0" y="1389"/>
                      <a:pt x="157" y="1232"/>
                    </a:cubicBezTo>
                    <a:cubicBezTo>
                      <a:pt x="223" y="1166"/>
                      <a:pt x="306" y="1128"/>
                      <a:pt x="392" y="1117"/>
                    </a:cubicBezTo>
                    <a:cubicBezTo>
                      <a:pt x="506" y="1082"/>
                      <a:pt x="779" y="987"/>
                      <a:pt x="900" y="866"/>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nvGrpSpPr>
              <p:cNvPr id="88" name="Group 87"/>
              <p:cNvGrpSpPr/>
              <p:nvPr/>
            </p:nvGrpSpPr>
            <p:grpSpPr>
              <a:xfrm>
                <a:off x="1214438" y="2233613"/>
                <a:ext cx="6700837" cy="2389187"/>
                <a:chOff x="1214438" y="2233613"/>
                <a:chExt cx="6700837" cy="2389187"/>
              </a:xfrm>
            </p:grpSpPr>
            <p:sp>
              <p:nvSpPr>
                <p:cNvPr id="74" name="Oval 6"/>
                <p:cNvSpPr>
                  <a:spLocks noChangeArrowheads="1"/>
                </p:cNvSpPr>
                <p:nvPr/>
              </p:nvSpPr>
              <p:spPr bwMode="auto">
                <a:xfrm>
                  <a:off x="1214438" y="2233613"/>
                  <a:ext cx="936625" cy="938213"/>
                </a:xfrm>
                <a:prstGeom prst="ellipse">
                  <a:avLst/>
                </a:pr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78" name="Oval 10"/>
                <p:cNvSpPr>
                  <a:spLocks noChangeArrowheads="1"/>
                </p:cNvSpPr>
                <p:nvPr/>
              </p:nvSpPr>
              <p:spPr bwMode="auto">
                <a:xfrm>
                  <a:off x="2660650" y="3686175"/>
                  <a:ext cx="936625" cy="936625"/>
                </a:xfrm>
                <a:prstGeom prst="ellipse">
                  <a:avLst/>
                </a:pr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79" name="Oval 11"/>
                <p:cNvSpPr>
                  <a:spLocks noChangeArrowheads="1"/>
                </p:cNvSpPr>
                <p:nvPr/>
              </p:nvSpPr>
              <p:spPr bwMode="auto">
                <a:xfrm>
                  <a:off x="4103688" y="2233613"/>
                  <a:ext cx="936625" cy="938213"/>
                </a:xfrm>
                <a:prstGeom prst="ellipse">
                  <a:avLst/>
                </a:pr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80" name="Oval 12"/>
                <p:cNvSpPr>
                  <a:spLocks noChangeArrowheads="1"/>
                </p:cNvSpPr>
                <p:nvPr/>
              </p:nvSpPr>
              <p:spPr bwMode="auto">
                <a:xfrm>
                  <a:off x="5548313" y="3686175"/>
                  <a:ext cx="936625" cy="936625"/>
                </a:xfrm>
                <a:prstGeom prst="ellipse">
                  <a:avLst/>
                </a:pr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81" name="Oval 13"/>
                <p:cNvSpPr>
                  <a:spLocks noChangeArrowheads="1"/>
                </p:cNvSpPr>
                <p:nvPr/>
              </p:nvSpPr>
              <p:spPr bwMode="auto">
                <a:xfrm>
                  <a:off x="6978650" y="2233613"/>
                  <a:ext cx="936625" cy="938213"/>
                </a:xfrm>
                <a:prstGeom prst="ellipse">
                  <a:avLst/>
                </a:pr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sp>
            <p:nvSpPr>
              <p:cNvPr id="90" name="Oval 6"/>
              <p:cNvSpPr>
                <a:spLocks noChangeArrowheads="1"/>
              </p:cNvSpPr>
              <p:nvPr/>
            </p:nvSpPr>
            <p:spPr bwMode="auto">
              <a:xfrm>
                <a:off x="1257302" y="2276551"/>
                <a:ext cx="850898" cy="852338"/>
              </a:xfrm>
              <a:prstGeom prst="ellipse">
                <a:avLst/>
              </a:prstGeom>
              <a:solidFill>
                <a:srgbClr val="F95159"/>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91" name="Oval 10"/>
              <p:cNvSpPr>
                <a:spLocks noChangeArrowheads="1"/>
              </p:cNvSpPr>
              <p:nvPr/>
            </p:nvSpPr>
            <p:spPr bwMode="auto">
              <a:xfrm>
                <a:off x="2703514" y="3729040"/>
                <a:ext cx="850898" cy="850896"/>
              </a:xfrm>
              <a:prstGeom prst="ellipse">
                <a:avLst/>
              </a:prstGeom>
              <a:solidFill>
                <a:srgbClr val="A48759"/>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92" name="Oval 11"/>
              <p:cNvSpPr>
                <a:spLocks noChangeArrowheads="1"/>
              </p:cNvSpPr>
              <p:nvPr/>
            </p:nvSpPr>
            <p:spPr bwMode="auto">
              <a:xfrm>
                <a:off x="4146552" y="2276551"/>
                <a:ext cx="850898" cy="852338"/>
              </a:xfrm>
              <a:prstGeom prst="ellipse">
                <a:avLst/>
              </a:prstGeom>
              <a:solidFill>
                <a:srgbClr val="AFD466"/>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93" name="Oval 12"/>
              <p:cNvSpPr>
                <a:spLocks noChangeArrowheads="1"/>
              </p:cNvSpPr>
              <p:nvPr/>
            </p:nvSpPr>
            <p:spPr bwMode="auto">
              <a:xfrm>
                <a:off x="5591177" y="3729040"/>
                <a:ext cx="850898" cy="850896"/>
              </a:xfrm>
              <a:prstGeom prst="ellipse">
                <a:avLst/>
              </a:prstGeom>
              <a:solidFill>
                <a:srgbClr val="61CBF5"/>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94" name="Oval 13"/>
              <p:cNvSpPr>
                <a:spLocks noChangeArrowheads="1"/>
              </p:cNvSpPr>
              <p:nvPr/>
            </p:nvSpPr>
            <p:spPr bwMode="auto">
              <a:xfrm>
                <a:off x="7021514" y="2276551"/>
                <a:ext cx="850898" cy="852338"/>
              </a:xfrm>
              <a:prstGeom prst="ellipse">
                <a:avLst/>
              </a:prstGeom>
              <a:solidFill>
                <a:srgbClr val="FFE86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95" name="Title 1"/>
              <p:cNvSpPr txBox="1">
                <a:spLocks/>
              </p:cNvSpPr>
              <p:nvPr/>
            </p:nvSpPr>
            <p:spPr>
              <a:xfrm>
                <a:off x="1257302" y="2610245"/>
                <a:ext cx="850898" cy="246221"/>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1600" b="1" dirty="0">
                    <a:solidFill>
                      <a:srgbClr val="44546A">
                        <a:lumMod val="75000"/>
                      </a:srgbClr>
                    </a:solidFill>
                    <a:latin typeface="Arial" panose="020B0604020202020204" pitchFamily="34" charset="0"/>
                    <a:cs typeface="Arial" panose="020B0604020202020204" pitchFamily="34" charset="0"/>
                  </a:rPr>
                  <a:t>Intro</a:t>
                </a:r>
              </a:p>
            </p:txBody>
          </p:sp>
        </p:grpSp>
        <p:grpSp>
          <p:nvGrpSpPr>
            <p:cNvPr id="139" name="Group 138"/>
            <p:cNvGrpSpPr/>
            <p:nvPr/>
          </p:nvGrpSpPr>
          <p:grpSpPr>
            <a:xfrm>
              <a:off x="623522" y="2190162"/>
              <a:ext cx="396976" cy="412952"/>
              <a:chOff x="2190751" y="5570538"/>
              <a:chExt cx="512763" cy="533400"/>
            </a:xfrm>
            <a:solidFill>
              <a:schemeClr val="bg1"/>
            </a:solidFill>
          </p:grpSpPr>
          <p:sp>
            <p:nvSpPr>
              <p:cNvPr id="118" name="Freeform 17"/>
              <p:cNvSpPr>
                <a:spLocks/>
              </p:cNvSpPr>
              <p:nvPr/>
            </p:nvSpPr>
            <p:spPr bwMode="auto">
              <a:xfrm>
                <a:off x="2190751" y="5570538"/>
                <a:ext cx="512763" cy="66675"/>
              </a:xfrm>
              <a:custGeom>
                <a:avLst/>
                <a:gdLst>
                  <a:gd name="T0" fmla="*/ 956 w 956"/>
                  <a:gd name="T1" fmla="*/ 124 h 124"/>
                  <a:gd name="T2" fmla="*/ 956 w 956"/>
                  <a:gd name="T3" fmla="*/ 20 h 124"/>
                  <a:gd name="T4" fmla="*/ 935 w 956"/>
                  <a:gd name="T5" fmla="*/ 0 h 124"/>
                  <a:gd name="T6" fmla="*/ 20 w 956"/>
                  <a:gd name="T7" fmla="*/ 0 h 124"/>
                  <a:gd name="T8" fmla="*/ 0 w 956"/>
                  <a:gd name="T9" fmla="*/ 20 h 124"/>
                  <a:gd name="T10" fmla="*/ 0 w 956"/>
                  <a:gd name="T11" fmla="*/ 124 h 124"/>
                  <a:gd name="T12" fmla="*/ 956 w 956"/>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956" h="124">
                    <a:moveTo>
                      <a:pt x="956" y="124"/>
                    </a:moveTo>
                    <a:cubicBezTo>
                      <a:pt x="956" y="20"/>
                      <a:pt x="956" y="20"/>
                      <a:pt x="956" y="20"/>
                    </a:cubicBezTo>
                    <a:cubicBezTo>
                      <a:pt x="956" y="9"/>
                      <a:pt x="946" y="0"/>
                      <a:pt x="935" y="0"/>
                    </a:cubicBezTo>
                    <a:cubicBezTo>
                      <a:pt x="20" y="0"/>
                      <a:pt x="20" y="0"/>
                      <a:pt x="20" y="0"/>
                    </a:cubicBezTo>
                    <a:cubicBezTo>
                      <a:pt x="9" y="0"/>
                      <a:pt x="0" y="9"/>
                      <a:pt x="0" y="20"/>
                    </a:cubicBezTo>
                    <a:cubicBezTo>
                      <a:pt x="0" y="124"/>
                      <a:pt x="0" y="124"/>
                      <a:pt x="0" y="124"/>
                    </a:cubicBezTo>
                    <a:lnTo>
                      <a:pt x="95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19" name="Freeform 18"/>
              <p:cNvSpPr>
                <a:spLocks noEditPoints="1"/>
              </p:cNvSpPr>
              <p:nvPr/>
            </p:nvSpPr>
            <p:spPr bwMode="auto">
              <a:xfrm>
                <a:off x="2192338" y="5659438"/>
                <a:ext cx="511175" cy="444500"/>
              </a:xfrm>
              <a:custGeom>
                <a:avLst/>
                <a:gdLst>
                  <a:gd name="T0" fmla="*/ 933 w 954"/>
                  <a:gd name="T1" fmla="*/ 540 h 831"/>
                  <a:gd name="T2" fmla="*/ 872 w 954"/>
                  <a:gd name="T3" fmla="*/ 540 h 831"/>
                  <a:gd name="T4" fmla="*/ 872 w 954"/>
                  <a:gd name="T5" fmla="*/ 0 h 831"/>
                  <a:gd name="T6" fmla="*/ 82 w 954"/>
                  <a:gd name="T7" fmla="*/ 0 h 831"/>
                  <a:gd name="T8" fmla="*/ 82 w 954"/>
                  <a:gd name="T9" fmla="*/ 540 h 831"/>
                  <a:gd name="T10" fmla="*/ 20 w 954"/>
                  <a:gd name="T11" fmla="*/ 540 h 831"/>
                  <a:gd name="T12" fmla="*/ 0 w 954"/>
                  <a:gd name="T13" fmla="*/ 561 h 831"/>
                  <a:gd name="T14" fmla="*/ 20 w 954"/>
                  <a:gd name="T15" fmla="*/ 582 h 831"/>
                  <a:gd name="T16" fmla="*/ 456 w 954"/>
                  <a:gd name="T17" fmla="*/ 582 h 831"/>
                  <a:gd name="T18" fmla="*/ 456 w 954"/>
                  <a:gd name="T19" fmla="*/ 668 h 831"/>
                  <a:gd name="T20" fmla="*/ 394 w 954"/>
                  <a:gd name="T21" fmla="*/ 748 h 831"/>
                  <a:gd name="T22" fmla="*/ 477 w 954"/>
                  <a:gd name="T23" fmla="*/ 831 h 831"/>
                  <a:gd name="T24" fmla="*/ 560 w 954"/>
                  <a:gd name="T25" fmla="*/ 748 h 831"/>
                  <a:gd name="T26" fmla="*/ 497 w 954"/>
                  <a:gd name="T27" fmla="*/ 668 h 831"/>
                  <a:gd name="T28" fmla="*/ 497 w 954"/>
                  <a:gd name="T29" fmla="*/ 582 h 831"/>
                  <a:gd name="T30" fmla="*/ 933 w 954"/>
                  <a:gd name="T31" fmla="*/ 582 h 831"/>
                  <a:gd name="T32" fmla="*/ 954 w 954"/>
                  <a:gd name="T33" fmla="*/ 561 h 831"/>
                  <a:gd name="T34" fmla="*/ 933 w 954"/>
                  <a:gd name="T35" fmla="*/ 540 h 831"/>
                  <a:gd name="T36" fmla="*/ 352 w 954"/>
                  <a:gd name="T37" fmla="*/ 457 h 831"/>
                  <a:gd name="T38" fmla="*/ 165 w 954"/>
                  <a:gd name="T39" fmla="*/ 270 h 831"/>
                  <a:gd name="T40" fmla="*/ 243 w 954"/>
                  <a:gd name="T41" fmla="*/ 119 h 831"/>
                  <a:gd name="T42" fmla="*/ 332 w 954"/>
                  <a:gd name="T43" fmla="*/ 277 h 831"/>
                  <a:gd name="T44" fmla="*/ 362 w 954"/>
                  <a:gd name="T45" fmla="*/ 456 h 831"/>
                  <a:gd name="T46" fmla="*/ 352 w 954"/>
                  <a:gd name="T47" fmla="*/ 457 h 831"/>
                  <a:gd name="T48" fmla="*/ 518 w 954"/>
                  <a:gd name="T49" fmla="*/ 748 h 831"/>
                  <a:gd name="T50" fmla="*/ 477 w 954"/>
                  <a:gd name="T51" fmla="*/ 790 h 831"/>
                  <a:gd name="T52" fmla="*/ 435 w 954"/>
                  <a:gd name="T53" fmla="*/ 748 h 831"/>
                  <a:gd name="T54" fmla="*/ 477 w 954"/>
                  <a:gd name="T55" fmla="*/ 707 h 831"/>
                  <a:gd name="T56" fmla="*/ 518 w 954"/>
                  <a:gd name="T57" fmla="*/ 748 h 831"/>
                  <a:gd name="T58" fmla="*/ 403 w 954"/>
                  <a:gd name="T59" fmla="*/ 449 h 831"/>
                  <a:gd name="T60" fmla="*/ 377 w 954"/>
                  <a:gd name="T61" fmla="*/ 291 h 831"/>
                  <a:gd name="T62" fmla="*/ 537 w 954"/>
                  <a:gd name="T63" fmla="*/ 291 h 831"/>
                  <a:gd name="T64" fmla="*/ 403 w 954"/>
                  <a:gd name="T65" fmla="*/ 449 h 831"/>
                  <a:gd name="T66" fmla="*/ 364 w 954"/>
                  <a:gd name="T67" fmla="*/ 249 h 831"/>
                  <a:gd name="T68" fmla="*/ 279 w 954"/>
                  <a:gd name="T69" fmla="*/ 98 h 831"/>
                  <a:gd name="T70" fmla="*/ 352 w 954"/>
                  <a:gd name="T71" fmla="*/ 83 h 831"/>
                  <a:gd name="T72" fmla="*/ 537 w 954"/>
                  <a:gd name="T73" fmla="*/ 249 h 831"/>
                  <a:gd name="T74" fmla="*/ 364 w 954"/>
                  <a:gd name="T75" fmla="*/ 249 h 831"/>
                  <a:gd name="T76" fmla="*/ 766 w 954"/>
                  <a:gd name="T77" fmla="*/ 291 h 831"/>
                  <a:gd name="T78" fmla="*/ 644 w 954"/>
                  <a:gd name="T79" fmla="*/ 291 h 831"/>
                  <a:gd name="T80" fmla="*/ 623 w 954"/>
                  <a:gd name="T81" fmla="*/ 270 h 831"/>
                  <a:gd name="T82" fmla="*/ 644 w 954"/>
                  <a:gd name="T83" fmla="*/ 249 h 831"/>
                  <a:gd name="T84" fmla="*/ 766 w 954"/>
                  <a:gd name="T85" fmla="*/ 249 h 831"/>
                  <a:gd name="T86" fmla="*/ 787 w 954"/>
                  <a:gd name="T87" fmla="*/ 270 h 831"/>
                  <a:gd name="T88" fmla="*/ 766 w 954"/>
                  <a:gd name="T89" fmla="*/ 291 h 831"/>
                  <a:gd name="T90" fmla="*/ 766 w 954"/>
                  <a:gd name="T91" fmla="*/ 208 h 831"/>
                  <a:gd name="T92" fmla="*/ 644 w 954"/>
                  <a:gd name="T93" fmla="*/ 208 h 831"/>
                  <a:gd name="T94" fmla="*/ 623 w 954"/>
                  <a:gd name="T95" fmla="*/ 187 h 831"/>
                  <a:gd name="T96" fmla="*/ 644 w 954"/>
                  <a:gd name="T97" fmla="*/ 166 h 831"/>
                  <a:gd name="T98" fmla="*/ 766 w 954"/>
                  <a:gd name="T99" fmla="*/ 166 h 831"/>
                  <a:gd name="T100" fmla="*/ 787 w 954"/>
                  <a:gd name="T101" fmla="*/ 187 h 831"/>
                  <a:gd name="T102" fmla="*/ 766 w 954"/>
                  <a:gd name="T103" fmla="*/ 208 h 831"/>
                  <a:gd name="T104" fmla="*/ 766 w 954"/>
                  <a:gd name="T105" fmla="*/ 125 h 831"/>
                  <a:gd name="T106" fmla="*/ 644 w 954"/>
                  <a:gd name="T107" fmla="*/ 125 h 831"/>
                  <a:gd name="T108" fmla="*/ 623 w 954"/>
                  <a:gd name="T109" fmla="*/ 104 h 831"/>
                  <a:gd name="T110" fmla="*/ 644 w 954"/>
                  <a:gd name="T111" fmla="*/ 83 h 831"/>
                  <a:gd name="T112" fmla="*/ 766 w 954"/>
                  <a:gd name="T113" fmla="*/ 83 h 831"/>
                  <a:gd name="T114" fmla="*/ 787 w 954"/>
                  <a:gd name="T115" fmla="*/ 104 h 831"/>
                  <a:gd name="T116" fmla="*/ 766 w 954"/>
                  <a:gd name="T117" fmla="*/ 125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4" h="831">
                    <a:moveTo>
                      <a:pt x="933" y="540"/>
                    </a:moveTo>
                    <a:cubicBezTo>
                      <a:pt x="872" y="540"/>
                      <a:pt x="872" y="540"/>
                      <a:pt x="872" y="540"/>
                    </a:cubicBezTo>
                    <a:cubicBezTo>
                      <a:pt x="872" y="0"/>
                      <a:pt x="872" y="0"/>
                      <a:pt x="872" y="0"/>
                    </a:cubicBezTo>
                    <a:cubicBezTo>
                      <a:pt x="82" y="0"/>
                      <a:pt x="82" y="0"/>
                      <a:pt x="82" y="0"/>
                    </a:cubicBezTo>
                    <a:cubicBezTo>
                      <a:pt x="82" y="540"/>
                      <a:pt x="82" y="540"/>
                      <a:pt x="82" y="540"/>
                    </a:cubicBezTo>
                    <a:cubicBezTo>
                      <a:pt x="20" y="540"/>
                      <a:pt x="20" y="540"/>
                      <a:pt x="20" y="540"/>
                    </a:cubicBezTo>
                    <a:cubicBezTo>
                      <a:pt x="9" y="540"/>
                      <a:pt x="0" y="550"/>
                      <a:pt x="0" y="561"/>
                    </a:cubicBezTo>
                    <a:cubicBezTo>
                      <a:pt x="0" y="573"/>
                      <a:pt x="9" y="582"/>
                      <a:pt x="20" y="582"/>
                    </a:cubicBezTo>
                    <a:cubicBezTo>
                      <a:pt x="456" y="582"/>
                      <a:pt x="456" y="582"/>
                      <a:pt x="456" y="582"/>
                    </a:cubicBezTo>
                    <a:cubicBezTo>
                      <a:pt x="456" y="668"/>
                      <a:pt x="456" y="668"/>
                      <a:pt x="456" y="668"/>
                    </a:cubicBezTo>
                    <a:cubicBezTo>
                      <a:pt x="420" y="677"/>
                      <a:pt x="394" y="709"/>
                      <a:pt x="394" y="748"/>
                    </a:cubicBezTo>
                    <a:cubicBezTo>
                      <a:pt x="394" y="794"/>
                      <a:pt x="431" y="831"/>
                      <a:pt x="477" y="831"/>
                    </a:cubicBezTo>
                    <a:cubicBezTo>
                      <a:pt x="523" y="831"/>
                      <a:pt x="560" y="794"/>
                      <a:pt x="560" y="748"/>
                    </a:cubicBezTo>
                    <a:cubicBezTo>
                      <a:pt x="560" y="709"/>
                      <a:pt x="533" y="677"/>
                      <a:pt x="497" y="668"/>
                    </a:cubicBezTo>
                    <a:cubicBezTo>
                      <a:pt x="497" y="582"/>
                      <a:pt x="497" y="582"/>
                      <a:pt x="497" y="582"/>
                    </a:cubicBezTo>
                    <a:cubicBezTo>
                      <a:pt x="933" y="582"/>
                      <a:pt x="933" y="582"/>
                      <a:pt x="933" y="582"/>
                    </a:cubicBezTo>
                    <a:cubicBezTo>
                      <a:pt x="945" y="582"/>
                      <a:pt x="954" y="573"/>
                      <a:pt x="954" y="561"/>
                    </a:cubicBezTo>
                    <a:cubicBezTo>
                      <a:pt x="954" y="550"/>
                      <a:pt x="945" y="540"/>
                      <a:pt x="933" y="540"/>
                    </a:cubicBezTo>
                    <a:close/>
                    <a:moveTo>
                      <a:pt x="352" y="457"/>
                    </a:moveTo>
                    <a:cubicBezTo>
                      <a:pt x="249" y="457"/>
                      <a:pt x="165" y="373"/>
                      <a:pt x="165" y="270"/>
                    </a:cubicBezTo>
                    <a:cubicBezTo>
                      <a:pt x="165" y="208"/>
                      <a:pt x="196" y="153"/>
                      <a:pt x="243" y="119"/>
                    </a:cubicBezTo>
                    <a:cubicBezTo>
                      <a:pt x="332" y="277"/>
                      <a:pt x="332" y="277"/>
                      <a:pt x="332" y="277"/>
                    </a:cubicBezTo>
                    <a:cubicBezTo>
                      <a:pt x="362" y="456"/>
                      <a:pt x="362" y="456"/>
                      <a:pt x="362" y="456"/>
                    </a:cubicBezTo>
                    <a:cubicBezTo>
                      <a:pt x="359" y="456"/>
                      <a:pt x="355" y="457"/>
                      <a:pt x="352" y="457"/>
                    </a:cubicBezTo>
                    <a:close/>
                    <a:moveTo>
                      <a:pt x="518" y="748"/>
                    </a:moveTo>
                    <a:cubicBezTo>
                      <a:pt x="518" y="771"/>
                      <a:pt x="500" y="790"/>
                      <a:pt x="477" y="790"/>
                    </a:cubicBezTo>
                    <a:cubicBezTo>
                      <a:pt x="454" y="790"/>
                      <a:pt x="435" y="771"/>
                      <a:pt x="435" y="748"/>
                    </a:cubicBezTo>
                    <a:cubicBezTo>
                      <a:pt x="435" y="725"/>
                      <a:pt x="454" y="707"/>
                      <a:pt x="477" y="707"/>
                    </a:cubicBezTo>
                    <a:cubicBezTo>
                      <a:pt x="500" y="707"/>
                      <a:pt x="518" y="725"/>
                      <a:pt x="518" y="748"/>
                    </a:cubicBezTo>
                    <a:close/>
                    <a:moveTo>
                      <a:pt x="403" y="449"/>
                    </a:moveTo>
                    <a:cubicBezTo>
                      <a:pt x="377" y="291"/>
                      <a:pt x="377" y="291"/>
                      <a:pt x="377" y="291"/>
                    </a:cubicBezTo>
                    <a:cubicBezTo>
                      <a:pt x="537" y="291"/>
                      <a:pt x="537" y="291"/>
                      <a:pt x="537" y="291"/>
                    </a:cubicBezTo>
                    <a:cubicBezTo>
                      <a:pt x="528" y="367"/>
                      <a:pt x="475" y="429"/>
                      <a:pt x="403" y="449"/>
                    </a:cubicBezTo>
                    <a:close/>
                    <a:moveTo>
                      <a:pt x="364" y="249"/>
                    </a:moveTo>
                    <a:cubicBezTo>
                      <a:pt x="279" y="98"/>
                      <a:pt x="279" y="98"/>
                      <a:pt x="279" y="98"/>
                    </a:cubicBezTo>
                    <a:cubicBezTo>
                      <a:pt x="301" y="88"/>
                      <a:pt x="326" y="83"/>
                      <a:pt x="352" y="83"/>
                    </a:cubicBezTo>
                    <a:cubicBezTo>
                      <a:pt x="448" y="83"/>
                      <a:pt x="526" y="156"/>
                      <a:pt x="537" y="249"/>
                    </a:cubicBezTo>
                    <a:lnTo>
                      <a:pt x="364" y="249"/>
                    </a:lnTo>
                    <a:close/>
                    <a:moveTo>
                      <a:pt x="766" y="291"/>
                    </a:moveTo>
                    <a:cubicBezTo>
                      <a:pt x="644" y="291"/>
                      <a:pt x="644" y="291"/>
                      <a:pt x="644" y="291"/>
                    </a:cubicBezTo>
                    <a:cubicBezTo>
                      <a:pt x="632" y="291"/>
                      <a:pt x="623" y="282"/>
                      <a:pt x="623" y="270"/>
                    </a:cubicBezTo>
                    <a:cubicBezTo>
                      <a:pt x="623" y="259"/>
                      <a:pt x="632" y="249"/>
                      <a:pt x="644" y="249"/>
                    </a:cubicBezTo>
                    <a:cubicBezTo>
                      <a:pt x="766" y="249"/>
                      <a:pt x="766" y="249"/>
                      <a:pt x="766" y="249"/>
                    </a:cubicBezTo>
                    <a:cubicBezTo>
                      <a:pt x="777" y="249"/>
                      <a:pt x="787" y="259"/>
                      <a:pt x="787" y="270"/>
                    </a:cubicBezTo>
                    <a:cubicBezTo>
                      <a:pt x="787" y="282"/>
                      <a:pt x="777" y="291"/>
                      <a:pt x="766" y="291"/>
                    </a:cubicBezTo>
                    <a:close/>
                    <a:moveTo>
                      <a:pt x="766" y="208"/>
                    </a:moveTo>
                    <a:cubicBezTo>
                      <a:pt x="644" y="208"/>
                      <a:pt x="644" y="208"/>
                      <a:pt x="644" y="208"/>
                    </a:cubicBezTo>
                    <a:cubicBezTo>
                      <a:pt x="632" y="208"/>
                      <a:pt x="623" y="198"/>
                      <a:pt x="623" y="187"/>
                    </a:cubicBezTo>
                    <a:cubicBezTo>
                      <a:pt x="623" y="175"/>
                      <a:pt x="632" y="166"/>
                      <a:pt x="644" y="166"/>
                    </a:cubicBezTo>
                    <a:cubicBezTo>
                      <a:pt x="766" y="166"/>
                      <a:pt x="766" y="166"/>
                      <a:pt x="766" y="166"/>
                    </a:cubicBezTo>
                    <a:cubicBezTo>
                      <a:pt x="777" y="166"/>
                      <a:pt x="787" y="175"/>
                      <a:pt x="787" y="187"/>
                    </a:cubicBezTo>
                    <a:cubicBezTo>
                      <a:pt x="787" y="198"/>
                      <a:pt x="777" y="208"/>
                      <a:pt x="766" y="208"/>
                    </a:cubicBezTo>
                    <a:close/>
                    <a:moveTo>
                      <a:pt x="766" y="125"/>
                    </a:moveTo>
                    <a:cubicBezTo>
                      <a:pt x="644" y="125"/>
                      <a:pt x="644" y="125"/>
                      <a:pt x="644" y="125"/>
                    </a:cubicBezTo>
                    <a:cubicBezTo>
                      <a:pt x="632" y="125"/>
                      <a:pt x="623" y="115"/>
                      <a:pt x="623" y="104"/>
                    </a:cubicBezTo>
                    <a:cubicBezTo>
                      <a:pt x="623" y="92"/>
                      <a:pt x="632" y="83"/>
                      <a:pt x="644" y="83"/>
                    </a:cubicBezTo>
                    <a:cubicBezTo>
                      <a:pt x="766" y="83"/>
                      <a:pt x="766" y="83"/>
                      <a:pt x="766" y="83"/>
                    </a:cubicBezTo>
                    <a:cubicBezTo>
                      <a:pt x="777" y="83"/>
                      <a:pt x="787" y="92"/>
                      <a:pt x="787" y="104"/>
                    </a:cubicBezTo>
                    <a:cubicBezTo>
                      <a:pt x="787" y="115"/>
                      <a:pt x="777" y="125"/>
                      <a:pt x="76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grpSp>
          <p:nvGrpSpPr>
            <p:cNvPr id="141" name="Group 140"/>
            <p:cNvGrpSpPr/>
            <p:nvPr/>
          </p:nvGrpSpPr>
          <p:grpSpPr>
            <a:xfrm>
              <a:off x="8166727" y="2115807"/>
              <a:ext cx="404348" cy="414180"/>
              <a:chOff x="1395413" y="5262563"/>
              <a:chExt cx="522288" cy="534988"/>
            </a:xfrm>
            <a:solidFill>
              <a:schemeClr val="bg1"/>
            </a:solidFill>
          </p:grpSpPr>
          <p:sp>
            <p:nvSpPr>
              <p:cNvPr id="120" name="Oval 19"/>
              <p:cNvSpPr>
                <a:spLocks noChangeArrowheads="1"/>
              </p:cNvSpPr>
              <p:nvPr/>
            </p:nvSpPr>
            <p:spPr bwMode="auto">
              <a:xfrm>
                <a:off x="1439863" y="5262563"/>
                <a:ext cx="177800" cy="179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1" name="Freeform 20"/>
              <p:cNvSpPr>
                <a:spLocks/>
              </p:cNvSpPr>
              <p:nvPr/>
            </p:nvSpPr>
            <p:spPr bwMode="auto">
              <a:xfrm>
                <a:off x="1395413" y="5464176"/>
                <a:ext cx="266700" cy="333375"/>
              </a:xfrm>
              <a:custGeom>
                <a:avLst/>
                <a:gdLst>
                  <a:gd name="T0" fmla="*/ 289 w 498"/>
                  <a:gd name="T1" fmla="*/ 0 h 624"/>
                  <a:gd name="T2" fmla="*/ 312 w 498"/>
                  <a:gd name="T3" fmla="*/ 278 h 624"/>
                  <a:gd name="T4" fmla="*/ 249 w 498"/>
                  <a:gd name="T5" fmla="*/ 341 h 624"/>
                  <a:gd name="T6" fmla="*/ 186 w 498"/>
                  <a:gd name="T7" fmla="*/ 278 h 624"/>
                  <a:gd name="T8" fmla="*/ 209 w 498"/>
                  <a:gd name="T9" fmla="*/ 0 h 624"/>
                  <a:gd name="T10" fmla="*/ 0 w 498"/>
                  <a:gd name="T11" fmla="*/ 0 h 624"/>
                  <a:gd name="T12" fmla="*/ 0 w 498"/>
                  <a:gd name="T13" fmla="*/ 21 h 624"/>
                  <a:gd name="T14" fmla="*/ 145 w 498"/>
                  <a:gd name="T15" fmla="*/ 345 h 624"/>
                  <a:gd name="T16" fmla="*/ 145 w 498"/>
                  <a:gd name="T17" fmla="*/ 624 h 624"/>
                  <a:gd name="T18" fmla="*/ 353 w 498"/>
                  <a:gd name="T19" fmla="*/ 624 h 624"/>
                  <a:gd name="T20" fmla="*/ 353 w 498"/>
                  <a:gd name="T21" fmla="*/ 345 h 624"/>
                  <a:gd name="T22" fmla="*/ 498 w 498"/>
                  <a:gd name="T23" fmla="*/ 21 h 624"/>
                  <a:gd name="T24" fmla="*/ 498 w 498"/>
                  <a:gd name="T25" fmla="*/ 0 h 624"/>
                  <a:gd name="T26" fmla="*/ 289 w 498"/>
                  <a:gd name="T27"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8" h="624">
                    <a:moveTo>
                      <a:pt x="289" y="0"/>
                    </a:moveTo>
                    <a:cubicBezTo>
                      <a:pt x="312" y="278"/>
                      <a:pt x="312" y="278"/>
                      <a:pt x="312" y="278"/>
                    </a:cubicBezTo>
                    <a:cubicBezTo>
                      <a:pt x="249" y="341"/>
                      <a:pt x="249" y="341"/>
                      <a:pt x="249" y="341"/>
                    </a:cubicBezTo>
                    <a:cubicBezTo>
                      <a:pt x="186" y="278"/>
                      <a:pt x="186" y="278"/>
                      <a:pt x="186" y="278"/>
                    </a:cubicBezTo>
                    <a:cubicBezTo>
                      <a:pt x="209" y="0"/>
                      <a:pt x="209" y="0"/>
                      <a:pt x="209" y="0"/>
                    </a:cubicBezTo>
                    <a:cubicBezTo>
                      <a:pt x="0" y="0"/>
                      <a:pt x="0" y="0"/>
                      <a:pt x="0" y="0"/>
                    </a:cubicBezTo>
                    <a:cubicBezTo>
                      <a:pt x="0" y="21"/>
                      <a:pt x="0" y="21"/>
                      <a:pt x="0" y="21"/>
                    </a:cubicBezTo>
                    <a:cubicBezTo>
                      <a:pt x="0" y="169"/>
                      <a:pt x="52" y="286"/>
                      <a:pt x="145" y="345"/>
                    </a:cubicBezTo>
                    <a:cubicBezTo>
                      <a:pt x="145" y="624"/>
                      <a:pt x="145" y="624"/>
                      <a:pt x="145" y="624"/>
                    </a:cubicBezTo>
                    <a:cubicBezTo>
                      <a:pt x="353" y="624"/>
                      <a:pt x="353" y="624"/>
                      <a:pt x="353" y="624"/>
                    </a:cubicBezTo>
                    <a:cubicBezTo>
                      <a:pt x="353" y="345"/>
                      <a:pt x="353" y="345"/>
                      <a:pt x="353" y="345"/>
                    </a:cubicBezTo>
                    <a:cubicBezTo>
                      <a:pt x="445" y="286"/>
                      <a:pt x="498" y="169"/>
                      <a:pt x="498" y="21"/>
                    </a:cubicBezTo>
                    <a:cubicBezTo>
                      <a:pt x="498" y="0"/>
                      <a:pt x="498" y="0"/>
                      <a:pt x="498" y="0"/>
                    </a:cubicBezTo>
                    <a:lnTo>
                      <a:pt x="2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2" name="Freeform 21"/>
              <p:cNvSpPr>
                <a:spLocks noEditPoints="1"/>
              </p:cNvSpPr>
              <p:nvPr/>
            </p:nvSpPr>
            <p:spPr bwMode="auto">
              <a:xfrm>
                <a:off x="1717676" y="5307013"/>
                <a:ext cx="155575" cy="201613"/>
              </a:xfrm>
              <a:custGeom>
                <a:avLst/>
                <a:gdLst>
                  <a:gd name="T0" fmla="*/ 291 w 291"/>
                  <a:gd name="T1" fmla="*/ 146 h 374"/>
                  <a:gd name="T2" fmla="*/ 146 w 291"/>
                  <a:gd name="T3" fmla="*/ 0 h 374"/>
                  <a:gd name="T4" fmla="*/ 0 w 291"/>
                  <a:gd name="T5" fmla="*/ 146 h 374"/>
                  <a:gd name="T6" fmla="*/ 83 w 291"/>
                  <a:gd name="T7" fmla="*/ 277 h 374"/>
                  <a:gd name="T8" fmla="*/ 83 w 291"/>
                  <a:gd name="T9" fmla="*/ 354 h 374"/>
                  <a:gd name="T10" fmla="*/ 104 w 291"/>
                  <a:gd name="T11" fmla="*/ 374 h 374"/>
                  <a:gd name="T12" fmla="*/ 187 w 291"/>
                  <a:gd name="T13" fmla="*/ 374 h 374"/>
                  <a:gd name="T14" fmla="*/ 208 w 291"/>
                  <a:gd name="T15" fmla="*/ 354 h 374"/>
                  <a:gd name="T16" fmla="*/ 208 w 291"/>
                  <a:gd name="T17" fmla="*/ 277 h 374"/>
                  <a:gd name="T18" fmla="*/ 291 w 291"/>
                  <a:gd name="T19" fmla="*/ 146 h 374"/>
                  <a:gd name="T20" fmla="*/ 146 w 291"/>
                  <a:gd name="T21" fmla="*/ 250 h 374"/>
                  <a:gd name="T22" fmla="*/ 42 w 291"/>
                  <a:gd name="T23" fmla="*/ 146 h 374"/>
                  <a:gd name="T24" fmla="*/ 146 w 291"/>
                  <a:gd name="T25" fmla="*/ 42 h 374"/>
                  <a:gd name="T26" fmla="*/ 250 w 291"/>
                  <a:gd name="T27" fmla="*/ 146 h 374"/>
                  <a:gd name="T28" fmla="*/ 146 w 291"/>
                  <a:gd name="T29" fmla="*/ 25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374">
                    <a:moveTo>
                      <a:pt x="291" y="146"/>
                    </a:moveTo>
                    <a:cubicBezTo>
                      <a:pt x="291" y="66"/>
                      <a:pt x="226" y="0"/>
                      <a:pt x="146" y="0"/>
                    </a:cubicBezTo>
                    <a:cubicBezTo>
                      <a:pt x="65" y="0"/>
                      <a:pt x="0" y="66"/>
                      <a:pt x="0" y="146"/>
                    </a:cubicBezTo>
                    <a:cubicBezTo>
                      <a:pt x="0" y="204"/>
                      <a:pt x="34" y="253"/>
                      <a:pt x="83" y="277"/>
                    </a:cubicBezTo>
                    <a:cubicBezTo>
                      <a:pt x="83" y="354"/>
                      <a:pt x="83" y="354"/>
                      <a:pt x="83" y="354"/>
                    </a:cubicBezTo>
                    <a:cubicBezTo>
                      <a:pt x="83" y="365"/>
                      <a:pt x="93" y="374"/>
                      <a:pt x="104" y="374"/>
                    </a:cubicBezTo>
                    <a:cubicBezTo>
                      <a:pt x="187" y="374"/>
                      <a:pt x="187" y="374"/>
                      <a:pt x="187" y="374"/>
                    </a:cubicBezTo>
                    <a:cubicBezTo>
                      <a:pt x="199" y="374"/>
                      <a:pt x="208" y="365"/>
                      <a:pt x="208" y="354"/>
                    </a:cubicBezTo>
                    <a:cubicBezTo>
                      <a:pt x="208" y="277"/>
                      <a:pt x="208" y="277"/>
                      <a:pt x="208" y="277"/>
                    </a:cubicBezTo>
                    <a:cubicBezTo>
                      <a:pt x="257" y="253"/>
                      <a:pt x="291" y="204"/>
                      <a:pt x="291" y="146"/>
                    </a:cubicBezTo>
                    <a:close/>
                    <a:moveTo>
                      <a:pt x="146" y="250"/>
                    </a:moveTo>
                    <a:cubicBezTo>
                      <a:pt x="88" y="250"/>
                      <a:pt x="42" y="203"/>
                      <a:pt x="42" y="146"/>
                    </a:cubicBezTo>
                    <a:cubicBezTo>
                      <a:pt x="42" y="88"/>
                      <a:pt x="88" y="42"/>
                      <a:pt x="146" y="42"/>
                    </a:cubicBezTo>
                    <a:cubicBezTo>
                      <a:pt x="203" y="42"/>
                      <a:pt x="250" y="88"/>
                      <a:pt x="250" y="146"/>
                    </a:cubicBezTo>
                    <a:cubicBezTo>
                      <a:pt x="250" y="203"/>
                      <a:pt x="203" y="250"/>
                      <a:pt x="146" y="2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3" name="Rectangle 22"/>
              <p:cNvSpPr>
                <a:spLocks noChangeArrowheads="1"/>
              </p:cNvSpPr>
              <p:nvPr/>
            </p:nvSpPr>
            <p:spPr bwMode="auto">
              <a:xfrm>
                <a:off x="1784351" y="5262563"/>
                <a:ext cx="22225"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4" name="Freeform 23"/>
              <p:cNvSpPr>
                <a:spLocks/>
              </p:cNvSpPr>
              <p:nvPr/>
            </p:nvSpPr>
            <p:spPr bwMode="auto">
              <a:xfrm>
                <a:off x="1858963" y="5291138"/>
                <a:ext cx="31750" cy="31750"/>
              </a:xfrm>
              <a:custGeom>
                <a:avLst/>
                <a:gdLst>
                  <a:gd name="T0" fmla="*/ 10 w 20"/>
                  <a:gd name="T1" fmla="*/ 20 h 20"/>
                  <a:gd name="T2" fmla="*/ 0 w 20"/>
                  <a:gd name="T3" fmla="*/ 10 h 20"/>
                  <a:gd name="T4" fmla="*/ 10 w 20"/>
                  <a:gd name="T5" fmla="*/ 0 h 20"/>
                  <a:gd name="T6" fmla="*/ 20 w 20"/>
                  <a:gd name="T7" fmla="*/ 10 h 20"/>
                  <a:gd name="T8" fmla="*/ 10 w 20"/>
                  <a:gd name="T9" fmla="*/ 20 h 20"/>
                </a:gdLst>
                <a:ahLst/>
                <a:cxnLst>
                  <a:cxn ang="0">
                    <a:pos x="T0" y="T1"/>
                  </a:cxn>
                  <a:cxn ang="0">
                    <a:pos x="T2" y="T3"/>
                  </a:cxn>
                  <a:cxn ang="0">
                    <a:pos x="T4" y="T5"/>
                  </a:cxn>
                  <a:cxn ang="0">
                    <a:pos x="T6" y="T7"/>
                  </a:cxn>
                  <a:cxn ang="0">
                    <a:pos x="T8" y="T9"/>
                  </a:cxn>
                </a:cxnLst>
                <a:rect l="0" t="0" r="r" b="b"/>
                <a:pathLst>
                  <a:path w="20" h="20">
                    <a:moveTo>
                      <a:pt x="10" y="20"/>
                    </a:moveTo>
                    <a:lnTo>
                      <a:pt x="0" y="10"/>
                    </a:lnTo>
                    <a:lnTo>
                      <a:pt x="10" y="0"/>
                    </a:lnTo>
                    <a:lnTo>
                      <a:pt x="20" y="1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5" name="Rectangle 24"/>
              <p:cNvSpPr>
                <a:spLocks noChangeArrowheads="1"/>
              </p:cNvSpPr>
              <p:nvPr/>
            </p:nvSpPr>
            <p:spPr bwMode="auto">
              <a:xfrm>
                <a:off x="1895476" y="5375276"/>
                <a:ext cx="22225"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6" name="Freeform 25"/>
              <p:cNvSpPr>
                <a:spLocks/>
              </p:cNvSpPr>
              <p:nvPr/>
            </p:nvSpPr>
            <p:spPr bwMode="auto">
              <a:xfrm>
                <a:off x="1858963" y="5448301"/>
                <a:ext cx="31750" cy="31750"/>
              </a:xfrm>
              <a:custGeom>
                <a:avLst/>
                <a:gdLst>
                  <a:gd name="T0" fmla="*/ 10 w 20"/>
                  <a:gd name="T1" fmla="*/ 20 h 20"/>
                  <a:gd name="T2" fmla="*/ 0 w 20"/>
                  <a:gd name="T3" fmla="*/ 10 h 20"/>
                  <a:gd name="T4" fmla="*/ 10 w 20"/>
                  <a:gd name="T5" fmla="*/ 0 h 20"/>
                  <a:gd name="T6" fmla="*/ 20 w 20"/>
                  <a:gd name="T7" fmla="*/ 10 h 20"/>
                  <a:gd name="T8" fmla="*/ 10 w 20"/>
                  <a:gd name="T9" fmla="*/ 20 h 20"/>
                </a:gdLst>
                <a:ahLst/>
                <a:cxnLst>
                  <a:cxn ang="0">
                    <a:pos x="T0" y="T1"/>
                  </a:cxn>
                  <a:cxn ang="0">
                    <a:pos x="T2" y="T3"/>
                  </a:cxn>
                  <a:cxn ang="0">
                    <a:pos x="T4" y="T5"/>
                  </a:cxn>
                  <a:cxn ang="0">
                    <a:pos x="T6" y="T7"/>
                  </a:cxn>
                  <a:cxn ang="0">
                    <a:pos x="T8" y="T9"/>
                  </a:cxn>
                </a:cxnLst>
                <a:rect l="0" t="0" r="r" b="b"/>
                <a:pathLst>
                  <a:path w="20" h="20">
                    <a:moveTo>
                      <a:pt x="10" y="20"/>
                    </a:moveTo>
                    <a:lnTo>
                      <a:pt x="0" y="10"/>
                    </a:lnTo>
                    <a:lnTo>
                      <a:pt x="10" y="0"/>
                    </a:lnTo>
                    <a:lnTo>
                      <a:pt x="20" y="1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7" name="Freeform 26"/>
              <p:cNvSpPr>
                <a:spLocks/>
              </p:cNvSpPr>
              <p:nvPr/>
            </p:nvSpPr>
            <p:spPr bwMode="auto">
              <a:xfrm>
                <a:off x="1701801" y="5448301"/>
                <a:ext cx="30163" cy="31750"/>
              </a:xfrm>
              <a:custGeom>
                <a:avLst/>
                <a:gdLst>
                  <a:gd name="T0" fmla="*/ 10 w 19"/>
                  <a:gd name="T1" fmla="*/ 20 h 20"/>
                  <a:gd name="T2" fmla="*/ 0 w 19"/>
                  <a:gd name="T3" fmla="*/ 10 h 20"/>
                  <a:gd name="T4" fmla="*/ 10 w 19"/>
                  <a:gd name="T5" fmla="*/ 0 h 20"/>
                  <a:gd name="T6" fmla="*/ 19 w 19"/>
                  <a:gd name="T7" fmla="*/ 10 h 20"/>
                  <a:gd name="T8" fmla="*/ 10 w 19"/>
                  <a:gd name="T9" fmla="*/ 20 h 20"/>
                </a:gdLst>
                <a:ahLst/>
                <a:cxnLst>
                  <a:cxn ang="0">
                    <a:pos x="T0" y="T1"/>
                  </a:cxn>
                  <a:cxn ang="0">
                    <a:pos x="T2" y="T3"/>
                  </a:cxn>
                  <a:cxn ang="0">
                    <a:pos x="T4" y="T5"/>
                  </a:cxn>
                  <a:cxn ang="0">
                    <a:pos x="T6" y="T7"/>
                  </a:cxn>
                  <a:cxn ang="0">
                    <a:pos x="T8" y="T9"/>
                  </a:cxn>
                </a:cxnLst>
                <a:rect l="0" t="0" r="r" b="b"/>
                <a:pathLst>
                  <a:path w="19" h="20">
                    <a:moveTo>
                      <a:pt x="10" y="20"/>
                    </a:moveTo>
                    <a:lnTo>
                      <a:pt x="0" y="10"/>
                    </a:lnTo>
                    <a:lnTo>
                      <a:pt x="10" y="0"/>
                    </a:lnTo>
                    <a:lnTo>
                      <a:pt x="19" y="1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8" name="Rectangle 27"/>
              <p:cNvSpPr>
                <a:spLocks noChangeArrowheads="1"/>
              </p:cNvSpPr>
              <p:nvPr/>
            </p:nvSpPr>
            <p:spPr bwMode="auto">
              <a:xfrm>
                <a:off x="1673226" y="5375276"/>
                <a:ext cx="22225"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29" name="Freeform 28"/>
              <p:cNvSpPr>
                <a:spLocks/>
              </p:cNvSpPr>
              <p:nvPr/>
            </p:nvSpPr>
            <p:spPr bwMode="auto">
              <a:xfrm>
                <a:off x="1701801" y="5291138"/>
                <a:ext cx="30163" cy="31750"/>
              </a:xfrm>
              <a:custGeom>
                <a:avLst/>
                <a:gdLst>
                  <a:gd name="T0" fmla="*/ 10 w 19"/>
                  <a:gd name="T1" fmla="*/ 20 h 20"/>
                  <a:gd name="T2" fmla="*/ 0 w 19"/>
                  <a:gd name="T3" fmla="*/ 10 h 20"/>
                  <a:gd name="T4" fmla="*/ 10 w 19"/>
                  <a:gd name="T5" fmla="*/ 0 h 20"/>
                  <a:gd name="T6" fmla="*/ 19 w 19"/>
                  <a:gd name="T7" fmla="*/ 10 h 20"/>
                  <a:gd name="T8" fmla="*/ 10 w 19"/>
                  <a:gd name="T9" fmla="*/ 20 h 20"/>
                </a:gdLst>
                <a:ahLst/>
                <a:cxnLst>
                  <a:cxn ang="0">
                    <a:pos x="T0" y="T1"/>
                  </a:cxn>
                  <a:cxn ang="0">
                    <a:pos x="T2" y="T3"/>
                  </a:cxn>
                  <a:cxn ang="0">
                    <a:pos x="T4" y="T5"/>
                  </a:cxn>
                  <a:cxn ang="0">
                    <a:pos x="T6" y="T7"/>
                  </a:cxn>
                  <a:cxn ang="0">
                    <a:pos x="T8" y="T9"/>
                  </a:cxn>
                </a:cxnLst>
                <a:rect l="0" t="0" r="r" b="b"/>
                <a:pathLst>
                  <a:path w="19" h="20">
                    <a:moveTo>
                      <a:pt x="10" y="20"/>
                    </a:moveTo>
                    <a:lnTo>
                      <a:pt x="0" y="10"/>
                    </a:lnTo>
                    <a:lnTo>
                      <a:pt x="10" y="0"/>
                    </a:lnTo>
                    <a:lnTo>
                      <a:pt x="19" y="1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grpSp>
          <p:nvGrpSpPr>
            <p:cNvPr id="143" name="Group 142"/>
            <p:cNvGrpSpPr/>
            <p:nvPr/>
          </p:nvGrpSpPr>
          <p:grpSpPr>
            <a:xfrm>
              <a:off x="4381628" y="1193388"/>
              <a:ext cx="398206" cy="414180"/>
              <a:chOff x="474663" y="6134101"/>
              <a:chExt cx="514351" cy="534987"/>
            </a:xfrm>
            <a:solidFill>
              <a:schemeClr val="bg1"/>
            </a:solidFill>
          </p:grpSpPr>
          <p:sp>
            <p:nvSpPr>
              <p:cNvPr id="130" name="Freeform 29"/>
              <p:cNvSpPr>
                <a:spLocks/>
              </p:cNvSpPr>
              <p:nvPr/>
            </p:nvSpPr>
            <p:spPr bwMode="auto">
              <a:xfrm>
                <a:off x="474663" y="6478588"/>
                <a:ext cx="160338" cy="190500"/>
              </a:xfrm>
              <a:custGeom>
                <a:avLst/>
                <a:gdLst>
                  <a:gd name="T0" fmla="*/ 272 w 300"/>
                  <a:gd name="T1" fmla="*/ 334 h 355"/>
                  <a:gd name="T2" fmla="*/ 300 w 300"/>
                  <a:gd name="T3" fmla="*/ 231 h 355"/>
                  <a:gd name="T4" fmla="*/ 236 w 300"/>
                  <a:gd name="T5" fmla="*/ 181 h 355"/>
                  <a:gd name="T6" fmla="*/ 272 w 300"/>
                  <a:gd name="T7" fmla="*/ 104 h 355"/>
                  <a:gd name="T8" fmla="*/ 168 w 300"/>
                  <a:gd name="T9" fmla="*/ 0 h 355"/>
                  <a:gd name="T10" fmla="*/ 64 w 300"/>
                  <a:gd name="T11" fmla="*/ 104 h 355"/>
                  <a:gd name="T12" fmla="*/ 99 w 300"/>
                  <a:gd name="T13" fmla="*/ 181 h 355"/>
                  <a:gd name="T14" fmla="*/ 0 w 300"/>
                  <a:gd name="T15" fmla="*/ 334 h 355"/>
                  <a:gd name="T16" fmla="*/ 20 w 300"/>
                  <a:gd name="T17" fmla="*/ 355 h 355"/>
                  <a:gd name="T18" fmla="*/ 272 w 300"/>
                  <a:gd name="T19" fmla="*/ 355 h 355"/>
                  <a:gd name="T20" fmla="*/ 272 w 300"/>
                  <a:gd name="T21" fmla="*/ 33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355">
                    <a:moveTo>
                      <a:pt x="272" y="334"/>
                    </a:moveTo>
                    <a:cubicBezTo>
                      <a:pt x="272" y="297"/>
                      <a:pt x="282" y="262"/>
                      <a:pt x="300" y="231"/>
                    </a:cubicBezTo>
                    <a:cubicBezTo>
                      <a:pt x="283" y="210"/>
                      <a:pt x="261" y="193"/>
                      <a:pt x="236" y="181"/>
                    </a:cubicBezTo>
                    <a:cubicBezTo>
                      <a:pt x="258" y="162"/>
                      <a:pt x="272" y="135"/>
                      <a:pt x="272" y="104"/>
                    </a:cubicBezTo>
                    <a:cubicBezTo>
                      <a:pt x="272" y="47"/>
                      <a:pt x="225" y="0"/>
                      <a:pt x="168" y="0"/>
                    </a:cubicBezTo>
                    <a:cubicBezTo>
                      <a:pt x="110" y="0"/>
                      <a:pt x="64" y="47"/>
                      <a:pt x="64" y="104"/>
                    </a:cubicBezTo>
                    <a:cubicBezTo>
                      <a:pt x="64" y="135"/>
                      <a:pt x="78" y="162"/>
                      <a:pt x="99" y="181"/>
                    </a:cubicBezTo>
                    <a:cubicBezTo>
                      <a:pt x="41" y="208"/>
                      <a:pt x="0" y="266"/>
                      <a:pt x="0" y="334"/>
                    </a:cubicBezTo>
                    <a:cubicBezTo>
                      <a:pt x="0" y="346"/>
                      <a:pt x="9" y="355"/>
                      <a:pt x="20" y="355"/>
                    </a:cubicBezTo>
                    <a:cubicBezTo>
                      <a:pt x="272" y="355"/>
                      <a:pt x="272" y="355"/>
                      <a:pt x="272" y="355"/>
                    </a:cubicBezTo>
                    <a:lnTo>
                      <a:pt x="272" y="3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31" name="Freeform 30"/>
              <p:cNvSpPr>
                <a:spLocks/>
              </p:cNvSpPr>
              <p:nvPr/>
            </p:nvSpPr>
            <p:spPr bwMode="auto">
              <a:xfrm>
                <a:off x="828676" y="6478588"/>
                <a:ext cx="160338" cy="190500"/>
              </a:xfrm>
              <a:custGeom>
                <a:avLst/>
                <a:gdLst>
                  <a:gd name="T0" fmla="*/ 298 w 299"/>
                  <a:gd name="T1" fmla="*/ 328 h 355"/>
                  <a:gd name="T2" fmla="*/ 199 w 299"/>
                  <a:gd name="T3" fmla="*/ 181 h 355"/>
                  <a:gd name="T4" fmla="*/ 234 w 299"/>
                  <a:gd name="T5" fmla="*/ 104 h 355"/>
                  <a:gd name="T6" fmla="*/ 130 w 299"/>
                  <a:gd name="T7" fmla="*/ 0 h 355"/>
                  <a:gd name="T8" fmla="*/ 26 w 299"/>
                  <a:gd name="T9" fmla="*/ 104 h 355"/>
                  <a:gd name="T10" fmla="*/ 62 w 299"/>
                  <a:gd name="T11" fmla="*/ 181 h 355"/>
                  <a:gd name="T12" fmla="*/ 0 w 299"/>
                  <a:gd name="T13" fmla="*/ 229 h 355"/>
                  <a:gd name="T14" fmla="*/ 30 w 299"/>
                  <a:gd name="T15" fmla="*/ 334 h 355"/>
                  <a:gd name="T16" fmla="*/ 30 w 299"/>
                  <a:gd name="T17" fmla="*/ 355 h 355"/>
                  <a:gd name="T18" fmla="*/ 278 w 299"/>
                  <a:gd name="T19" fmla="*/ 355 h 355"/>
                  <a:gd name="T20" fmla="*/ 278 w 299"/>
                  <a:gd name="T21" fmla="*/ 355 h 355"/>
                  <a:gd name="T22" fmla="*/ 299 w 299"/>
                  <a:gd name="T23" fmla="*/ 334 h 355"/>
                  <a:gd name="T24" fmla="*/ 298 w 299"/>
                  <a:gd name="T25" fmla="*/ 32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355">
                    <a:moveTo>
                      <a:pt x="298" y="328"/>
                    </a:moveTo>
                    <a:cubicBezTo>
                      <a:pt x="296" y="263"/>
                      <a:pt x="256" y="207"/>
                      <a:pt x="199" y="181"/>
                    </a:cubicBezTo>
                    <a:cubicBezTo>
                      <a:pt x="220" y="162"/>
                      <a:pt x="234" y="135"/>
                      <a:pt x="234" y="104"/>
                    </a:cubicBezTo>
                    <a:cubicBezTo>
                      <a:pt x="234" y="47"/>
                      <a:pt x="188" y="0"/>
                      <a:pt x="130" y="0"/>
                    </a:cubicBezTo>
                    <a:cubicBezTo>
                      <a:pt x="73" y="0"/>
                      <a:pt x="26" y="47"/>
                      <a:pt x="26" y="104"/>
                    </a:cubicBezTo>
                    <a:cubicBezTo>
                      <a:pt x="26" y="135"/>
                      <a:pt x="40" y="162"/>
                      <a:pt x="62" y="181"/>
                    </a:cubicBezTo>
                    <a:cubicBezTo>
                      <a:pt x="38" y="192"/>
                      <a:pt x="17" y="208"/>
                      <a:pt x="0" y="229"/>
                    </a:cubicBezTo>
                    <a:cubicBezTo>
                      <a:pt x="19" y="260"/>
                      <a:pt x="30" y="296"/>
                      <a:pt x="30" y="334"/>
                    </a:cubicBezTo>
                    <a:cubicBezTo>
                      <a:pt x="30" y="355"/>
                      <a:pt x="30" y="355"/>
                      <a:pt x="30" y="355"/>
                    </a:cubicBezTo>
                    <a:cubicBezTo>
                      <a:pt x="278" y="355"/>
                      <a:pt x="278" y="355"/>
                      <a:pt x="278" y="355"/>
                    </a:cubicBezTo>
                    <a:cubicBezTo>
                      <a:pt x="278" y="355"/>
                      <a:pt x="278" y="355"/>
                      <a:pt x="278" y="355"/>
                    </a:cubicBezTo>
                    <a:cubicBezTo>
                      <a:pt x="290" y="355"/>
                      <a:pt x="299" y="346"/>
                      <a:pt x="299" y="334"/>
                    </a:cubicBezTo>
                    <a:cubicBezTo>
                      <a:pt x="299" y="332"/>
                      <a:pt x="299" y="330"/>
                      <a:pt x="298" y="3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32" name="Freeform 31"/>
              <p:cNvSpPr>
                <a:spLocks/>
              </p:cNvSpPr>
              <p:nvPr/>
            </p:nvSpPr>
            <p:spPr bwMode="auto">
              <a:xfrm>
                <a:off x="554038" y="6134101"/>
                <a:ext cx="357188" cy="311150"/>
              </a:xfrm>
              <a:custGeom>
                <a:avLst/>
                <a:gdLst>
                  <a:gd name="T0" fmla="*/ 644 w 665"/>
                  <a:gd name="T1" fmla="*/ 498 h 580"/>
                  <a:gd name="T2" fmla="*/ 353 w 665"/>
                  <a:gd name="T3" fmla="*/ 498 h 580"/>
                  <a:gd name="T4" fmla="*/ 353 w 665"/>
                  <a:gd name="T5" fmla="*/ 457 h 580"/>
                  <a:gd name="T6" fmla="*/ 517 w 665"/>
                  <a:gd name="T7" fmla="*/ 457 h 580"/>
                  <a:gd name="T8" fmla="*/ 518 w 665"/>
                  <a:gd name="T9" fmla="*/ 457 h 580"/>
                  <a:gd name="T10" fmla="*/ 538 w 665"/>
                  <a:gd name="T11" fmla="*/ 436 h 580"/>
                  <a:gd name="T12" fmla="*/ 537 w 665"/>
                  <a:gd name="T13" fmla="*/ 430 h 580"/>
                  <a:gd name="T14" fmla="*/ 411 w 665"/>
                  <a:gd name="T15" fmla="*/ 246 h 580"/>
                  <a:gd name="T16" fmla="*/ 468 w 665"/>
                  <a:gd name="T17" fmla="*/ 136 h 580"/>
                  <a:gd name="T18" fmla="*/ 332 w 665"/>
                  <a:gd name="T19" fmla="*/ 0 h 580"/>
                  <a:gd name="T20" fmla="*/ 196 w 665"/>
                  <a:gd name="T21" fmla="*/ 136 h 580"/>
                  <a:gd name="T22" fmla="*/ 253 w 665"/>
                  <a:gd name="T23" fmla="*/ 246 h 580"/>
                  <a:gd name="T24" fmla="*/ 127 w 665"/>
                  <a:gd name="T25" fmla="*/ 436 h 580"/>
                  <a:gd name="T26" fmla="*/ 148 w 665"/>
                  <a:gd name="T27" fmla="*/ 457 h 580"/>
                  <a:gd name="T28" fmla="*/ 311 w 665"/>
                  <a:gd name="T29" fmla="*/ 457 h 580"/>
                  <a:gd name="T30" fmla="*/ 311 w 665"/>
                  <a:gd name="T31" fmla="*/ 498 h 580"/>
                  <a:gd name="T32" fmla="*/ 20 w 665"/>
                  <a:gd name="T33" fmla="*/ 498 h 580"/>
                  <a:gd name="T34" fmla="*/ 0 w 665"/>
                  <a:gd name="T35" fmla="*/ 519 h 580"/>
                  <a:gd name="T36" fmla="*/ 0 w 665"/>
                  <a:gd name="T37" fmla="*/ 560 h 580"/>
                  <a:gd name="T38" fmla="*/ 20 w 665"/>
                  <a:gd name="T39" fmla="*/ 580 h 580"/>
                  <a:gd name="T40" fmla="*/ 41 w 665"/>
                  <a:gd name="T41" fmla="*/ 560 h 580"/>
                  <a:gd name="T42" fmla="*/ 41 w 665"/>
                  <a:gd name="T43" fmla="*/ 540 h 580"/>
                  <a:gd name="T44" fmla="*/ 311 w 665"/>
                  <a:gd name="T45" fmla="*/ 540 h 580"/>
                  <a:gd name="T46" fmla="*/ 311 w 665"/>
                  <a:gd name="T47" fmla="*/ 560 h 580"/>
                  <a:gd name="T48" fmla="*/ 332 w 665"/>
                  <a:gd name="T49" fmla="*/ 580 h 580"/>
                  <a:gd name="T50" fmla="*/ 353 w 665"/>
                  <a:gd name="T51" fmla="*/ 560 h 580"/>
                  <a:gd name="T52" fmla="*/ 353 w 665"/>
                  <a:gd name="T53" fmla="*/ 540 h 580"/>
                  <a:gd name="T54" fmla="*/ 623 w 665"/>
                  <a:gd name="T55" fmla="*/ 540 h 580"/>
                  <a:gd name="T56" fmla="*/ 623 w 665"/>
                  <a:gd name="T57" fmla="*/ 560 h 580"/>
                  <a:gd name="T58" fmla="*/ 644 w 665"/>
                  <a:gd name="T59" fmla="*/ 580 h 580"/>
                  <a:gd name="T60" fmla="*/ 665 w 665"/>
                  <a:gd name="T61" fmla="*/ 560 h 580"/>
                  <a:gd name="T62" fmla="*/ 665 w 665"/>
                  <a:gd name="T63" fmla="*/ 519 h 580"/>
                  <a:gd name="T64" fmla="*/ 644 w 665"/>
                  <a:gd name="T65" fmla="*/ 498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5" h="580">
                    <a:moveTo>
                      <a:pt x="644" y="498"/>
                    </a:moveTo>
                    <a:cubicBezTo>
                      <a:pt x="353" y="498"/>
                      <a:pt x="353" y="498"/>
                      <a:pt x="353" y="498"/>
                    </a:cubicBezTo>
                    <a:cubicBezTo>
                      <a:pt x="353" y="457"/>
                      <a:pt x="353" y="457"/>
                      <a:pt x="353" y="457"/>
                    </a:cubicBezTo>
                    <a:cubicBezTo>
                      <a:pt x="517" y="457"/>
                      <a:pt x="517" y="457"/>
                      <a:pt x="517" y="457"/>
                    </a:cubicBezTo>
                    <a:cubicBezTo>
                      <a:pt x="517" y="457"/>
                      <a:pt x="517" y="457"/>
                      <a:pt x="518" y="457"/>
                    </a:cubicBezTo>
                    <a:cubicBezTo>
                      <a:pt x="529" y="457"/>
                      <a:pt x="538" y="447"/>
                      <a:pt x="538" y="436"/>
                    </a:cubicBezTo>
                    <a:cubicBezTo>
                      <a:pt x="538" y="434"/>
                      <a:pt x="538" y="432"/>
                      <a:pt x="537" y="430"/>
                    </a:cubicBezTo>
                    <a:cubicBezTo>
                      <a:pt x="535" y="347"/>
                      <a:pt x="483" y="277"/>
                      <a:pt x="411" y="246"/>
                    </a:cubicBezTo>
                    <a:cubicBezTo>
                      <a:pt x="446" y="222"/>
                      <a:pt x="468" y="182"/>
                      <a:pt x="468" y="136"/>
                    </a:cubicBezTo>
                    <a:cubicBezTo>
                      <a:pt x="468" y="61"/>
                      <a:pt x="407" y="0"/>
                      <a:pt x="332" y="0"/>
                    </a:cubicBezTo>
                    <a:cubicBezTo>
                      <a:pt x="257" y="0"/>
                      <a:pt x="196" y="61"/>
                      <a:pt x="196" y="136"/>
                    </a:cubicBezTo>
                    <a:cubicBezTo>
                      <a:pt x="196" y="182"/>
                      <a:pt x="219" y="222"/>
                      <a:pt x="253" y="246"/>
                    </a:cubicBezTo>
                    <a:cubicBezTo>
                      <a:pt x="179" y="277"/>
                      <a:pt x="127" y="351"/>
                      <a:pt x="127" y="436"/>
                    </a:cubicBezTo>
                    <a:cubicBezTo>
                      <a:pt x="127" y="447"/>
                      <a:pt x="136" y="457"/>
                      <a:pt x="148" y="457"/>
                    </a:cubicBezTo>
                    <a:cubicBezTo>
                      <a:pt x="311" y="457"/>
                      <a:pt x="311" y="457"/>
                      <a:pt x="311" y="457"/>
                    </a:cubicBezTo>
                    <a:cubicBezTo>
                      <a:pt x="311" y="498"/>
                      <a:pt x="311" y="498"/>
                      <a:pt x="311" y="498"/>
                    </a:cubicBezTo>
                    <a:cubicBezTo>
                      <a:pt x="20" y="498"/>
                      <a:pt x="20" y="498"/>
                      <a:pt x="20" y="498"/>
                    </a:cubicBezTo>
                    <a:cubicBezTo>
                      <a:pt x="9" y="498"/>
                      <a:pt x="0" y="507"/>
                      <a:pt x="0" y="519"/>
                    </a:cubicBezTo>
                    <a:cubicBezTo>
                      <a:pt x="0" y="560"/>
                      <a:pt x="0" y="560"/>
                      <a:pt x="0" y="560"/>
                    </a:cubicBezTo>
                    <a:cubicBezTo>
                      <a:pt x="0" y="571"/>
                      <a:pt x="9" y="580"/>
                      <a:pt x="20" y="580"/>
                    </a:cubicBezTo>
                    <a:cubicBezTo>
                      <a:pt x="32" y="580"/>
                      <a:pt x="41" y="571"/>
                      <a:pt x="41" y="560"/>
                    </a:cubicBezTo>
                    <a:cubicBezTo>
                      <a:pt x="41" y="540"/>
                      <a:pt x="41" y="540"/>
                      <a:pt x="41" y="540"/>
                    </a:cubicBezTo>
                    <a:cubicBezTo>
                      <a:pt x="311" y="540"/>
                      <a:pt x="311" y="540"/>
                      <a:pt x="311" y="540"/>
                    </a:cubicBezTo>
                    <a:cubicBezTo>
                      <a:pt x="311" y="560"/>
                      <a:pt x="311" y="560"/>
                      <a:pt x="311" y="560"/>
                    </a:cubicBezTo>
                    <a:cubicBezTo>
                      <a:pt x="311" y="571"/>
                      <a:pt x="321" y="580"/>
                      <a:pt x="332" y="580"/>
                    </a:cubicBezTo>
                    <a:cubicBezTo>
                      <a:pt x="344" y="580"/>
                      <a:pt x="353" y="571"/>
                      <a:pt x="353" y="560"/>
                    </a:cubicBezTo>
                    <a:cubicBezTo>
                      <a:pt x="353" y="540"/>
                      <a:pt x="353" y="540"/>
                      <a:pt x="353" y="540"/>
                    </a:cubicBezTo>
                    <a:cubicBezTo>
                      <a:pt x="623" y="540"/>
                      <a:pt x="623" y="540"/>
                      <a:pt x="623" y="540"/>
                    </a:cubicBezTo>
                    <a:cubicBezTo>
                      <a:pt x="623" y="560"/>
                      <a:pt x="623" y="560"/>
                      <a:pt x="623" y="560"/>
                    </a:cubicBezTo>
                    <a:cubicBezTo>
                      <a:pt x="623" y="571"/>
                      <a:pt x="632" y="580"/>
                      <a:pt x="644" y="580"/>
                    </a:cubicBezTo>
                    <a:cubicBezTo>
                      <a:pt x="655" y="580"/>
                      <a:pt x="665" y="571"/>
                      <a:pt x="665" y="560"/>
                    </a:cubicBezTo>
                    <a:cubicBezTo>
                      <a:pt x="665" y="519"/>
                      <a:pt x="665" y="519"/>
                      <a:pt x="665" y="519"/>
                    </a:cubicBezTo>
                    <a:cubicBezTo>
                      <a:pt x="665" y="507"/>
                      <a:pt x="655" y="498"/>
                      <a:pt x="644" y="4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33" name="Freeform 32"/>
              <p:cNvSpPr>
                <a:spLocks/>
              </p:cNvSpPr>
              <p:nvPr/>
            </p:nvSpPr>
            <p:spPr bwMode="auto">
              <a:xfrm>
                <a:off x="641351" y="6478588"/>
                <a:ext cx="180975" cy="190500"/>
              </a:xfrm>
              <a:custGeom>
                <a:avLst/>
                <a:gdLst>
                  <a:gd name="T0" fmla="*/ 336 w 337"/>
                  <a:gd name="T1" fmla="*/ 328 h 355"/>
                  <a:gd name="T2" fmla="*/ 237 w 337"/>
                  <a:gd name="T3" fmla="*/ 181 h 355"/>
                  <a:gd name="T4" fmla="*/ 272 w 337"/>
                  <a:gd name="T5" fmla="*/ 104 h 355"/>
                  <a:gd name="T6" fmla="*/ 168 w 337"/>
                  <a:gd name="T7" fmla="*/ 0 h 355"/>
                  <a:gd name="T8" fmla="*/ 64 w 337"/>
                  <a:gd name="T9" fmla="*/ 104 h 355"/>
                  <a:gd name="T10" fmla="*/ 100 w 337"/>
                  <a:gd name="T11" fmla="*/ 181 h 355"/>
                  <a:gd name="T12" fmla="*/ 0 w 337"/>
                  <a:gd name="T13" fmla="*/ 334 h 355"/>
                  <a:gd name="T14" fmla="*/ 21 w 337"/>
                  <a:gd name="T15" fmla="*/ 355 h 355"/>
                  <a:gd name="T16" fmla="*/ 316 w 337"/>
                  <a:gd name="T17" fmla="*/ 355 h 355"/>
                  <a:gd name="T18" fmla="*/ 316 w 337"/>
                  <a:gd name="T19" fmla="*/ 355 h 355"/>
                  <a:gd name="T20" fmla="*/ 337 w 337"/>
                  <a:gd name="T21" fmla="*/ 334 h 355"/>
                  <a:gd name="T22" fmla="*/ 336 w 337"/>
                  <a:gd name="T23" fmla="*/ 32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 h="355">
                    <a:moveTo>
                      <a:pt x="336" y="328"/>
                    </a:moveTo>
                    <a:cubicBezTo>
                      <a:pt x="334" y="263"/>
                      <a:pt x="294" y="207"/>
                      <a:pt x="237" y="181"/>
                    </a:cubicBezTo>
                    <a:cubicBezTo>
                      <a:pt x="258" y="162"/>
                      <a:pt x="272" y="135"/>
                      <a:pt x="272" y="104"/>
                    </a:cubicBezTo>
                    <a:cubicBezTo>
                      <a:pt x="272" y="47"/>
                      <a:pt x="225" y="0"/>
                      <a:pt x="168" y="0"/>
                    </a:cubicBezTo>
                    <a:cubicBezTo>
                      <a:pt x="111" y="0"/>
                      <a:pt x="64" y="47"/>
                      <a:pt x="64" y="104"/>
                    </a:cubicBezTo>
                    <a:cubicBezTo>
                      <a:pt x="64" y="135"/>
                      <a:pt x="78" y="162"/>
                      <a:pt x="100" y="181"/>
                    </a:cubicBezTo>
                    <a:cubicBezTo>
                      <a:pt x="41" y="208"/>
                      <a:pt x="0" y="266"/>
                      <a:pt x="0" y="334"/>
                    </a:cubicBezTo>
                    <a:cubicBezTo>
                      <a:pt x="0" y="346"/>
                      <a:pt x="9" y="355"/>
                      <a:pt x="21" y="355"/>
                    </a:cubicBezTo>
                    <a:cubicBezTo>
                      <a:pt x="316" y="355"/>
                      <a:pt x="316" y="355"/>
                      <a:pt x="316" y="355"/>
                    </a:cubicBezTo>
                    <a:cubicBezTo>
                      <a:pt x="316" y="355"/>
                      <a:pt x="316" y="355"/>
                      <a:pt x="316" y="355"/>
                    </a:cubicBezTo>
                    <a:cubicBezTo>
                      <a:pt x="328" y="355"/>
                      <a:pt x="337" y="346"/>
                      <a:pt x="337" y="334"/>
                    </a:cubicBezTo>
                    <a:cubicBezTo>
                      <a:pt x="337" y="332"/>
                      <a:pt x="337" y="330"/>
                      <a:pt x="336" y="3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grpSp>
          <p:nvGrpSpPr>
            <p:cNvPr id="142" name="Group 141"/>
            <p:cNvGrpSpPr/>
            <p:nvPr/>
          </p:nvGrpSpPr>
          <p:grpSpPr>
            <a:xfrm>
              <a:off x="4935716" y="3536999"/>
              <a:ext cx="414180" cy="414180"/>
              <a:chOff x="446088" y="5262563"/>
              <a:chExt cx="534988" cy="534988"/>
            </a:xfrm>
            <a:solidFill>
              <a:schemeClr val="bg1"/>
            </a:solidFill>
          </p:grpSpPr>
          <p:sp>
            <p:nvSpPr>
              <p:cNvPr id="134" name="Freeform 33"/>
              <p:cNvSpPr>
                <a:spLocks/>
              </p:cNvSpPr>
              <p:nvPr/>
            </p:nvSpPr>
            <p:spPr bwMode="auto">
              <a:xfrm>
                <a:off x="514351" y="5262563"/>
                <a:ext cx="400050" cy="100013"/>
              </a:xfrm>
              <a:custGeom>
                <a:avLst/>
                <a:gdLst>
                  <a:gd name="T0" fmla="*/ 21 w 748"/>
                  <a:gd name="T1" fmla="*/ 187 h 187"/>
                  <a:gd name="T2" fmla="*/ 727 w 748"/>
                  <a:gd name="T3" fmla="*/ 187 h 187"/>
                  <a:gd name="T4" fmla="*/ 748 w 748"/>
                  <a:gd name="T5" fmla="*/ 166 h 187"/>
                  <a:gd name="T6" fmla="*/ 748 w 748"/>
                  <a:gd name="T7" fmla="*/ 125 h 187"/>
                  <a:gd name="T8" fmla="*/ 733 w 748"/>
                  <a:gd name="T9" fmla="*/ 105 h 187"/>
                  <a:gd name="T10" fmla="*/ 380 w 748"/>
                  <a:gd name="T11" fmla="*/ 1 h 187"/>
                  <a:gd name="T12" fmla="*/ 368 w 748"/>
                  <a:gd name="T13" fmla="*/ 1 h 187"/>
                  <a:gd name="T14" fmla="*/ 15 w 748"/>
                  <a:gd name="T15" fmla="*/ 105 h 187"/>
                  <a:gd name="T16" fmla="*/ 0 w 748"/>
                  <a:gd name="T17" fmla="*/ 125 h 187"/>
                  <a:gd name="T18" fmla="*/ 0 w 748"/>
                  <a:gd name="T19" fmla="*/ 166 h 187"/>
                  <a:gd name="T20" fmla="*/ 21 w 748"/>
                  <a:gd name="T2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8" h="187">
                    <a:moveTo>
                      <a:pt x="21" y="187"/>
                    </a:moveTo>
                    <a:cubicBezTo>
                      <a:pt x="727" y="187"/>
                      <a:pt x="727" y="187"/>
                      <a:pt x="727" y="187"/>
                    </a:cubicBezTo>
                    <a:cubicBezTo>
                      <a:pt x="739" y="187"/>
                      <a:pt x="748" y="178"/>
                      <a:pt x="748" y="166"/>
                    </a:cubicBezTo>
                    <a:cubicBezTo>
                      <a:pt x="748" y="125"/>
                      <a:pt x="748" y="125"/>
                      <a:pt x="748" y="125"/>
                    </a:cubicBezTo>
                    <a:cubicBezTo>
                      <a:pt x="748" y="116"/>
                      <a:pt x="742" y="108"/>
                      <a:pt x="733" y="105"/>
                    </a:cubicBezTo>
                    <a:cubicBezTo>
                      <a:pt x="380" y="1"/>
                      <a:pt x="380" y="1"/>
                      <a:pt x="380" y="1"/>
                    </a:cubicBezTo>
                    <a:cubicBezTo>
                      <a:pt x="376" y="0"/>
                      <a:pt x="372" y="0"/>
                      <a:pt x="368" y="1"/>
                    </a:cubicBezTo>
                    <a:cubicBezTo>
                      <a:pt x="15" y="105"/>
                      <a:pt x="15" y="105"/>
                      <a:pt x="15" y="105"/>
                    </a:cubicBezTo>
                    <a:cubicBezTo>
                      <a:pt x="6" y="108"/>
                      <a:pt x="0" y="116"/>
                      <a:pt x="0" y="125"/>
                    </a:cubicBezTo>
                    <a:cubicBezTo>
                      <a:pt x="0" y="166"/>
                      <a:pt x="0" y="166"/>
                      <a:pt x="0" y="166"/>
                    </a:cubicBezTo>
                    <a:cubicBezTo>
                      <a:pt x="0" y="178"/>
                      <a:pt x="9" y="187"/>
                      <a:pt x="21"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35" name="Freeform 34"/>
              <p:cNvSpPr>
                <a:spLocks noEditPoints="1"/>
              </p:cNvSpPr>
              <p:nvPr/>
            </p:nvSpPr>
            <p:spPr bwMode="auto">
              <a:xfrm>
                <a:off x="446088" y="5375276"/>
                <a:ext cx="534988" cy="422275"/>
              </a:xfrm>
              <a:custGeom>
                <a:avLst/>
                <a:gdLst>
                  <a:gd name="T0" fmla="*/ 832 w 998"/>
                  <a:gd name="T1" fmla="*/ 748 h 790"/>
                  <a:gd name="T2" fmla="*/ 811 w 998"/>
                  <a:gd name="T3" fmla="*/ 0 h 790"/>
                  <a:gd name="T4" fmla="*/ 167 w 998"/>
                  <a:gd name="T5" fmla="*/ 21 h 790"/>
                  <a:gd name="T6" fmla="*/ 21 w 998"/>
                  <a:gd name="T7" fmla="*/ 748 h 790"/>
                  <a:gd name="T8" fmla="*/ 21 w 998"/>
                  <a:gd name="T9" fmla="*/ 790 h 790"/>
                  <a:gd name="T10" fmla="*/ 998 w 998"/>
                  <a:gd name="T11" fmla="*/ 769 h 790"/>
                  <a:gd name="T12" fmla="*/ 354 w 998"/>
                  <a:gd name="T13" fmla="*/ 644 h 790"/>
                  <a:gd name="T14" fmla="*/ 270 w 998"/>
                  <a:gd name="T15" fmla="*/ 561 h 790"/>
                  <a:gd name="T16" fmla="*/ 354 w 998"/>
                  <a:gd name="T17" fmla="*/ 644 h 790"/>
                  <a:gd name="T18" fmla="*/ 270 w 998"/>
                  <a:gd name="T19" fmla="*/ 478 h 790"/>
                  <a:gd name="T20" fmla="*/ 354 w 998"/>
                  <a:gd name="T21" fmla="*/ 395 h 790"/>
                  <a:gd name="T22" fmla="*/ 354 w 998"/>
                  <a:gd name="T23" fmla="*/ 312 h 790"/>
                  <a:gd name="T24" fmla="*/ 270 w 998"/>
                  <a:gd name="T25" fmla="*/ 229 h 790"/>
                  <a:gd name="T26" fmla="*/ 354 w 998"/>
                  <a:gd name="T27" fmla="*/ 312 h 790"/>
                  <a:gd name="T28" fmla="*/ 270 w 998"/>
                  <a:gd name="T29" fmla="*/ 146 h 790"/>
                  <a:gd name="T30" fmla="*/ 354 w 998"/>
                  <a:gd name="T31" fmla="*/ 62 h 790"/>
                  <a:gd name="T32" fmla="*/ 437 w 998"/>
                  <a:gd name="T33" fmla="*/ 62 h 790"/>
                  <a:gd name="T34" fmla="*/ 561 w 998"/>
                  <a:gd name="T35" fmla="*/ 146 h 790"/>
                  <a:gd name="T36" fmla="*/ 437 w 998"/>
                  <a:gd name="T37" fmla="*/ 62 h 790"/>
                  <a:gd name="T38" fmla="*/ 561 w 998"/>
                  <a:gd name="T39" fmla="*/ 229 h 790"/>
                  <a:gd name="T40" fmla="*/ 437 w 998"/>
                  <a:gd name="T41" fmla="*/ 312 h 790"/>
                  <a:gd name="T42" fmla="*/ 437 w 998"/>
                  <a:gd name="T43" fmla="*/ 395 h 790"/>
                  <a:gd name="T44" fmla="*/ 561 w 998"/>
                  <a:gd name="T45" fmla="*/ 478 h 790"/>
                  <a:gd name="T46" fmla="*/ 437 w 998"/>
                  <a:gd name="T47" fmla="*/ 395 h 790"/>
                  <a:gd name="T48" fmla="*/ 416 w 998"/>
                  <a:gd name="T49" fmla="*/ 748 h 790"/>
                  <a:gd name="T50" fmla="*/ 437 w 998"/>
                  <a:gd name="T51" fmla="*/ 540 h 790"/>
                  <a:gd name="T52" fmla="*/ 582 w 998"/>
                  <a:gd name="T53" fmla="*/ 561 h 790"/>
                  <a:gd name="T54" fmla="*/ 728 w 998"/>
                  <a:gd name="T55" fmla="*/ 644 h 790"/>
                  <a:gd name="T56" fmla="*/ 645 w 998"/>
                  <a:gd name="T57" fmla="*/ 561 h 790"/>
                  <a:gd name="T58" fmla="*/ 728 w 998"/>
                  <a:gd name="T59" fmla="*/ 644 h 790"/>
                  <a:gd name="T60" fmla="*/ 645 w 998"/>
                  <a:gd name="T61" fmla="*/ 478 h 790"/>
                  <a:gd name="T62" fmla="*/ 728 w 998"/>
                  <a:gd name="T63" fmla="*/ 395 h 790"/>
                  <a:gd name="T64" fmla="*/ 728 w 998"/>
                  <a:gd name="T65" fmla="*/ 312 h 790"/>
                  <a:gd name="T66" fmla="*/ 645 w 998"/>
                  <a:gd name="T67" fmla="*/ 229 h 790"/>
                  <a:gd name="T68" fmla="*/ 728 w 998"/>
                  <a:gd name="T69" fmla="*/ 312 h 790"/>
                  <a:gd name="T70" fmla="*/ 645 w 998"/>
                  <a:gd name="T71" fmla="*/ 146 h 790"/>
                  <a:gd name="T72" fmla="*/ 728 w 998"/>
                  <a:gd name="T73" fmla="*/ 62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 h="790">
                    <a:moveTo>
                      <a:pt x="977" y="748"/>
                    </a:moveTo>
                    <a:cubicBezTo>
                      <a:pt x="832" y="748"/>
                      <a:pt x="832" y="748"/>
                      <a:pt x="832" y="748"/>
                    </a:cubicBezTo>
                    <a:cubicBezTo>
                      <a:pt x="832" y="21"/>
                      <a:pt x="832" y="21"/>
                      <a:pt x="832" y="21"/>
                    </a:cubicBezTo>
                    <a:cubicBezTo>
                      <a:pt x="832" y="9"/>
                      <a:pt x="822" y="0"/>
                      <a:pt x="811" y="0"/>
                    </a:cubicBezTo>
                    <a:cubicBezTo>
                      <a:pt x="187" y="0"/>
                      <a:pt x="187" y="0"/>
                      <a:pt x="187" y="0"/>
                    </a:cubicBezTo>
                    <a:cubicBezTo>
                      <a:pt x="176" y="0"/>
                      <a:pt x="167" y="9"/>
                      <a:pt x="167" y="21"/>
                    </a:cubicBezTo>
                    <a:cubicBezTo>
                      <a:pt x="167" y="748"/>
                      <a:pt x="167" y="748"/>
                      <a:pt x="167" y="748"/>
                    </a:cubicBezTo>
                    <a:cubicBezTo>
                      <a:pt x="21" y="748"/>
                      <a:pt x="21" y="748"/>
                      <a:pt x="21" y="748"/>
                    </a:cubicBezTo>
                    <a:cubicBezTo>
                      <a:pt x="10" y="748"/>
                      <a:pt x="0" y="758"/>
                      <a:pt x="0" y="769"/>
                    </a:cubicBezTo>
                    <a:cubicBezTo>
                      <a:pt x="0" y="781"/>
                      <a:pt x="10" y="790"/>
                      <a:pt x="21" y="790"/>
                    </a:cubicBezTo>
                    <a:cubicBezTo>
                      <a:pt x="977" y="790"/>
                      <a:pt x="977" y="790"/>
                      <a:pt x="977" y="790"/>
                    </a:cubicBezTo>
                    <a:cubicBezTo>
                      <a:pt x="989" y="790"/>
                      <a:pt x="998" y="781"/>
                      <a:pt x="998" y="769"/>
                    </a:cubicBezTo>
                    <a:cubicBezTo>
                      <a:pt x="998" y="758"/>
                      <a:pt x="989" y="748"/>
                      <a:pt x="977" y="748"/>
                    </a:cubicBezTo>
                    <a:close/>
                    <a:moveTo>
                      <a:pt x="354" y="644"/>
                    </a:moveTo>
                    <a:cubicBezTo>
                      <a:pt x="270" y="644"/>
                      <a:pt x="270" y="644"/>
                      <a:pt x="270" y="644"/>
                    </a:cubicBezTo>
                    <a:cubicBezTo>
                      <a:pt x="270" y="561"/>
                      <a:pt x="270" y="561"/>
                      <a:pt x="270" y="561"/>
                    </a:cubicBezTo>
                    <a:cubicBezTo>
                      <a:pt x="354" y="561"/>
                      <a:pt x="354" y="561"/>
                      <a:pt x="354" y="561"/>
                    </a:cubicBezTo>
                    <a:lnTo>
                      <a:pt x="354" y="644"/>
                    </a:lnTo>
                    <a:close/>
                    <a:moveTo>
                      <a:pt x="354" y="478"/>
                    </a:moveTo>
                    <a:cubicBezTo>
                      <a:pt x="270" y="478"/>
                      <a:pt x="270" y="478"/>
                      <a:pt x="270" y="478"/>
                    </a:cubicBezTo>
                    <a:cubicBezTo>
                      <a:pt x="270" y="395"/>
                      <a:pt x="270" y="395"/>
                      <a:pt x="270" y="395"/>
                    </a:cubicBezTo>
                    <a:cubicBezTo>
                      <a:pt x="354" y="395"/>
                      <a:pt x="354" y="395"/>
                      <a:pt x="354" y="395"/>
                    </a:cubicBezTo>
                    <a:lnTo>
                      <a:pt x="354" y="478"/>
                    </a:lnTo>
                    <a:close/>
                    <a:moveTo>
                      <a:pt x="354" y="312"/>
                    </a:moveTo>
                    <a:cubicBezTo>
                      <a:pt x="270" y="312"/>
                      <a:pt x="270" y="312"/>
                      <a:pt x="270" y="312"/>
                    </a:cubicBezTo>
                    <a:cubicBezTo>
                      <a:pt x="270" y="229"/>
                      <a:pt x="270" y="229"/>
                      <a:pt x="270" y="229"/>
                    </a:cubicBezTo>
                    <a:cubicBezTo>
                      <a:pt x="354" y="229"/>
                      <a:pt x="354" y="229"/>
                      <a:pt x="354" y="229"/>
                    </a:cubicBezTo>
                    <a:lnTo>
                      <a:pt x="354" y="312"/>
                    </a:lnTo>
                    <a:close/>
                    <a:moveTo>
                      <a:pt x="354" y="146"/>
                    </a:moveTo>
                    <a:cubicBezTo>
                      <a:pt x="270" y="146"/>
                      <a:pt x="270" y="146"/>
                      <a:pt x="270" y="146"/>
                    </a:cubicBezTo>
                    <a:cubicBezTo>
                      <a:pt x="270" y="62"/>
                      <a:pt x="270" y="62"/>
                      <a:pt x="270" y="62"/>
                    </a:cubicBezTo>
                    <a:cubicBezTo>
                      <a:pt x="354" y="62"/>
                      <a:pt x="354" y="62"/>
                      <a:pt x="354" y="62"/>
                    </a:cubicBezTo>
                    <a:lnTo>
                      <a:pt x="354" y="146"/>
                    </a:lnTo>
                    <a:close/>
                    <a:moveTo>
                      <a:pt x="437" y="62"/>
                    </a:moveTo>
                    <a:cubicBezTo>
                      <a:pt x="561" y="62"/>
                      <a:pt x="561" y="62"/>
                      <a:pt x="561" y="62"/>
                    </a:cubicBezTo>
                    <a:cubicBezTo>
                      <a:pt x="561" y="146"/>
                      <a:pt x="561" y="146"/>
                      <a:pt x="561" y="146"/>
                    </a:cubicBezTo>
                    <a:cubicBezTo>
                      <a:pt x="437" y="146"/>
                      <a:pt x="437" y="146"/>
                      <a:pt x="437" y="146"/>
                    </a:cubicBezTo>
                    <a:lnTo>
                      <a:pt x="437" y="62"/>
                    </a:lnTo>
                    <a:close/>
                    <a:moveTo>
                      <a:pt x="437" y="229"/>
                    </a:moveTo>
                    <a:cubicBezTo>
                      <a:pt x="561" y="229"/>
                      <a:pt x="561" y="229"/>
                      <a:pt x="561" y="229"/>
                    </a:cubicBezTo>
                    <a:cubicBezTo>
                      <a:pt x="561" y="312"/>
                      <a:pt x="561" y="312"/>
                      <a:pt x="561" y="312"/>
                    </a:cubicBezTo>
                    <a:cubicBezTo>
                      <a:pt x="437" y="312"/>
                      <a:pt x="437" y="312"/>
                      <a:pt x="437" y="312"/>
                    </a:cubicBezTo>
                    <a:lnTo>
                      <a:pt x="437" y="229"/>
                    </a:lnTo>
                    <a:close/>
                    <a:moveTo>
                      <a:pt x="437" y="395"/>
                    </a:moveTo>
                    <a:cubicBezTo>
                      <a:pt x="561" y="395"/>
                      <a:pt x="561" y="395"/>
                      <a:pt x="561" y="395"/>
                    </a:cubicBezTo>
                    <a:cubicBezTo>
                      <a:pt x="561" y="478"/>
                      <a:pt x="561" y="478"/>
                      <a:pt x="561" y="478"/>
                    </a:cubicBezTo>
                    <a:cubicBezTo>
                      <a:pt x="437" y="478"/>
                      <a:pt x="437" y="478"/>
                      <a:pt x="437" y="478"/>
                    </a:cubicBezTo>
                    <a:lnTo>
                      <a:pt x="437" y="395"/>
                    </a:lnTo>
                    <a:close/>
                    <a:moveTo>
                      <a:pt x="582" y="748"/>
                    </a:moveTo>
                    <a:cubicBezTo>
                      <a:pt x="416" y="748"/>
                      <a:pt x="416" y="748"/>
                      <a:pt x="416" y="748"/>
                    </a:cubicBezTo>
                    <a:cubicBezTo>
                      <a:pt x="416" y="561"/>
                      <a:pt x="416" y="561"/>
                      <a:pt x="416" y="561"/>
                    </a:cubicBezTo>
                    <a:cubicBezTo>
                      <a:pt x="416" y="550"/>
                      <a:pt x="425" y="540"/>
                      <a:pt x="437" y="540"/>
                    </a:cubicBezTo>
                    <a:cubicBezTo>
                      <a:pt x="561" y="540"/>
                      <a:pt x="561" y="540"/>
                      <a:pt x="561" y="540"/>
                    </a:cubicBezTo>
                    <a:cubicBezTo>
                      <a:pt x="573" y="540"/>
                      <a:pt x="582" y="550"/>
                      <a:pt x="582" y="561"/>
                    </a:cubicBezTo>
                    <a:lnTo>
                      <a:pt x="582" y="748"/>
                    </a:lnTo>
                    <a:close/>
                    <a:moveTo>
                      <a:pt x="728" y="644"/>
                    </a:moveTo>
                    <a:cubicBezTo>
                      <a:pt x="645" y="644"/>
                      <a:pt x="645" y="644"/>
                      <a:pt x="645" y="644"/>
                    </a:cubicBezTo>
                    <a:cubicBezTo>
                      <a:pt x="645" y="561"/>
                      <a:pt x="645" y="561"/>
                      <a:pt x="645" y="561"/>
                    </a:cubicBezTo>
                    <a:cubicBezTo>
                      <a:pt x="728" y="561"/>
                      <a:pt x="728" y="561"/>
                      <a:pt x="728" y="561"/>
                    </a:cubicBezTo>
                    <a:lnTo>
                      <a:pt x="728" y="644"/>
                    </a:lnTo>
                    <a:close/>
                    <a:moveTo>
                      <a:pt x="728" y="478"/>
                    </a:moveTo>
                    <a:cubicBezTo>
                      <a:pt x="645" y="478"/>
                      <a:pt x="645" y="478"/>
                      <a:pt x="645" y="478"/>
                    </a:cubicBezTo>
                    <a:cubicBezTo>
                      <a:pt x="645" y="395"/>
                      <a:pt x="645" y="395"/>
                      <a:pt x="645" y="395"/>
                    </a:cubicBezTo>
                    <a:cubicBezTo>
                      <a:pt x="728" y="395"/>
                      <a:pt x="728" y="395"/>
                      <a:pt x="728" y="395"/>
                    </a:cubicBezTo>
                    <a:lnTo>
                      <a:pt x="728" y="478"/>
                    </a:lnTo>
                    <a:close/>
                    <a:moveTo>
                      <a:pt x="728" y="312"/>
                    </a:moveTo>
                    <a:cubicBezTo>
                      <a:pt x="645" y="312"/>
                      <a:pt x="645" y="312"/>
                      <a:pt x="645" y="312"/>
                    </a:cubicBezTo>
                    <a:cubicBezTo>
                      <a:pt x="645" y="229"/>
                      <a:pt x="645" y="229"/>
                      <a:pt x="645" y="229"/>
                    </a:cubicBezTo>
                    <a:cubicBezTo>
                      <a:pt x="728" y="229"/>
                      <a:pt x="728" y="229"/>
                      <a:pt x="728" y="229"/>
                    </a:cubicBezTo>
                    <a:lnTo>
                      <a:pt x="728" y="312"/>
                    </a:lnTo>
                    <a:close/>
                    <a:moveTo>
                      <a:pt x="728" y="146"/>
                    </a:moveTo>
                    <a:cubicBezTo>
                      <a:pt x="645" y="146"/>
                      <a:pt x="645" y="146"/>
                      <a:pt x="645" y="146"/>
                    </a:cubicBezTo>
                    <a:cubicBezTo>
                      <a:pt x="645" y="62"/>
                      <a:pt x="645" y="62"/>
                      <a:pt x="645" y="62"/>
                    </a:cubicBezTo>
                    <a:cubicBezTo>
                      <a:pt x="728" y="62"/>
                      <a:pt x="728" y="62"/>
                      <a:pt x="728" y="62"/>
                    </a:cubicBezTo>
                    <a:lnTo>
                      <a:pt x="72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grpSp>
          <p:nvGrpSpPr>
            <p:cNvPr id="140" name="Group 139"/>
            <p:cNvGrpSpPr/>
            <p:nvPr/>
          </p:nvGrpSpPr>
          <p:grpSpPr>
            <a:xfrm>
              <a:off x="3781412" y="3556727"/>
              <a:ext cx="416640" cy="396975"/>
              <a:chOff x="1404938" y="6145213"/>
              <a:chExt cx="538163" cy="512763"/>
            </a:xfrm>
            <a:solidFill>
              <a:schemeClr val="bg1"/>
            </a:solidFill>
          </p:grpSpPr>
          <p:sp>
            <p:nvSpPr>
              <p:cNvPr id="136" name="Freeform 35"/>
              <p:cNvSpPr>
                <a:spLocks/>
              </p:cNvSpPr>
              <p:nvPr/>
            </p:nvSpPr>
            <p:spPr bwMode="auto">
              <a:xfrm>
                <a:off x="1751013" y="6167438"/>
                <a:ext cx="123825" cy="122238"/>
              </a:xfrm>
              <a:custGeom>
                <a:avLst/>
                <a:gdLst>
                  <a:gd name="T0" fmla="*/ 194 w 230"/>
                  <a:gd name="T1" fmla="*/ 222 h 229"/>
                  <a:gd name="T2" fmla="*/ 209 w 230"/>
                  <a:gd name="T3" fmla="*/ 229 h 229"/>
                  <a:gd name="T4" fmla="*/ 230 w 230"/>
                  <a:gd name="T5" fmla="*/ 208 h 229"/>
                  <a:gd name="T6" fmla="*/ 230 w 230"/>
                  <a:gd name="T7" fmla="*/ 21 h 229"/>
                  <a:gd name="T8" fmla="*/ 209 w 230"/>
                  <a:gd name="T9" fmla="*/ 0 h 229"/>
                  <a:gd name="T10" fmla="*/ 22 w 230"/>
                  <a:gd name="T11" fmla="*/ 0 h 229"/>
                  <a:gd name="T12" fmla="*/ 3 w 230"/>
                  <a:gd name="T13" fmla="*/ 13 h 229"/>
                  <a:gd name="T14" fmla="*/ 7 w 230"/>
                  <a:gd name="T15" fmla="*/ 35 h 229"/>
                  <a:gd name="T16" fmla="*/ 194 w 230"/>
                  <a:gd name="T17" fmla="*/ 22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29">
                    <a:moveTo>
                      <a:pt x="194" y="222"/>
                    </a:moveTo>
                    <a:cubicBezTo>
                      <a:pt x="198" y="226"/>
                      <a:pt x="204" y="229"/>
                      <a:pt x="209" y="229"/>
                    </a:cubicBezTo>
                    <a:cubicBezTo>
                      <a:pt x="221" y="229"/>
                      <a:pt x="230" y="219"/>
                      <a:pt x="230" y="208"/>
                    </a:cubicBezTo>
                    <a:cubicBezTo>
                      <a:pt x="230" y="21"/>
                      <a:pt x="230" y="21"/>
                      <a:pt x="230" y="21"/>
                    </a:cubicBezTo>
                    <a:cubicBezTo>
                      <a:pt x="230" y="9"/>
                      <a:pt x="221" y="0"/>
                      <a:pt x="209" y="0"/>
                    </a:cubicBezTo>
                    <a:cubicBezTo>
                      <a:pt x="22" y="0"/>
                      <a:pt x="22" y="0"/>
                      <a:pt x="22" y="0"/>
                    </a:cubicBezTo>
                    <a:cubicBezTo>
                      <a:pt x="14" y="0"/>
                      <a:pt x="6" y="5"/>
                      <a:pt x="3" y="13"/>
                    </a:cubicBezTo>
                    <a:cubicBezTo>
                      <a:pt x="0" y="21"/>
                      <a:pt x="1" y="29"/>
                      <a:pt x="7" y="35"/>
                    </a:cubicBezTo>
                    <a:lnTo>
                      <a:pt x="194"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37" name="Freeform 36"/>
              <p:cNvSpPr>
                <a:spLocks/>
              </p:cNvSpPr>
              <p:nvPr/>
            </p:nvSpPr>
            <p:spPr bwMode="auto">
              <a:xfrm>
                <a:off x="1473201" y="6203951"/>
                <a:ext cx="401638" cy="454025"/>
              </a:xfrm>
              <a:custGeom>
                <a:avLst/>
                <a:gdLst>
                  <a:gd name="T0" fmla="*/ 0 w 253"/>
                  <a:gd name="T1" fmla="*/ 126 h 286"/>
                  <a:gd name="T2" fmla="*/ 0 w 253"/>
                  <a:gd name="T3" fmla="*/ 286 h 286"/>
                  <a:gd name="T4" fmla="*/ 99 w 253"/>
                  <a:gd name="T5" fmla="*/ 286 h 286"/>
                  <a:gd name="T6" fmla="*/ 99 w 253"/>
                  <a:gd name="T7" fmla="*/ 187 h 286"/>
                  <a:gd name="T8" fmla="*/ 155 w 253"/>
                  <a:gd name="T9" fmla="*/ 187 h 286"/>
                  <a:gd name="T10" fmla="*/ 155 w 253"/>
                  <a:gd name="T11" fmla="*/ 286 h 286"/>
                  <a:gd name="T12" fmla="*/ 253 w 253"/>
                  <a:gd name="T13" fmla="*/ 286 h 286"/>
                  <a:gd name="T14" fmla="*/ 253 w 253"/>
                  <a:gd name="T15" fmla="*/ 126 h 286"/>
                  <a:gd name="T16" fmla="*/ 127 w 253"/>
                  <a:gd name="T17" fmla="*/ 0 h 286"/>
                  <a:gd name="T18" fmla="*/ 0 w 253"/>
                  <a:gd name="T19" fmla="*/ 1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286">
                    <a:moveTo>
                      <a:pt x="0" y="126"/>
                    </a:moveTo>
                    <a:lnTo>
                      <a:pt x="0" y="286"/>
                    </a:lnTo>
                    <a:lnTo>
                      <a:pt x="99" y="286"/>
                    </a:lnTo>
                    <a:lnTo>
                      <a:pt x="99" y="187"/>
                    </a:lnTo>
                    <a:lnTo>
                      <a:pt x="155" y="187"/>
                    </a:lnTo>
                    <a:lnTo>
                      <a:pt x="155" y="286"/>
                    </a:lnTo>
                    <a:lnTo>
                      <a:pt x="253" y="286"/>
                    </a:lnTo>
                    <a:lnTo>
                      <a:pt x="253" y="126"/>
                    </a:lnTo>
                    <a:lnTo>
                      <a:pt x="127" y="0"/>
                    </a:lnTo>
                    <a:lnTo>
                      <a:pt x="0"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138" name="Freeform 37"/>
              <p:cNvSpPr>
                <a:spLocks/>
              </p:cNvSpPr>
              <p:nvPr/>
            </p:nvSpPr>
            <p:spPr bwMode="auto">
              <a:xfrm>
                <a:off x="1404938" y="6145213"/>
                <a:ext cx="538163" cy="279400"/>
              </a:xfrm>
              <a:custGeom>
                <a:avLst/>
                <a:gdLst>
                  <a:gd name="T0" fmla="*/ 995 w 1003"/>
                  <a:gd name="T1" fmla="*/ 486 h 524"/>
                  <a:gd name="T2" fmla="*/ 994 w 1003"/>
                  <a:gd name="T3" fmla="*/ 485 h 524"/>
                  <a:gd name="T4" fmla="*/ 516 w 1003"/>
                  <a:gd name="T5" fmla="*/ 7 h 524"/>
                  <a:gd name="T6" fmla="*/ 487 w 1003"/>
                  <a:gd name="T7" fmla="*/ 7 h 524"/>
                  <a:gd name="T8" fmla="*/ 9 w 1003"/>
                  <a:gd name="T9" fmla="*/ 485 h 524"/>
                  <a:gd name="T10" fmla="*/ 9 w 1003"/>
                  <a:gd name="T11" fmla="*/ 514 h 524"/>
                  <a:gd name="T12" fmla="*/ 38 w 1003"/>
                  <a:gd name="T13" fmla="*/ 515 h 524"/>
                  <a:gd name="T14" fmla="*/ 38 w 1003"/>
                  <a:gd name="T15" fmla="*/ 515 h 524"/>
                  <a:gd name="T16" fmla="*/ 502 w 1003"/>
                  <a:gd name="T17" fmla="*/ 52 h 524"/>
                  <a:gd name="T18" fmla="*/ 965 w 1003"/>
                  <a:gd name="T19" fmla="*/ 515 h 524"/>
                  <a:gd name="T20" fmla="*/ 965 w 1003"/>
                  <a:gd name="T21" fmla="*/ 515 h 524"/>
                  <a:gd name="T22" fmla="*/ 994 w 1003"/>
                  <a:gd name="T23" fmla="*/ 515 h 524"/>
                  <a:gd name="T24" fmla="*/ 994 w 1003"/>
                  <a:gd name="T25" fmla="*/ 515 h 524"/>
                  <a:gd name="T26" fmla="*/ 995 w 1003"/>
                  <a:gd name="T27" fmla="*/ 486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3" h="524">
                    <a:moveTo>
                      <a:pt x="995" y="486"/>
                    </a:moveTo>
                    <a:cubicBezTo>
                      <a:pt x="995" y="486"/>
                      <a:pt x="995" y="486"/>
                      <a:pt x="994" y="485"/>
                    </a:cubicBezTo>
                    <a:cubicBezTo>
                      <a:pt x="516" y="7"/>
                      <a:pt x="516" y="7"/>
                      <a:pt x="516" y="7"/>
                    </a:cubicBezTo>
                    <a:cubicBezTo>
                      <a:pt x="508" y="0"/>
                      <a:pt x="495" y="0"/>
                      <a:pt x="487" y="7"/>
                    </a:cubicBezTo>
                    <a:cubicBezTo>
                      <a:pt x="9" y="485"/>
                      <a:pt x="9" y="485"/>
                      <a:pt x="9" y="485"/>
                    </a:cubicBezTo>
                    <a:cubicBezTo>
                      <a:pt x="2" y="493"/>
                      <a:pt x="0" y="505"/>
                      <a:pt x="9" y="514"/>
                    </a:cubicBezTo>
                    <a:cubicBezTo>
                      <a:pt x="18" y="524"/>
                      <a:pt x="31" y="522"/>
                      <a:pt x="38" y="515"/>
                    </a:cubicBezTo>
                    <a:cubicBezTo>
                      <a:pt x="38" y="515"/>
                      <a:pt x="38" y="515"/>
                      <a:pt x="38" y="515"/>
                    </a:cubicBezTo>
                    <a:cubicBezTo>
                      <a:pt x="502" y="52"/>
                      <a:pt x="502" y="52"/>
                      <a:pt x="502" y="52"/>
                    </a:cubicBezTo>
                    <a:cubicBezTo>
                      <a:pt x="965" y="515"/>
                      <a:pt x="965" y="515"/>
                      <a:pt x="965" y="515"/>
                    </a:cubicBezTo>
                    <a:cubicBezTo>
                      <a:pt x="965" y="515"/>
                      <a:pt x="965" y="515"/>
                      <a:pt x="965" y="515"/>
                    </a:cubicBezTo>
                    <a:cubicBezTo>
                      <a:pt x="973" y="523"/>
                      <a:pt x="986" y="523"/>
                      <a:pt x="994" y="515"/>
                    </a:cubicBezTo>
                    <a:cubicBezTo>
                      <a:pt x="994" y="515"/>
                      <a:pt x="994" y="515"/>
                      <a:pt x="994" y="515"/>
                    </a:cubicBezTo>
                    <a:cubicBezTo>
                      <a:pt x="1002" y="507"/>
                      <a:pt x="1003" y="495"/>
                      <a:pt x="995"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grpSp>
      <p:sp>
        <p:nvSpPr>
          <p:cNvPr id="69" name="Title 1">
            <a:extLst>
              <a:ext uri="{FF2B5EF4-FFF2-40B4-BE49-F238E27FC236}">
                <a16:creationId xmlns:a16="http://schemas.microsoft.com/office/drawing/2014/main" id="{F83A1415-5EA6-4CA0-A1B0-CC9324DE6D27}"/>
              </a:ext>
            </a:extLst>
          </p:cNvPr>
          <p:cNvSpPr txBox="1">
            <a:spLocks/>
          </p:cNvSpPr>
          <p:nvPr/>
        </p:nvSpPr>
        <p:spPr>
          <a:xfrm>
            <a:off x="4225926" y="5042287"/>
            <a:ext cx="850898" cy="49244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1600" b="1" dirty="0">
                <a:solidFill>
                  <a:srgbClr val="44546A">
                    <a:lumMod val="75000"/>
                  </a:srgbClr>
                </a:solidFill>
                <a:latin typeface="Arial" panose="020B0604020202020204" pitchFamily="34" charset="0"/>
                <a:cs typeface="Arial" panose="020B0604020202020204" pitchFamily="34" charset="0"/>
              </a:rPr>
              <a:t>Project 1</a:t>
            </a:r>
          </a:p>
        </p:txBody>
      </p:sp>
      <p:sp>
        <p:nvSpPr>
          <p:cNvPr id="70" name="Title 1">
            <a:extLst>
              <a:ext uri="{FF2B5EF4-FFF2-40B4-BE49-F238E27FC236}">
                <a16:creationId xmlns:a16="http://schemas.microsoft.com/office/drawing/2014/main" id="{EEC1FB48-B3F2-4E17-8B63-E49837A85E3F}"/>
              </a:ext>
            </a:extLst>
          </p:cNvPr>
          <p:cNvSpPr txBox="1">
            <a:spLocks/>
          </p:cNvSpPr>
          <p:nvPr/>
        </p:nvSpPr>
        <p:spPr>
          <a:xfrm>
            <a:off x="5693084" y="3573345"/>
            <a:ext cx="850898" cy="49244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1600" b="1" dirty="0">
                <a:solidFill>
                  <a:srgbClr val="44546A">
                    <a:lumMod val="75000"/>
                  </a:srgbClr>
                </a:solidFill>
                <a:latin typeface="Arial" panose="020B0604020202020204" pitchFamily="34" charset="0"/>
                <a:cs typeface="Arial" panose="020B0604020202020204" pitchFamily="34" charset="0"/>
              </a:rPr>
              <a:t>Project 2</a:t>
            </a:r>
          </a:p>
        </p:txBody>
      </p:sp>
      <p:sp>
        <p:nvSpPr>
          <p:cNvPr id="71" name="Title 1">
            <a:extLst>
              <a:ext uri="{FF2B5EF4-FFF2-40B4-BE49-F238E27FC236}">
                <a16:creationId xmlns:a16="http://schemas.microsoft.com/office/drawing/2014/main" id="{C97E7D3B-57AD-4CC9-9EAE-F09BDF83BA1B}"/>
              </a:ext>
            </a:extLst>
          </p:cNvPr>
          <p:cNvSpPr txBox="1">
            <a:spLocks/>
          </p:cNvSpPr>
          <p:nvPr/>
        </p:nvSpPr>
        <p:spPr>
          <a:xfrm>
            <a:off x="7115176" y="5054525"/>
            <a:ext cx="850898" cy="49244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1600" b="1" dirty="0">
                <a:solidFill>
                  <a:srgbClr val="44546A">
                    <a:lumMod val="75000"/>
                  </a:srgbClr>
                </a:solidFill>
                <a:latin typeface="Arial" panose="020B0604020202020204" pitchFamily="34" charset="0"/>
                <a:cs typeface="Arial" panose="020B0604020202020204" pitchFamily="34" charset="0"/>
              </a:rPr>
              <a:t>Project 3</a:t>
            </a:r>
          </a:p>
        </p:txBody>
      </p:sp>
      <p:sp>
        <p:nvSpPr>
          <p:cNvPr id="72" name="Title 1">
            <a:extLst>
              <a:ext uri="{FF2B5EF4-FFF2-40B4-BE49-F238E27FC236}">
                <a16:creationId xmlns:a16="http://schemas.microsoft.com/office/drawing/2014/main" id="{71C4DCCE-4192-44F5-A62B-F3DBDE0A0B36}"/>
              </a:ext>
            </a:extLst>
          </p:cNvPr>
          <p:cNvSpPr txBox="1">
            <a:spLocks/>
          </p:cNvSpPr>
          <p:nvPr/>
        </p:nvSpPr>
        <p:spPr>
          <a:xfrm>
            <a:off x="8564936" y="3554912"/>
            <a:ext cx="850898" cy="49244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1600" b="1" dirty="0">
                <a:solidFill>
                  <a:srgbClr val="44546A">
                    <a:lumMod val="75000"/>
                  </a:srgbClr>
                </a:solidFill>
                <a:latin typeface="Arial" panose="020B0604020202020204" pitchFamily="34" charset="0"/>
                <a:cs typeface="Arial" panose="020B0604020202020204" pitchFamily="34" charset="0"/>
              </a:rPr>
              <a:t>Project 4</a:t>
            </a:r>
          </a:p>
        </p:txBody>
      </p:sp>
      <p:sp>
        <p:nvSpPr>
          <p:cNvPr id="2" name="TextBox 1">
            <a:extLst>
              <a:ext uri="{FF2B5EF4-FFF2-40B4-BE49-F238E27FC236}">
                <a16:creationId xmlns:a16="http://schemas.microsoft.com/office/drawing/2014/main" id="{BDA747E8-DDFE-4DF4-8AE9-EF46138BD8AB}"/>
              </a:ext>
            </a:extLst>
          </p:cNvPr>
          <p:cNvSpPr txBox="1"/>
          <p:nvPr/>
        </p:nvSpPr>
        <p:spPr>
          <a:xfrm>
            <a:off x="3339274" y="5834426"/>
            <a:ext cx="2669203" cy="461665"/>
          </a:xfrm>
          <a:prstGeom prst="rect">
            <a:avLst/>
          </a:prstGeom>
          <a:noFill/>
        </p:spPr>
        <p:txBody>
          <a:bodyPr wrap="square" rtlCol="0">
            <a:spAutoFit/>
          </a:bodyPr>
          <a:lstStyle/>
          <a:p>
            <a:pPr algn="ctr"/>
            <a:r>
              <a:rPr lang="en-US" sz="2400" dirty="0">
                <a:solidFill>
                  <a:srgbClr val="A48759"/>
                </a:solidFill>
                <a:latin typeface="Arial" panose="020B0604020202020204" pitchFamily="34" charset="0"/>
                <a:cs typeface="Arial" panose="020B0604020202020204" pitchFamily="34" charset="0"/>
              </a:rPr>
              <a:t>FORMATIVE</a:t>
            </a:r>
          </a:p>
        </p:txBody>
      </p:sp>
      <p:sp>
        <p:nvSpPr>
          <p:cNvPr id="82" name="TextBox 81">
            <a:extLst>
              <a:ext uri="{FF2B5EF4-FFF2-40B4-BE49-F238E27FC236}">
                <a16:creationId xmlns:a16="http://schemas.microsoft.com/office/drawing/2014/main" id="{E8AD28E8-24C4-4C5C-B569-06482BE8BA8B}"/>
              </a:ext>
            </a:extLst>
          </p:cNvPr>
          <p:cNvSpPr txBox="1"/>
          <p:nvPr/>
        </p:nvSpPr>
        <p:spPr>
          <a:xfrm>
            <a:off x="6238593" y="5855349"/>
            <a:ext cx="2669203" cy="461665"/>
          </a:xfrm>
          <a:prstGeom prst="rect">
            <a:avLst/>
          </a:prstGeom>
          <a:noFill/>
        </p:spPr>
        <p:txBody>
          <a:bodyPr wrap="square" rtlCol="0">
            <a:spAutoFit/>
          </a:bodyPr>
          <a:lstStyle/>
          <a:p>
            <a:pPr algn="ctr"/>
            <a:r>
              <a:rPr lang="en-US" sz="2400" dirty="0">
                <a:solidFill>
                  <a:srgbClr val="AFD466"/>
                </a:solidFill>
                <a:latin typeface="Arial" panose="020B0604020202020204" pitchFamily="34" charset="0"/>
                <a:cs typeface="Arial" panose="020B0604020202020204" pitchFamily="34" charset="0"/>
              </a:rPr>
              <a:t>SUMMATIVE</a:t>
            </a:r>
          </a:p>
        </p:txBody>
      </p:sp>
      <p:sp>
        <p:nvSpPr>
          <p:cNvPr id="83" name="TextBox 82">
            <a:extLst>
              <a:ext uri="{FF2B5EF4-FFF2-40B4-BE49-F238E27FC236}">
                <a16:creationId xmlns:a16="http://schemas.microsoft.com/office/drawing/2014/main" id="{B75011B4-7379-47F5-94F6-BB2CDAA6CD84}"/>
              </a:ext>
            </a:extLst>
          </p:cNvPr>
          <p:cNvSpPr txBox="1"/>
          <p:nvPr/>
        </p:nvSpPr>
        <p:spPr>
          <a:xfrm>
            <a:off x="4786606" y="2112588"/>
            <a:ext cx="2669203" cy="461665"/>
          </a:xfrm>
          <a:prstGeom prst="rect">
            <a:avLst/>
          </a:prstGeom>
          <a:noFill/>
        </p:spPr>
        <p:txBody>
          <a:bodyPr wrap="square" rtlCol="0">
            <a:spAutoFit/>
          </a:bodyPr>
          <a:lstStyle/>
          <a:p>
            <a:pPr algn="ctr"/>
            <a:r>
              <a:rPr lang="en-US" sz="2400" dirty="0">
                <a:solidFill>
                  <a:srgbClr val="A48759"/>
                </a:solidFill>
                <a:latin typeface="Arial" panose="020B0604020202020204" pitchFamily="34" charset="0"/>
                <a:cs typeface="Arial" panose="020B0604020202020204" pitchFamily="34" charset="0"/>
              </a:rPr>
              <a:t>FORMATIVE</a:t>
            </a:r>
          </a:p>
        </p:txBody>
      </p:sp>
      <p:sp>
        <p:nvSpPr>
          <p:cNvPr id="84" name="TextBox 83">
            <a:extLst>
              <a:ext uri="{FF2B5EF4-FFF2-40B4-BE49-F238E27FC236}">
                <a16:creationId xmlns:a16="http://schemas.microsoft.com/office/drawing/2014/main" id="{35D324E1-52F3-4802-BF34-CA8D9437540E}"/>
              </a:ext>
            </a:extLst>
          </p:cNvPr>
          <p:cNvSpPr txBox="1"/>
          <p:nvPr/>
        </p:nvSpPr>
        <p:spPr>
          <a:xfrm>
            <a:off x="7636361" y="2764255"/>
            <a:ext cx="2669203" cy="461665"/>
          </a:xfrm>
          <a:prstGeom prst="rect">
            <a:avLst/>
          </a:prstGeom>
          <a:noFill/>
        </p:spPr>
        <p:txBody>
          <a:bodyPr wrap="square" rtlCol="0">
            <a:spAutoFit/>
          </a:bodyPr>
          <a:lstStyle/>
          <a:p>
            <a:pPr algn="ctr"/>
            <a:r>
              <a:rPr lang="en-US" sz="2400" dirty="0">
                <a:solidFill>
                  <a:srgbClr val="5B9BD5"/>
                </a:solidFill>
                <a:latin typeface="Arial" panose="020B0604020202020204" pitchFamily="34" charset="0"/>
                <a:cs typeface="Arial" panose="020B0604020202020204" pitchFamily="34" charset="0"/>
              </a:rPr>
              <a:t>REFLECTIVE</a:t>
            </a:r>
          </a:p>
        </p:txBody>
      </p:sp>
    </p:spTree>
    <p:extLst>
      <p:ext uri="{BB962C8B-B14F-4D97-AF65-F5344CB8AC3E}">
        <p14:creationId xmlns:p14="http://schemas.microsoft.com/office/powerpoint/2010/main" val="94059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custDataLst>
              <p:tags r:id="rId2"/>
            </p:custDataLst>
          </p:nvPr>
        </p:nvSpPr>
        <p:spPr>
          <a:xfrm>
            <a:off x="1524000" y="5489111"/>
            <a:ext cx="9144000" cy="137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cxnSp>
        <p:nvCxnSpPr>
          <p:cNvPr id="54" name="Straight Connector 53"/>
          <p:cNvCxnSpPr/>
          <p:nvPr/>
        </p:nvCxnSpPr>
        <p:spPr>
          <a:xfrm flipH="1">
            <a:off x="1514467" y="5494954"/>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40457" y="2450862"/>
            <a:ext cx="2011680" cy="0"/>
          </a:xfrm>
          <a:prstGeom prst="line">
            <a:avLst/>
          </a:prstGeom>
          <a:ln w="635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7" name="Rectangle 146"/>
          <p:cNvSpPr/>
          <p:nvPr>
            <p:custDataLst>
              <p:tags r:id="rId3"/>
            </p:custDataLst>
          </p:nvPr>
        </p:nvSpPr>
        <p:spPr>
          <a:xfrm>
            <a:off x="1698610" y="2461652"/>
            <a:ext cx="1903391" cy="584775"/>
          </a:xfrm>
          <a:prstGeom prst="rect">
            <a:avLst/>
          </a:prstGeom>
        </p:spPr>
        <p:txBody>
          <a:bodyPr wrap="square">
            <a:spAutoFit/>
          </a:bodyPr>
          <a:lstStyle/>
          <a:p>
            <a:pPr>
              <a:defRPr/>
            </a:pPr>
            <a:r>
              <a:rPr lang="en-US" sz="1600" spc="300" dirty="0">
                <a:solidFill>
                  <a:prstClr val="white"/>
                </a:solidFill>
                <a:latin typeface="Arial" panose="020B0604020202020204" pitchFamily="34" charset="0"/>
                <a:cs typeface="Arial" panose="020B0604020202020204" pitchFamily="34" charset="0"/>
              </a:rPr>
              <a:t>FORMATIVE</a:t>
            </a:r>
          </a:p>
          <a:p>
            <a:pPr>
              <a:defRPr/>
            </a:pPr>
            <a:r>
              <a:rPr lang="en-US" sz="1600" dirty="0">
                <a:solidFill>
                  <a:srgbClr val="BDA379"/>
                </a:solidFill>
                <a:latin typeface="Arial" panose="020B0604020202020204" pitchFamily="34" charset="0"/>
                <a:cs typeface="Arial" panose="020B0604020202020204" pitchFamily="34" charset="0"/>
              </a:rPr>
              <a:t>UNDERSTAND</a:t>
            </a:r>
          </a:p>
        </p:txBody>
      </p:sp>
      <p:sp>
        <p:nvSpPr>
          <p:cNvPr id="149" name="TextBox 148">
            <a:extLst>
              <a:ext uri="{FF2B5EF4-FFF2-40B4-BE49-F238E27FC236}">
                <a16:creationId xmlns:a16="http://schemas.microsoft.com/office/drawing/2014/main" id="{7B68599D-A7B6-4F9A-98A8-40B4D117B2F6}"/>
              </a:ext>
            </a:extLst>
          </p:cNvPr>
          <p:cNvSpPr txBox="1"/>
          <p:nvPr/>
        </p:nvSpPr>
        <p:spPr>
          <a:xfrm>
            <a:off x="2133600" y="409447"/>
            <a:ext cx="8534400" cy="738664"/>
          </a:xfrm>
          <a:prstGeom prst="rect">
            <a:avLst/>
          </a:prstGeom>
          <a:noFill/>
        </p:spPr>
        <p:txBody>
          <a:bodyPr wrap="square" lIns="0" tIns="0" rIns="0" bIns="0" rtlCol="0">
            <a:spAutoFit/>
          </a:bodyPr>
          <a:lstStyle/>
          <a:p>
            <a:pPr>
              <a:defRPr/>
            </a:pPr>
            <a:r>
              <a:rPr lang="en-US" sz="4800" b="1" dirty="0">
                <a:solidFill>
                  <a:prstClr val="white"/>
                </a:solidFill>
                <a:latin typeface="Arial" panose="020B0604020202020204" pitchFamily="34" charset="0"/>
                <a:cs typeface="Arial" panose="020B0604020202020204" pitchFamily="34" charset="0"/>
              </a:rPr>
              <a:t>SCAFFOLDING</a:t>
            </a:r>
            <a:r>
              <a:rPr lang="en-US" sz="2800" dirty="0">
                <a:solidFill>
                  <a:prstClr val="white"/>
                </a:solidFill>
                <a:latin typeface="Arial" panose="020B0604020202020204" pitchFamily="34" charset="0"/>
                <a:cs typeface="Arial" panose="020B0604020202020204" pitchFamily="34" charset="0"/>
              </a:rPr>
              <a:t> DASHBOARD</a:t>
            </a:r>
          </a:p>
        </p:txBody>
      </p:sp>
      <p:grpSp>
        <p:nvGrpSpPr>
          <p:cNvPr id="150" name="Group 149">
            <a:extLst>
              <a:ext uri="{FF2B5EF4-FFF2-40B4-BE49-F238E27FC236}">
                <a16:creationId xmlns:a16="http://schemas.microsoft.com/office/drawing/2014/main" id="{FC27C072-D6C5-490F-861D-59D024D74D2D}"/>
              </a:ext>
            </a:extLst>
          </p:cNvPr>
          <p:cNvGrpSpPr/>
          <p:nvPr/>
        </p:nvGrpSpPr>
        <p:grpSpPr>
          <a:xfrm>
            <a:off x="2162629" y="314476"/>
            <a:ext cx="813435" cy="142292"/>
            <a:chOff x="5591175" y="742950"/>
            <a:chExt cx="1400176" cy="228600"/>
          </a:xfrm>
        </p:grpSpPr>
        <p:sp>
          <p:nvSpPr>
            <p:cNvPr id="151" name="Oval 150">
              <a:extLst>
                <a:ext uri="{FF2B5EF4-FFF2-40B4-BE49-F238E27FC236}">
                  <a16:creationId xmlns:a16="http://schemas.microsoft.com/office/drawing/2014/main" id="{CD685179-B80F-4A18-9BAF-9DCF05290BEE}"/>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52" name="Oval 151">
              <a:extLst>
                <a:ext uri="{FF2B5EF4-FFF2-40B4-BE49-F238E27FC236}">
                  <a16:creationId xmlns:a16="http://schemas.microsoft.com/office/drawing/2014/main" id="{62FA5B7A-EC17-4B04-BC83-D06CF3B384E1}"/>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53" name="Oval 152">
              <a:extLst>
                <a:ext uri="{FF2B5EF4-FFF2-40B4-BE49-F238E27FC236}">
                  <a16:creationId xmlns:a16="http://schemas.microsoft.com/office/drawing/2014/main" id="{5423623A-A610-4E31-9EC1-48E98EBFA52A}"/>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54" name="Oval 153">
              <a:extLst>
                <a:ext uri="{FF2B5EF4-FFF2-40B4-BE49-F238E27FC236}">
                  <a16:creationId xmlns:a16="http://schemas.microsoft.com/office/drawing/2014/main" id="{A7B40711-3A32-4466-BCA9-D09E8AA07E7D}"/>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sp>
          <p:nvSpPr>
            <p:cNvPr id="155" name="Oval 154">
              <a:extLst>
                <a:ext uri="{FF2B5EF4-FFF2-40B4-BE49-F238E27FC236}">
                  <a16:creationId xmlns:a16="http://schemas.microsoft.com/office/drawing/2014/main" id="{62EDA832-AD58-4AC0-8FDE-689CC37DBEA9}"/>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prstClr val="white"/>
                </a:solidFill>
                <a:latin typeface="Arial" panose="020B0604020202020204" pitchFamily="34" charset="0"/>
                <a:cs typeface="Arial" panose="020B0604020202020204" pitchFamily="34" charset="0"/>
              </a:endParaRPr>
            </a:p>
          </p:txBody>
        </p:sp>
      </p:grpSp>
      <p:sp>
        <p:nvSpPr>
          <p:cNvPr id="156" name="Rounded Rectangle 40">
            <a:extLst>
              <a:ext uri="{FF2B5EF4-FFF2-40B4-BE49-F238E27FC236}">
                <a16:creationId xmlns:a16="http://schemas.microsoft.com/office/drawing/2014/main" id="{2B5C7C70-32CC-49F7-937C-5D01DDFE6F7B}"/>
              </a:ext>
            </a:extLst>
          </p:cNvPr>
          <p:cNvSpPr/>
          <p:nvPr/>
        </p:nvSpPr>
        <p:spPr>
          <a:xfrm rot="5400000">
            <a:off x="1693324" y="651621"/>
            <a:ext cx="73152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sp>
        <p:nvSpPr>
          <p:cNvPr id="162" name="Rectangle 161">
            <a:extLst>
              <a:ext uri="{FF2B5EF4-FFF2-40B4-BE49-F238E27FC236}">
                <a16:creationId xmlns:a16="http://schemas.microsoft.com/office/drawing/2014/main" id="{1181F0CF-7ABD-442E-B040-66E0B8EA2A50}"/>
              </a:ext>
            </a:extLst>
          </p:cNvPr>
          <p:cNvSpPr/>
          <p:nvPr>
            <p:custDataLst>
              <p:tags r:id="rId4"/>
            </p:custDataLst>
          </p:nvPr>
        </p:nvSpPr>
        <p:spPr>
          <a:xfrm>
            <a:off x="1703163" y="2108216"/>
            <a:ext cx="1903391" cy="369332"/>
          </a:xfrm>
          <a:prstGeom prst="rect">
            <a:avLst/>
          </a:prstGeom>
        </p:spPr>
        <p:txBody>
          <a:bodyPr wrap="square">
            <a:spAutoFit/>
          </a:bodyPr>
          <a:lstStyle/>
          <a:p>
            <a:pPr>
              <a:defRPr/>
            </a:pPr>
            <a:r>
              <a:rPr lang="en-US" b="1" dirty="0">
                <a:solidFill>
                  <a:srgbClr val="BDA379"/>
                </a:solidFill>
                <a:latin typeface="Arial" panose="020B0604020202020204" pitchFamily="34" charset="0"/>
                <a:cs typeface="Arial" panose="020B0604020202020204" pitchFamily="34" charset="0"/>
              </a:rPr>
              <a:t>PROJECT 1</a:t>
            </a:r>
          </a:p>
        </p:txBody>
      </p:sp>
      <p:grpSp>
        <p:nvGrpSpPr>
          <p:cNvPr id="163" name="Group 162">
            <a:extLst>
              <a:ext uri="{FF2B5EF4-FFF2-40B4-BE49-F238E27FC236}">
                <a16:creationId xmlns:a16="http://schemas.microsoft.com/office/drawing/2014/main" id="{EDCA6E02-9C15-411E-8CFC-DFE304300A19}"/>
              </a:ext>
            </a:extLst>
          </p:cNvPr>
          <p:cNvGrpSpPr>
            <a:grpSpLocks noChangeAspect="1"/>
          </p:cNvGrpSpPr>
          <p:nvPr/>
        </p:nvGrpSpPr>
        <p:grpSpPr>
          <a:xfrm>
            <a:off x="3098137" y="1139891"/>
            <a:ext cx="2286000" cy="1229925"/>
            <a:chOff x="818126" y="2262514"/>
            <a:chExt cx="3203145" cy="1723372"/>
          </a:xfrm>
        </p:grpSpPr>
        <p:grpSp>
          <p:nvGrpSpPr>
            <p:cNvPr id="164" name="Group 163">
              <a:extLst>
                <a:ext uri="{FF2B5EF4-FFF2-40B4-BE49-F238E27FC236}">
                  <a16:creationId xmlns:a16="http://schemas.microsoft.com/office/drawing/2014/main" id="{5A1B44B4-777B-4C0B-BBEB-D0C52CF29620}"/>
                </a:ext>
              </a:extLst>
            </p:cNvPr>
            <p:cNvGrpSpPr/>
            <p:nvPr/>
          </p:nvGrpSpPr>
          <p:grpSpPr>
            <a:xfrm>
              <a:off x="818126" y="2262514"/>
              <a:ext cx="3203145" cy="1723372"/>
              <a:chOff x="3045931" y="1266174"/>
              <a:chExt cx="3052139" cy="1642126"/>
            </a:xfrm>
          </p:grpSpPr>
          <p:sp>
            <p:nvSpPr>
              <p:cNvPr id="197" name="Freeform 137">
                <a:extLst>
                  <a:ext uri="{FF2B5EF4-FFF2-40B4-BE49-F238E27FC236}">
                    <a16:creationId xmlns:a16="http://schemas.microsoft.com/office/drawing/2014/main" id="{E713784A-C094-4566-AC1B-B289A0863CA8}"/>
                  </a:ext>
                </a:extLst>
              </p:cNvPr>
              <p:cNvSpPr/>
              <p:nvPr/>
            </p:nvSpPr>
            <p:spPr>
              <a:xfrm>
                <a:off x="3045931" y="1266174"/>
                <a:ext cx="3052139" cy="1642126"/>
              </a:xfrm>
              <a:custGeom>
                <a:avLst/>
                <a:gdLst>
                  <a:gd name="connsiteX0" fmla="*/ 1526069 w 3052138"/>
                  <a:gd name="connsiteY0" fmla="*/ 0 h 1642126"/>
                  <a:gd name="connsiteX1" fmla="*/ 3052138 w 3052138"/>
                  <a:gd name="connsiteY1" fmla="*/ 1526069 h 1642126"/>
                  <a:gd name="connsiteX2" fmla="*/ 3046278 w 3052138"/>
                  <a:gd name="connsiteY2" fmla="*/ 1642126 h 1642126"/>
                  <a:gd name="connsiteX3" fmla="*/ 2152389 w 3052138"/>
                  <a:gd name="connsiteY3" fmla="*/ 1642126 h 1642126"/>
                  <a:gd name="connsiteX4" fmla="*/ 2164088 w 3052138"/>
                  <a:gd name="connsiteY4" fmla="*/ 1526069 h 1642126"/>
                  <a:gd name="connsiteX5" fmla="*/ 1526069 w 3052138"/>
                  <a:gd name="connsiteY5" fmla="*/ 888050 h 1642126"/>
                  <a:gd name="connsiteX6" fmla="*/ 888050 w 3052138"/>
                  <a:gd name="connsiteY6" fmla="*/ 1526069 h 1642126"/>
                  <a:gd name="connsiteX7" fmla="*/ 899749 w 3052138"/>
                  <a:gd name="connsiteY7" fmla="*/ 1642126 h 1642126"/>
                  <a:gd name="connsiteX8" fmla="*/ 5861 w 3052138"/>
                  <a:gd name="connsiteY8" fmla="*/ 1642126 h 1642126"/>
                  <a:gd name="connsiteX9" fmla="*/ 0 w 3052138"/>
                  <a:gd name="connsiteY9" fmla="*/ 1526069 h 1642126"/>
                  <a:gd name="connsiteX10" fmla="*/ 1526069 w 3052138"/>
                  <a:gd name="connsiteY10" fmla="*/ 0 h 16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2138" h="1642126">
                    <a:moveTo>
                      <a:pt x="1526069" y="0"/>
                    </a:moveTo>
                    <a:cubicBezTo>
                      <a:pt x="2368894" y="0"/>
                      <a:pt x="3052138" y="683244"/>
                      <a:pt x="3052138" y="1526069"/>
                    </a:cubicBezTo>
                    <a:lnTo>
                      <a:pt x="3046278" y="1642126"/>
                    </a:lnTo>
                    <a:lnTo>
                      <a:pt x="2152389" y="1642126"/>
                    </a:lnTo>
                    <a:lnTo>
                      <a:pt x="2164088" y="1526069"/>
                    </a:lnTo>
                    <a:cubicBezTo>
                      <a:pt x="2164088" y="1173701"/>
                      <a:pt x="1878437" y="888050"/>
                      <a:pt x="1526069" y="888050"/>
                    </a:cubicBezTo>
                    <a:cubicBezTo>
                      <a:pt x="1173701" y="888050"/>
                      <a:pt x="888050" y="1173701"/>
                      <a:pt x="888050" y="1526069"/>
                    </a:cubicBezTo>
                    <a:lnTo>
                      <a:pt x="899749" y="1642126"/>
                    </a:lnTo>
                    <a:lnTo>
                      <a:pt x="5861" y="1642126"/>
                    </a:lnTo>
                    <a:lnTo>
                      <a:pt x="0" y="1526069"/>
                    </a:lnTo>
                    <a:cubicBezTo>
                      <a:pt x="0" y="683244"/>
                      <a:pt x="683244" y="0"/>
                      <a:pt x="1526069" y="0"/>
                    </a:cubicBezTo>
                    <a:close/>
                  </a:path>
                </a:pathLst>
              </a:custGeom>
              <a:solidFill>
                <a:schemeClr val="tx1">
                  <a:lumMod val="85000"/>
                  <a:lumOff val="1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black"/>
                  </a:solidFill>
                  <a:latin typeface="Arial" panose="020B0604020202020204" pitchFamily="34" charset="0"/>
                  <a:cs typeface="Arial" panose="020B0604020202020204" pitchFamily="34" charset="0"/>
                </a:endParaRPr>
              </a:p>
            </p:txBody>
          </p:sp>
          <p:grpSp>
            <p:nvGrpSpPr>
              <p:cNvPr id="198" name="Group 197">
                <a:extLst>
                  <a:ext uri="{FF2B5EF4-FFF2-40B4-BE49-F238E27FC236}">
                    <a16:creationId xmlns:a16="http://schemas.microsoft.com/office/drawing/2014/main" id="{D146FD4A-9948-45F7-B891-3B858B6CC5E0}"/>
                  </a:ext>
                </a:extLst>
              </p:cNvPr>
              <p:cNvGrpSpPr/>
              <p:nvPr/>
            </p:nvGrpSpPr>
            <p:grpSpPr>
              <a:xfrm flipV="1">
                <a:off x="3138375" y="1362534"/>
                <a:ext cx="2871186" cy="1457240"/>
                <a:chOff x="2741532" y="2099976"/>
                <a:chExt cx="2899898" cy="1457240"/>
              </a:xfrm>
            </p:grpSpPr>
            <p:sp>
              <p:nvSpPr>
                <p:cNvPr id="202" name="Freeform 198">
                  <a:extLst>
                    <a:ext uri="{FF2B5EF4-FFF2-40B4-BE49-F238E27FC236}">
                      <a16:creationId xmlns:a16="http://schemas.microsoft.com/office/drawing/2014/main" id="{C7C52C69-4748-4AB0-B2C6-EFEB765A8D86}"/>
                    </a:ext>
                  </a:extLst>
                </p:cNvPr>
                <p:cNvSpPr>
                  <a:spLocks/>
                </p:cNvSpPr>
                <p:nvPr/>
              </p:nvSpPr>
              <p:spPr bwMode="auto">
                <a:xfrm rot="10800000">
                  <a:off x="4185516" y="2623733"/>
                  <a:ext cx="1034256" cy="933483"/>
                </a:xfrm>
                <a:custGeom>
                  <a:avLst/>
                  <a:gdLst>
                    <a:gd name="T0" fmla="*/ 186 w 6240"/>
                    <a:gd name="T1" fmla="*/ 2404 h 5634"/>
                    <a:gd name="T2" fmla="*/ 422 w 6240"/>
                    <a:gd name="T3" fmla="*/ 2188 h 5634"/>
                    <a:gd name="T4" fmla="*/ 666 w 6240"/>
                    <a:gd name="T5" fmla="*/ 1982 h 5634"/>
                    <a:gd name="T6" fmla="*/ 916 w 6240"/>
                    <a:gd name="T7" fmla="*/ 1783 h 5634"/>
                    <a:gd name="T8" fmla="*/ 1174 w 6240"/>
                    <a:gd name="T9" fmla="*/ 1594 h 5634"/>
                    <a:gd name="T10" fmla="*/ 1440 w 6240"/>
                    <a:gd name="T11" fmla="*/ 1414 h 5634"/>
                    <a:gd name="T12" fmla="*/ 1711 w 6240"/>
                    <a:gd name="T13" fmla="*/ 1244 h 5634"/>
                    <a:gd name="T14" fmla="*/ 1991 w 6240"/>
                    <a:gd name="T15" fmla="*/ 1083 h 5634"/>
                    <a:gd name="T16" fmla="*/ 2275 w 6240"/>
                    <a:gd name="T17" fmla="*/ 933 h 5634"/>
                    <a:gd name="T18" fmla="*/ 2567 w 6240"/>
                    <a:gd name="T19" fmla="*/ 793 h 5634"/>
                    <a:gd name="T20" fmla="*/ 2863 w 6240"/>
                    <a:gd name="T21" fmla="*/ 664 h 5634"/>
                    <a:gd name="T22" fmla="*/ 3155 w 6240"/>
                    <a:gd name="T23" fmla="*/ 549 h 5634"/>
                    <a:gd name="T24" fmla="*/ 3450 w 6240"/>
                    <a:gd name="T25" fmla="*/ 445 h 5634"/>
                    <a:gd name="T26" fmla="*/ 3751 w 6240"/>
                    <a:gd name="T27" fmla="*/ 351 h 5634"/>
                    <a:gd name="T28" fmla="*/ 4057 w 6240"/>
                    <a:gd name="T29" fmla="*/ 267 h 5634"/>
                    <a:gd name="T30" fmla="*/ 4366 w 6240"/>
                    <a:gd name="T31" fmla="*/ 195 h 5634"/>
                    <a:gd name="T32" fmla="*/ 4680 w 6240"/>
                    <a:gd name="T33" fmla="*/ 134 h 5634"/>
                    <a:gd name="T34" fmla="*/ 4998 w 6240"/>
                    <a:gd name="T35" fmla="*/ 83 h 5634"/>
                    <a:gd name="T36" fmla="*/ 5319 w 6240"/>
                    <a:gd name="T37" fmla="*/ 45 h 5634"/>
                    <a:gd name="T38" fmla="*/ 5644 w 6240"/>
                    <a:gd name="T39" fmla="*/ 19 h 5634"/>
                    <a:gd name="T40" fmla="*/ 5972 w 6240"/>
                    <a:gd name="T41" fmla="*/ 3 h 5634"/>
                    <a:gd name="T42" fmla="*/ 6240 w 6240"/>
                    <a:gd name="T43" fmla="*/ 0 h 5634"/>
                    <a:gd name="T44" fmla="*/ 6240 w 6240"/>
                    <a:gd name="T45" fmla="*/ 4310 h 5634"/>
                    <a:gd name="T46" fmla="*/ 6082 w 6240"/>
                    <a:gd name="T47" fmla="*/ 4312 h 5634"/>
                    <a:gd name="T48" fmla="*/ 5915 w 6240"/>
                    <a:gd name="T49" fmla="*/ 4320 h 5634"/>
                    <a:gd name="T50" fmla="*/ 5751 w 6240"/>
                    <a:gd name="T51" fmla="*/ 4334 h 5634"/>
                    <a:gd name="T52" fmla="*/ 5589 w 6240"/>
                    <a:gd name="T53" fmla="*/ 4354 h 5634"/>
                    <a:gd name="T54" fmla="*/ 5429 w 6240"/>
                    <a:gd name="T55" fmla="*/ 4379 h 5634"/>
                    <a:gd name="T56" fmla="*/ 5270 w 6240"/>
                    <a:gd name="T57" fmla="*/ 4410 h 5634"/>
                    <a:gd name="T58" fmla="*/ 5114 w 6240"/>
                    <a:gd name="T59" fmla="*/ 4447 h 5634"/>
                    <a:gd name="T60" fmla="*/ 4959 w 6240"/>
                    <a:gd name="T61" fmla="*/ 4489 h 5634"/>
                    <a:gd name="T62" fmla="*/ 4807 w 6240"/>
                    <a:gd name="T63" fmla="*/ 4536 h 5634"/>
                    <a:gd name="T64" fmla="*/ 4657 w 6240"/>
                    <a:gd name="T65" fmla="*/ 4589 h 5634"/>
                    <a:gd name="T66" fmla="*/ 4510 w 6240"/>
                    <a:gd name="T67" fmla="*/ 4647 h 5634"/>
                    <a:gd name="T68" fmla="*/ 4360 w 6240"/>
                    <a:gd name="T69" fmla="*/ 4713 h 5634"/>
                    <a:gd name="T70" fmla="*/ 4214 w 6240"/>
                    <a:gd name="T71" fmla="*/ 4784 h 5634"/>
                    <a:gd name="T72" fmla="*/ 4069 w 6240"/>
                    <a:gd name="T73" fmla="*/ 4860 h 5634"/>
                    <a:gd name="T74" fmla="*/ 3929 w 6240"/>
                    <a:gd name="T75" fmla="*/ 4941 h 5634"/>
                    <a:gd name="T76" fmla="*/ 3791 w 6240"/>
                    <a:gd name="T77" fmla="*/ 5026 h 5634"/>
                    <a:gd name="T78" fmla="*/ 3657 w 6240"/>
                    <a:gd name="T79" fmla="*/ 5117 h 5634"/>
                    <a:gd name="T80" fmla="*/ 3526 w 6240"/>
                    <a:gd name="T81" fmla="*/ 5212 h 5634"/>
                    <a:gd name="T82" fmla="*/ 3400 w 6240"/>
                    <a:gd name="T83" fmla="*/ 5312 h 5634"/>
                    <a:gd name="T84" fmla="*/ 3276 w 6240"/>
                    <a:gd name="T85" fmla="*/ 5416 h 5634"/>
                    <a:gd name="T86" fmla="*/ 3157 w 6240"/>
                    <a:gd name="T87" fmla="*/ 5526 h 5634"/>
                    <a:gd name="T88" fmla="*/ 3046 w 6240"/>
                    <a:gd name="T89" fmla="*/ 5634 h 5634"/>
                    <a:gd name="T90" fmla="*/ 0 w 6240"/>
                    <a:gd name="T91" fmla="*/ 2586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34" y="2553"/>
                      </a:moveTo>
                      <a:lnTo>
                        <a:pt x="109" y="2478"/>
                      </a:lnTo>
                      <a:lnTo>
                        <a:pt x="186" y="2404"/>
                      </a:lnTo>
                      <a:lnTo>
                        <a:pt x="264" y="2331"/>
                      </a:lnTo>
                      <a:lnTo>
                        <a:pt x="343" y="2259"/>
                      </a:lnTo>
                      <a:lnTo>
                        <a:pt x="422" y="2188"/>
                      </a:lnTo>
                      <a:lnTo>
                        <a:pt x="503" y="2119"/>
                      </a:lnTo>
                      <a:lnTo>
                        <a:pt x="584" y="2050"/>
                      </a:lnTo>
                      <a:lnTo>
                        <a:pt x="666" y="1982"/>
                      </a:lnTo>
                      <a:lnTo>
                        <a:pt x="748" y="1914"/>
                      </a:lnTo>
                      <a:lnTo>
                        <a:pt x="832" y="1848"/>
                      </a:lnTo>
                      <a:lnTo>
                        <a:pt x="916" y="1783"/>
                      </a:lnTo>
                      <a:lnTo>
                        <a:pt x="1002" y="1719"/>
                      </a:lnTo>
                      <a:lnTo>
                        <a:pt x="1087" y="1656"/>
                      </a:lnTo>
                      <a:lnTo>
                        <a:pt x="1174" y="1594"/>
                      </a:lnTo>
                      <a:lnTo>
                        <a:pt x="1263" y="1533"/>
                      </a:lnTo>
                      <a:lnTo>
                        <a:pt x="1350" y="1473"/>
                      </a:lnTo>
                      <a:lnTo>
                        <a:pt x="1440" y="1414"/>
                      </a:lnTo>
                      <a:lnTo>
                        <a:pt x="1530" y="1356"/>
                      </a:lnTo>
                      <a:lnTo>
                        <a:pt x="1621" y="1299"/>
                      </a:lnTo>
                      <a:lnTo>
                        <a:pt x="1711" y="1244"/>
                      </a:lnTo>
                      <a:lnTo>
                        <a:pt x="1803" y="1190"/>
                      </a:lnTo>
                      <a:lnTo>
                        <a:pt x="1897" y="1136"/>
                      </a:lnTo>
                      <a:lnTo>
                        <a:pt x="1991" y="1083"/>
                      </a:lnTo>
                      <a:lnTo>
                        <a:pt x="2085" y="1032"/>
                      </a:lnTo>
                      <a:lnTo>
                        <a:pt x="2180" y="983"/>
                      </a:lnTo>
                      <a:lnTo>
                        <a:pt x="2275" y="933"/>
                      </a:lnTo>
                      <a:lnTo>
                        <a:pt x="2372" y="885"/>
                      </a:lnTo>
                      <a:lnTo>
                        <a:pt x="2468" y="839"/>
                      </a:lnTo>
                      <a:lnTo>
                        <a:pt x="2567" y="793"/>
                      </a:lnTo>
                      <a:lnTo>
                        <a:pt x="2664" y="749"/>
                      </a:lnTo>
                      <a:lnTo>
                        <a:pt x="2764" y="706"/>
                      </a:lnTo>
                      <a:lnTo>
                        <a:pt x="2863" y="664"/>
                      </a:lnTo>
                      <a:lnTo>
                        <a:pt x="2960" y="624"/>
                      </a:lnTo>
                      <a:lnTo>
                        <a:pt x="3056" y="586"/>
                      </a:lnTo>
                      <a:lnTo>
                        <a:pt x="3155" y="549"/>
                      </a:lnTo>
                      <a:lnTo>
                        <a:pt x="3252" y="514"/>
                      </a:lnTo>
                      <a:lnTo>
                        <a:pt x="3351" y="479"/>
                      </a:lnTo>
                      <a:lnTo>
                        <a:pt x="3450" y="445"/>
                      </a:lnTo>
                      <a:lnTo>
                        <a:pt x="3550" y="412"/>
                      </a:lnTo>
                      <a:lnTo>
                        <a:pt x="3651" y="381"/>
                      </a:lnTo>
                      <a:lnTo>
                        <a:pt x="3751" y="351"/>
                      </a:lnTo>
                      <a:lnTo>
                        <a:pt x="3852" y="322"/>
                      </a:lnTo>
                      <a:lnTo>
                        <a:pt x="3954" y="295"/>
                      </a:lnTo>
                      <a:lnTo>
                        <a:pt x="4057" y="267"/>
                      </a:lnTo>
                      <a:lnTo>
                        <a:pt x="4159" y="242"/>
                      </a:lnTo>
                      <a:lnTo>
                        <a:pt x="4263" y="218"/>
                      </a:lnTo>
                      <a:lnTo>
                        <a:pt x="4366" y="195"/>
                      </a:lnTo>
                      <a:lnTo>
                        <a:pt x="4470" y="173"/>
                      </a:lnTo>
                      <a:lnTo>
                        <a:pt x="4575" y="153"/>
                      </a:lnTo>
                      <a:lnTo>
                        <a:pt x="4680" y="134"/>
                      </a:lnTo>
                      <a:lnTo>
                        <a:pt x="4785" y="116"/>
                      </a:lnTo>
                      <a:lnTo>
                        <a:pt x="4891" y="100"/>
                      </a:lnTo>
                      <a:lnTo>
                        <a:pt x="4998" y="83"/>
                      </a:lnTo>
                      <a:lnTo>
                        <a:pt x="5105" y="70"/>
                      </a:lnTo>
                      <a:lnTo>
                        <a:pt x="5211" y="57"/>
                      </a:lnTo>
                      <a:lnTo>
                        <a:pt x="5319" y="45"/>
                      </a:lnTo>
                      <a:lnTo>
                        <a:pt x="5427" y="35"/>
                      </a:lnTo>
                      <a:lnTo>
                        <a:pt x="5535" y="26"/>
                      </a:lnTo>
                      <a:lnTo>
                        <a:pt x="5644" y="19"/>
                      </a:lnTo>
                      <a:lnTo>
                        <a:pt x="5753" y="12"/>
                      </a:lnTo>
                      <a:lnTo>
                        <a:pt x="5863" y="7"/>
                      </a:lnTo>
                      <a:lnTo>
                        <a:pt x="5972" y="3"/>
                      </a:lnTo>
                      <a:lnTo>
                        <a:pt x="6082" y="1"/>
                      </a:lnTo>
                      <a:lnTo>
                        <a:pt x="6192" y="0"/>
                      </a:lnTo>
                      <a:lnTo>
                        <a:pt x="6240" y="0"/>
                      </a:lnTo>
                      <a:lnTo>
                        <a:pt x="6240" y="48"/>
                      </a:lnTo>
                      <a:lnTo>
                        <a:pt x="6240" y="4263"/>
                      </a:lnTo>
                      <a:lnTo>
                        <a:pt x="6240" y="4310"/>
                      </a:lnTo>
                      <a:lnTo>
                        <a:pt x="6192" y="4310"/>
                      </a:lnTo>
                      <a:lnTo>
                        <a:pt x="6136" y="4311"/>
                      </a:lnTo>
                      <a:lnTo>
                        <a:pt x="6082" y="4312"/>
                      </a:lnTo>
                      <a:lnTo>
                        <a:pt x="6026" y="4314"/>
                      </a:lnTo>
                      <a:lnTo>
                        <a:pt x="5971" y="4316"/>
                      </a:lnTo>
                      <a:lnTo>
                        <a:pt x="5915" y="4320"/>
                      </a:lnTo>
                      <a:lnTo>
                        <a:pt x="5860" y="4324"/>
                      </a:lnTo>
                      <a:lnTo>
                        <a:pt x="5806" y="4328"/>
                      </a:lnTo>
                      <a:lnTo>
                        <a:pt x="5751" y="4334"/>
                      </a:lnTo>
                      <a:lnTo>
                        <a:pt x="5697" y="4339"/>
                      </a:lnTo>
                      <a:lnTo>
                        <a:pt x="5643" y="4346"/>
                      </a:lnTo>
                      <a:lnTo>
                        <a:pt x="5589" y="4354"/>
                      </a:lnTo>
                      <a:lnTo>
                        <a:pt x="5535" y="4361"/>
                      </a:lnTo>
                      <a:lnTo>
                        <a:pt x="5482" y="4370"/>
                      </a:lnTo>
                      <a:lnTo>
                        <a:pt x="5429" y="4379"/>
                      </a:lnTo>
                      <a:lnTo>
                        <a:pt x="5375" y="4389"/>
                      </a:lnTo>
                      <a:lnTo>
                        <a:pt x="5323" y="4400"/>
                      </a:lnTo>
                      <a:lnTo>
                        <a:pt x="5270" y="4410"/>
                      </a:lnTo>
                      <a:lnTo>
                        <a:pt x="5218" y="4421"/>
                      </a:lnTo>
                      <a:lnTo>
                        <a:pt x="5165" y="4435"/>
                      </a:lnTo>
                      <a:lnTo>
                        <a:pt x="5114" y="4447"/>
                      </a:lnTo>
                      <a:lnTo>
                        <a:pt x="5062" y="4461"/>
                      </a:lnTo>
                      <a:lnTo>
                        <a:pt x="5011" y="4474"/>
                      </a:lnTo>
                      <a:lnTo>
                        <a:pt x="4959" y="4489"/>
                      </a:lnTo>
                      <a:lnTo>
                        <a:pt x="4908" y="4505"/>
                      </a:lnTo>
                      <a:lnTo>
                        <a:pt x="4857" y="4520"/>
                      </a:lnTo>
                      <a:lnTo>
                        <a:pt x="4807" y="4536"/>
                      </a:lnTo>
                      <a:lnTo>
                        <a:pt x="4757" y="4554"/>
                      </a:lnTo>
                      <a:lnTo>
                        <a:pt x="4707" y="4572"/>
                      </a:lnTo>
                      <a:lnTo>
                        <a:pt x="4657" y="4589"/>
                      </a:lnTo>
                      <a:lnTo>
                        <a:pt x="4608" y="4609"/>
                      </a:lnTo>
                      <a:lnTo>
                        <a:pt x="4560" y="4627"/>
                      </a:lnTo>
                      <a:lnTo>
                        <a:pt x="4510" y="4647"/>
                      </a:lnTo>
                      <a:lnTo>
                        <a:pt x="4460" y="4669"/>
                      </a:lnTo>
                      <a:lnTo>
                        <a:pt x="4411" y="4691"/>
                      </a:lnTo>
                      <a:lnTo>
                        <a:pt x="4360" y="4713"/>
                      </a:lnTo>
                      <a:lnTo>
                        <a:pt x="4311" y="4736"/>
                      </a:lnTo>
                      <a:lnTo>
                        <a:pt x="4262" y="4760"/>
                      </a:lnTo>
                      <a:lnTo>
                        <a:pt x="4214" y="4784"/>
                      </a:lnTo>
                      <a:lnTo>
                        <a:pt x="4165" y="4808"/>
                      </a:lnTo>
                      <a:lnTo>
                        <a:pt x="4117" y="4833"/>
                      </a:lnTo>
                      <a:lnTo>
                        <a:pt x="4069" y="4860"/>
                      </a:lnTo>
                      <a:lnTo>
                        <a:pt x="4022" y="4886"/>
                      </a:lnTo>
                      <a:lnTo>
                        <a:pt x="3975" y="4913"/>
                      </a:lnTo>
                      <a:lnTo>
                        <a:pt x="3929" y="4941"/>
                      </a:lnTo>
                      <a:lnTo>
                        <a:pt x="3883" y="4968"/>
                      </a:lnTo>
                      <a:lnTo>
                        <a:pt x="3837" y="4997"/>
                      </a:lnTo>
                      <a:lnTo>
                        <a:pt x="3791" y="5026"/>
                      </a:lnTo>
                      <a:lnTo>
                        <a:pt x="3746" y="5056"/>
                      </a:lnTo>
                      <a:lnTo>
                        <a:pt x="3701" y="5086"/>
                      </a:lnTo>
                      <a:lnTo>
                        <a:pt x="3657" y="5117"/>
                      </a:lnTo>
                      <a:lnTo>
                        <a:pt x="3613" y="5148"/>
                      </a:lnTo>
                      <a:lnTo>
                        <a:pt x="3570" y="5180"/>
                      </a:lnTo>
                      <a:lnTo>
                        <a:pt x="3526" y="5212"/>
                      </a:lnTo>
                      <a:lnTo>
                        <a:pt x="3483" y="5245"/>
                      </a:lnTo>
                      <a:lnTo>
                        <a:pt x="3442" y="5278"/>
                      </a:lnTo>
                      <a:lnTo>
                        <a:pt x="3400" y="5312"/>
                      </a:lnTo>
                      <a:lnTo>
                        <a:pt x="3358" y="5347"/>
                      </a:lnTo>
                      <a:lnTo>
                        <a:pt x="3317" y="5381"/>
                      </a:lnTo>
                      <a:lnTo>
                        <a:pt x="3276" y="5416"/>
                      </a:lnTo>
                      <a:lnTo>
                        <a:pt x="3236" y="5452"/>
                      </a:lnTo>
                      <a:lnTo>
                        <a:pt x="3196" y="5488"/>
                      </a:lnTo>
                      <a:lnTo>
                        <a:pt x="3157" y="5526"/>
                      </a:lnTo>
                      <a:lnTo>
                        <a:pt x="3119" y="5563"/>
                      </a:lnTo>
                      <a:lnTo>
                        <a:pt x="3080" y="5600"/>
                      </a:lnTo>
                      <a:lnTo>
                        <a:pt x="3046" y="5634"/>
                      </a:lnTo>
                      <a:lnTo>
                        <a:pt x="3012" y="5600"/>
                      </a:lnTo>
                      <a:lnTo>
                        <a:pt x="33" y="2620"/>
                      </a:lnTo>
                      <a:lnTo>
                        <a:pt x="0" y="2586"/>
                      </a:lnTo>
                      <a:lnTo>
                        <a:pt x="34" y="2553"/>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203" name="Freeform 199">
                  <a:extLst>
                    <a:ext uri="{FF2B5EF4-FFF2-40B4-BE49-F238E27FC236}">
                      <a16:creationId xmlns:a16="http://schemas.microsoft.com/office/drawing/2014/main" id="{4BE45059-7B80-4B22-944D-B47ADB92CB6C}"/>
                    </a:ext>
                  </a:extLst>
                </p:cNvPr>
                <p:cNvSpPr>
                  <a:spLocks/>
                </p:cNvSpPr>
                <p:nvPr/>
              </p:nvSpPr>
              <p:spPr bwMode="auto">
                <a:xfrm rot="10800000">
                  <a:off x="4707947" y="2099976"/>
                  <a:ext cx="933483" cy="1034256"/>
                </a:xfrm>
                <a:custGeom>
                  <a:avLst/>
                  <a:gdLst>
                    <a:gd name="T0" fmla="*/ 3 w 5632"/>
                    <a:gd name="T1" fmla="*/ 5975 h 6243"/>
                    <a:gd name="T2" fmla="*/ 19 w 5632"/>
                    <a:gd name="T3" fmla="*/ 5646 h 6243"/>
                    <a:gd name="T4" fmla="*/ 45 w 5632"/>
                    <a:gd name="T5" fmla="*/ 5322 h 6243"/>
                    <a:gd name="T6" fmla="*/ 83 w 5632"/>
                    <a:gd name="T7" fmla="*/ 5000 h 6243"/>
                    <a:gd name="T8" fmla="*/ 134 w 5632"/>
                    <a:gd name="T9" fmla="*/ 4682 h 6243"/>
                    <a:gd name="T10" fmla="*/ 195 w 5632"/>
                    <a:gd name="T11" fmla="*/ 4368 h 6243"/>
                    <a:gd name="T12" fmla="*/ 267 w 5632"/>
                    <a:gd name="T13" fmla="*/ 4059 h 6243"/>
                    <a:gd name="T14" fmla="*/ 350 w 5632"/>
                    <a:gd name="T15" fmla="*/ 3753 h 6243"/>
                    <a:gd name="T16" fmla="*/ 445 w 5632"/>
                    <a:gd name="T17" fmla="*/ 3452 h 6243"/>
                    <a:gd name="T18" fmla="*/ 549 w 5632"/>
                    <a:gd name="T19" fmla="*/ 3156 h 6243"/>
                    <a:gd name="T20" fmla="*/ 664 w 5632"/>
                    <a:gd name="T21" fmla="*/ 2865 h 6243"/>
                    <a:gd name="T22" fmla="*/ 793 w 5632"/>
                    <a:gd name="T23" fmla="*/ 2568 h 6243"/>
                    <a:gd name="T24" fmla="*/ 933 w 5632"/>
                    <a:gd name="T25" fmla="*/ 2277 h 6243"/>
                    <a:gd name="T26" fmla="*/ 1083 w 5632"/>
                    <a:gd name="T27" fmla="*/ 1992 h 6243"/>
                    <a:gd name="T28" fmla="*/ 1244 w 5632"/>
                    <a:gd name="T29" fmla="*/ 1712 h 6243"/>
                    <a:gd name="T30" fmla="*/ 1414 w 5632"/>
                    <a:gd name="T31" fmla="*/ 1441 h 6243"/>
                    <a:gd name="T32" fmla="*/ 1593 w 5632"/>
                    <a:gd name="T33" fmla="*/ 1176 h 6243"/>
                    <a:gd name="T34" fmla="*/ 1783 w 5632"/>
                    <a:gd name="T35" fmla="*/ 917 h 6243"/>
                    <a:gd name="T36" fmla="*/ 1981 w 5632"/>
                    <a:gd name="T37" fmla="*/ 666 h 6243"/>
                    <a:gd name="T38" fmla="*/ 2188 w 5632"/>
                    <a:gd name="T39" fmla="*/ 422 h 6243"/>
                    <a:gd name="T40" fmla="*/ 2402 w 5632"/>
                    <a:gd name="T41" fmla="*/ 186 h 6243"/>
                    <a:gd name="T42" fmla="*/ 2585 w 5632"/>
                    <a:gd name="T43" fmla="*/ 0 h 6243"/>
                    <a:gd name="T44" fmla="*/ 5632 w 5632"/>
                    <a:gd name="T45" fmla="*/ 3048 h 6243"/>
                    <a:gd name="T46" fmla="*/ 5523 w 5632"/>
                    <a:gd name="T47" fmla="*/ 3158 h 6243"/>
                    <a:gd name="T48" fmla="*/ 5414 w 5632"/>
                    <a:gd name="T49" fmla="*/ 3278 h 6243"/>
                    <a:gd name="T50" fmla="*/ 5310 w 5632"/>
                    <a:gd name="T51" fmla="*/ 3402 h 6243"/>
                    <a:gd name="T52" fmla="*/ 5210 w 5632"/>
                    <a:gd name="T53" fmla="*/ 3529 h 6243"/>
                    <a:gd name="T54" fmla="*/ 5115 w 5632"/>
                    <a:gd name="T55" fmla="*/ 3659 h 6243"/>
                    <a:gd name="T56" fmla="*/ 5024 w 5632"/>
                    <a:gd name="T57" fmla="*/ 3793 h 6243"/>
                    <a:gd name="T58" fmla="*/ 4938 w 5632"/>
                    <a:gd name="T59" fmla="*/ 3931 h 6243"/>
                    <a:gd name="T60" fmla="*/ 4857 w 5632"/>
                    <a:gd name="T61" fmla="*/ 4072 h 6243"/>
                    <a:gd name="T62" fmla="*/ 4782 w 5632"/>
                    <a:gd name="T63" fmla="*/ 4216 h 6243"/>
                    <a:gd name="T64" fmla="*/ 4711 w 5632"/>
                    <a:gd name="T65" fmla="*/ 4362 h 6243"/>
                    <a:gd name="T66" fmla="*/ 4645 w 5632"/>
                    <a:gd name="T67" fmla="*/ 4512 h 6243"/>
                    <a:gd name="T68" fmla="*/ 4587 w 5632"/>
                    <a:gd name="T69" fmla="*/ 4660 h 6243"/>
                    <a:gd name="T70" fmla="*/ 4534 w 5632"/>
                    <a:gd name="T71" fmla="*/ 4809 h 6243"/>
                    <a:gd name="T72" fmla="*/ 4487 w 5632"/>
                    <a:gd name="T73" fmla="*/ 4962 h 6243"/>
                    <a:gd name="T74" fmla="*/ 4445 w 5632"/>
                    <a:gd name="T75" fmla="*/ 5116 h 6243"/>
                    <a:gd name="T76" fmla="*/ 4408 w 5632"/>
                    <a:gd name="T77" fmla="*/ 5273 h 6243"/>
                    <a:gd name="T78" fmla="*/ 4377 w 5632"/>
                    <a:gd name="T79" fmla="*/ 5432 h 6243"/>
                    <a:gd name="T80" fmla="*/ 4352 w 5632"/>
                    <a:gd name="T81" fmla="*/ 5592 h 6243"/>
                    <a:gd name="T82" fmla="*/ 4332 w 5632"/>
                    <a:gd name="T83" fmla="*/ 5754 h 6243"/>
                    <a:gd name="T84" fmla="*/ 4318 w 5632"/>
                    <a:gd name="T85" fmla="*/ 5918 h 6243"/>
                    <a:gd name="T86" fmla="*/ 4310 w 5632"/>
                    <a:gd name="T87" fmla="*/ 6085 h 6243"/>
                    <a:gd name="T88" fmla="*/ 4308 w 5632"/>
                    <a:gd name="T89" fmla="*/ 6243 h 6243"/>
                    <a:gd name="T90" fmla="*/ 0 w 5632"/>
                    <a:gd name="T91" fmla="*/ 6243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0" y="6195"/>
                      </a:moveTo>
                      <a:lnTo>
                        <a:pt x="1" y="6085"/>
                      </a:lnTo>
                      <a:lnTo>
                        <a:pt x="3" y="5975"/>
                      </a:lnTo>
                      <a:lnTo>
                        <a:pt x="7" y="5865"/>
                      </a:lnTo>
                      <a:lnTo>
                        <a:pt x="12" y="5756"/>
                      </a:lnTo>
                      <a:lnTo>
                        <a:pt x="19" y="5646"/>
                      </a:lnTo>
                      <a:lnTo>
                        <a:pt x="26" y="5538"/>
                      </a:lnTo>
                      <a:lnTo>
                        <a:pt x="35" y="5429"/>
                      </a:lnTo>
                      <a:lnTo>
                        <a:pt x="45" y="5322"/>
                      </a:lnTo>
                      <a:lnTo>
                        <a:pt x="57" y="5214"/>
                      </a:lnTo>
                      <a:lnTo>
                        <a:pt x="70" y="5107"/>
                      </a:lnTo>
                      <a:lnTo>
                        <a:pt x="83" y="5000"/>
                      </a:lnTo>
                      <a:lnTo>
                        <a:pt x="100" y="4894"/>
                      </a:lnTo>
                      <a:lnTo>
                        <a:pt x="116" y="4787"/>
                      </a:lnTo>
                      <a:lnTo>
                        <a:pt x="134" y="4682"/>
                      </a:lnTo>
                      <a:lnTo>
                        <a:pt x="153" y="4577"/>
                      </a:lnTo>
                      <a:lnTo>
                        <a:pt x="173" y="4473"/>
                      </a:lnTo>
                      <a:lnTo>
                        <a:pt x="195" y="4368"/>
                      </a:lnTo>
                      <a:lnTo>
                        <a:pt x="218" y="4265"/>
                      </a:lnTo>
                      <a:lnTo>
                        <a:pt x="242" y="4161"/>
                      </a:lnTo>
                      <a:lnTo>
                        <a:pt x="267" y="4059"/>
                      </a:lnTo>
                      <a:lnTo>
                        <a:pt x="295" y="3956"/>
                      </a:lnTo>
                      <a:lnTo>
                        <a:pt x="322" y="3854"/>
                      </a:lnTo>
                      <a:lnTo>
                        <a:pt x="350" y="3753"/>
                      </a:lnTo>
                      <a:lnTo>
                        <a:pt x="381" y="3653"/>
                      </a:lnTo>
                      <a:lnTo>
                        <a:pt x="412" y="3552"/>
                      </a:lnTo>
                      <a:lnTo>
                        <a:pt x="445" y="3452"/>
                      </a:lnTo>
                      <a:lnTo>
                        <a:pt x="479" y="3352"/>
                      </a:lnTo>
                      <a:lnTo>
                        <a:pt x="514" y="3254"/>
                      </a:lnTo>
                      <a:lnTo>
                        <a:pt x="549" y="3156"/>
                      </a:lnTo>
                      <a:lnTo>
                        <a:pt x="586" y="3059"/>
                      </a:lnTo>
                      <a:lnTo>
                        <a:pt x="624" y="2961"/>
                      </a:lnTo>
                      <a:lnTo>
                        <a:pt x="664" y="2865"/>
                      </a:lnTo>
                      <a:lnTo>
                        <a:pt x="705" y="2765"/>
                      </a:lnTo>
                      <a:lnTo>
                        <a:pt x="749" y="2667"/>
                      </a:lnTo>
                      <a:lnTo>
                        <a:pt x="793" y="2568"/>
                      </a:lnTo>
                      <a:lnTo>
                        <a:pt x="839" y="2470"/>
                      </a:lnTo>
                      <a:lnTo>
                        <a:pt x="885" y="2373"/>
                      </a:lnTo>
                      <a:lnTo>
                        <a:pt x="933" y="2277"/>
                      </a:lnTo>
                      <a:lnTo>
                        <a:pt x="982" y="2181"/>
                      </a:lnTo>
                      <a:lnTo>
                        <a:pt x="1031" y="2086"/>
                      </a:lnTo>
                      <a:lnTo>
                        <a:pt x="1083" y="1992"/>
                      </a:lnTo>
                      <a:lnTo>
                        <a:pt x="1136" y="1898"/>
                      </a:lnTo>
                      <a:lnTo>
                        <a:pt x="1189" y="1806"/>
                      </a:lnTo>
                      <a:lnTo>
                        <a:pt x="1244" y="1712"/>
                      </a:lnTo>
                      <a:lnTo>
                        <a:pt x="1299" y="1621"/>
                      </a:lnTo>
                      <a:lnTo>
                        <a:pt x="1356" y="1531"/>
                      </a:lnTo>
                      <a:lnTo>
                        <a:pt x="1414" y="1441"/>
                      </a:lnTo>
                      <a:lnTo>
                        <a:pt x="1473" y="1351"/>
                      </a:lnTo>
                      <a:lnTo>
                        <a:pt x="1532" y="1263"/>
                      </a:lnTo>
                      <a:lnTo>
                        <a:pt x="1593" y="1176"/>
                      </a:lnTo>
                      <a:lnTo>
                        <a:pt x="1656" y="1088"/>
                      </a:lnTo>
                      <a:lnTo>
                        <a:pt x="1718" y="1003"/>
                      </a:lnTo>
                      <a:lnTo>
                        <a:pt x="1783" y="917"/>
                      </a:lnTo>
                      <a:lnTo>
                        <a:pt x="1847" y="833"/>
                      </a:lnTo>
                      <a:lnTo>
                        <a:pt x="1913" y="748"/>
                      </a:lnTo>
                      <a:lnTo>
                        <a:pt x="1981" y="666"/>
                      </a:lnTo>
                      <a:lnTo>
                        <a:pt x="2049" y="584"/>
                      </a:lnTo>
                      <a:lnTo>
                        <a:pt x="2118" y="503"/>
                      </a:lnTo>
                      <a:lnTo>
                        <a:pt x="2188" y="422"/>
                      </a:lnTo>
                      <a:lnTo>
                        <a:pt x="2258" y="343"/>
                      </a:lnTo>
                      <a:lnTo>
                        <a:pt x="2330" y="264"/>
                      </a:lnTo>
                      <a:lnTo>
                        <a:pt x="2402" y="186"/>
                      </a:lnTo>
                      <a:lnTo>
                        <a:pt x="2477" y="110"/>
                      </a:lnTo>
                      <a:lnTo>
                        <a:pt x="2551" y="34"/>
                      </a:lnTo>
                      <a:lnTo>
                        <a:pt x="2585" y="0"/>
                      </a:lnTo>
                      <a:lnTo>
                        <a:pt x="2619" y="33"/>
                      </a:lnTo>
                      <a:lnTo>
                        <a:pt x="5598" y="3014"/>
                      </a:lnTo>
                      <a:lnTo>
                        <a:pt x="5632" y="3048"/>
                      </a:lnTo>
                      <a:lnTo>
                        <a:pt x="5598" y="3082"/>
                      </a:lnTo>
                      <a:lnTo>
                        <a:pt x="5560" y="3120"/>
                      </a:lnTo>
                      <a:lnTo>
                        <a:pt x="5523" y="3158"/>
                      </a:lnTo>
                      <a:lnTo>
                        <a:pt x="5486" y="3198"/>
                      </a:lnTo>
                      <a:lnTo>
                        <a:pt x="5450" y="3237"/>
                      </a:lnTo>
                      <a:lnTo>
                        <a:pt x="5414" y="3278"/>
                      </a:lnTo>
                      <a:lnTo>
                        <a:pt x="5379" y="3318"/>
                      </a:lnTo>
                      <a:lnTo>
                        <a:pt x="5345" y="3360"/>
                      </a:lnTo>
                      <a:lnTo>
                        <a:pt x="5310" y="3402"/>
                      </a:lnTo>
                      <a:lnTo>
                        <a:pt x="5276" y="3443"/>
                      </a:lnTo>
                      <a:lnTo>
                        <a:pt x="5243" y="3486"/>
                      </a:lnTo>
                      <a:lnTo>
                        <a:pt x="5210" y="3529"/>
                      </a:lnTo>
                      <a:lnTo>
                        <a:pt x="5177" y="3571"/>
                      </a:lnTo>
                      <a:lnTo>
                        <a:pt x="5145" y="3615"/>
                      </a:lnTo>
                      <a:lnTo>
                        <a:pt x="5115" y="3659"/>
                      </a:lnTo>
                      <a:lnTo>
                        <a:pt x="5084" y="3703"/>
                      </a:lnTo>
                      <a:lnTo>
                        <a:pt x="5053" y="3748"/>
                      </a:lnTo>
                      <a:lnTo>
                        <a:pt x="5024" y="3793"/>
                      </a:lnTo>
                      <a:lnTo>
                        <a:pt x="4994" y="3839"/>
                      </a:lnTo>
                      <a:lnTo>
                        <a:pt x="4966" y="3885"/>
                      </a:lnTo>
                      <a:lnTo>
                        <a:pt x="4938" y="3931"/>
                      </a:lnTo>
                      <a:lnTo>
                        <a:pt x="4911" y="3977"/>
                      </a:lnTo>
                      <a:lnTo>
                        <a:pt x="4884" y="4024"/>
                      </a:lnTo>
                      <a:lnTo>
                        <a:pt x="4857" y="4072"/>
                      </a:lnTo>
                      <a:lnTo>
                        <a:pt x="4831" y="4119"/>
                      </a:lnTo>
                      <a:lnTo>
                        <a:pt x="4806" y="4167"/>
                      </a:lnTo>
                      <a:lnTo>
                        <a:pt x="4782" y="4216"/>
                      </a:lnTo>
                      <a:lnTo>
                        <a:pt x="4758" y="4264"/>
                      </a:lnTo>
                      <a:lnTo>
                        <a:pt x="4734" y="4313"/>
                      </a:lnTo>
                      <a:lnTo>
                        <a:pt x="4711" y="4362"/>
                      </a:lnTo>
                      <a:lnTo>
                        <a:pt x="4689" y="4413"/>
                      </a:lnTo>
                      <a:lnTo>
                        <a:pt x="4667" y="4462"/>
                      </a:lnTo>
                      <a:lnTo>
                        <a:pt x="4645" y="4512"/>
                      </a:lnTo>
                      <a:lnTo>
                        <a:pt x="4625" y="4562"/>
                      </a:lnTo>
                      <a:lnTo>
                        <a:pt x="4607" y="4611"/>
                      </a:lnTo>
                      <a:lnTo>
                        <a:pt x="4587" y="4660"/>
                      </a:lnTo>
                      <a:lnTo>
                        <a:pt x="4569" y="4710"/>
                      </a:lnTo>
                      <a:lnTo>
                        <a:pt x="4552" y="4759"/>
                      </a:lnTo>
                      <a:lnTo>
                        <a:pt x="4534" y="4809"/>
                      </a:lnTo>
                      <a:lnTo>
                        <a:pt x="4518" y="4860"/>
                      </a:lnTo>
                      <a:lnTo>
                        <a:pt x="4503" y="4911"/>
                      </a:lnTo>
                      <a:lnTo>
                        <a:pt x="4487" y="4962"/>
                      </a:lnTo>
                      <a:lnTo>
                        <a:pt x="4472" y="5013"/>
                      </a:lnTo>
                      <a:lnTo>
                        <a:pt x="4459" y="5065"/>
                      </a:lnTo>
                      <a:lnTo>
                        <a:pt x="4445" y="5116"/>
                      </a:lnTo>
                      <a:lnTo>
                        <a:pt x="4433" y="5168"/>
                      </a:lnTo>
                      <a:lnTo>
                        <a:pt x="4419" y="5220"/>
                      </a:lnTo>
                      <a:lnTo>
                        <a:pt x="4408" y="5273"/>
                      </a:lnTo>
                      <a:lnTo>
                        <a:pt x="4398" y="5325"/>
                      </a:lnTo>
                      <a:lnTo>
                        <a:pt x="4387" y="5378"/>
                      </a:lnTo>
                      <a:lnTo>
                        <a:pt x="4377" y="5432"/>
                      </a:lnTo>
                      <a:lnTo>
                        <a:pt x="4368" y="5484"/>
                      </a:lnTo>
                      <a:lnTo>
                        <a:pt x="4359" y="5538"/>
                      </a:lnTo>
                      <a:lnTo>
                        <a:pt x="4352" y="5592"/>
                      </a:lnTo>
                      <a:lnTo>
                        <a:pt x="4344" y="5645"/>
                      </a:lnTo>
                      <a:lnTo>
                        <a:pt x="4337" y="5700"/>
                      </a:lnTo>
                      <a:lnTo>
                        <a:pt x="4332" y="5754"/>
                      </a:lnTo>
                      <a:lnTo>
                        <a:pt x="4326" y="5808"/>
                      </a:lnTo>
                      <a:lnTo>
                        <a:pt x="4322" y="5863"/>
                      </a:lnTo>
                      <a:lnTo>
                        <a:pt x="4318" y="5918"/>
                      </a:lnTo>
                      <a:lnTo>
                        <a:pt x="4314" y="5974"/>
                      </a:lnTo>
                      <a:lnTo>
                        <a:pt x="4312" y="6029"/>
                      </a:lnTo>
                      <a:lnTo>
                        <a:pt x="4310" y="6085"/>
                      </a:lnTo>
                      <a:lnTo>
                        <a:pt x="4309" y="6139"/>
                      </a:lnTo>
                      <a:lnTo>
                        <a:pt x="4308" y="6195"/>
                      </a:lnTo>
                      <a:lnTo>
                        <a:pt x="4308" y="6243"/>
                      </a:lnTo>
                      <a:lnTo>
                        <a:pt x="4261" y="6243"/>
                      </a:lnTo>
                      <a:lnTo>
                        <a:pt x="48" y="6243"/>
                      </a:lnTo>
                      <a:lnTo>
                        <a:pt x="0" y="6243"/>
                      </a:lnTo>
                      <a:lnTo>
                        <a:pt x="0" y="6195"/>
                      </a:lnTo>
                      <a:close/>
                    </a:path>
                  </a:pathLst>
                </a:cu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204" name="Freeform 204">
                  <a:extLst>
                    <a:ext uri="{FF2B5EF4-FFF2-40B4-BE49-F238E27FC236}">
                      <a16:creationId xmlns:a16="http://schemas.microsoft.com/office/drawing/2014/main" id="{B0274A0E-989F-4284-8930-EC69BF35B2CA}"/>
                    </a:ext>
                  </a:extLst>
                </p:cNvPr>
                <p:cNvSpPr>
                  <a:spLocks/>
                </p:cNvSpPr>
                <p:nvPr/>
              </p:nvSpPr>
              <p:spPr bwMode="auto">
                <a:xfrm rot="10800000">
                  <a:off x="2741532" y="2106326"/>
                  <a:ext cx="933483" cy="1034256"/>
                </a:xfrm>
                <a:custGeom>
                  <a:avLst/>
                  <a:gdLst>
                    <a:gd name="T0" fmla="*/ 3230 w 5632"/>
                    <a:gd name="T1" fmla="*/ 186 h 6243"/>
                    <a:gd name="T2" fmla="*/ 3445 w 5632"/>
                    <a:gd name="T3" fmla="*/ 422 h 6243"/>
                    <a:gd name="T4" fmla="*/ 3651 w 5632"/>
                    <a:gd name="T5" fmla="*/ 666 h 6243"/>
                    <a:gd name="T6" fmla="*/ 3849 w 5632"/>
                    <a:gd name="T7" fmla="*/ 917 h 6243"/>
                    <a:gd name="T8" fmla="*/ 4039 w 5632"/>
                    <a:gd name="T9" fmla="*/ 1175 h 6243"/>
                    <a:gd name="T10" fmla="*/ 4218 w 5632"/>
                    <a:gd name="T11" fmla="*/ 1441 h 6243"/>
                    <a:gd name="T12" fmla="*/ 4388 w 5632"/>
                    <a:gd name="T13" fmla="*/ 1712 h 6243"/>
                    <a:gd name="T14" fmla="*/ 4549 w 5632"/>
                    <a:gd name="T15" fmla="*/ 1992 h 6243"/>
                    <a:gd name="T16" fmla="*/ 4699 w 5632"/>
                    <a:gd name="T17" fmla="*/ 2277 h 6243"/>
                    <a:gd name="T18" fmla="*/ 4839 w 5632"/>
                    <a:gd name="T19" fmla="*/ 2568 h 6243"/>
                    <a:gd name="T20" fmla="*/ 4968 w 5632"/>
                    <a:gd name="T21" fmla="*/ 2865 h 6243"/>
                    <a:gd name="T22" fmla="*/ 5083 w 5632"/>
                    <a:gd name="T23" fmla="*/ 3156 h 6243"/>
                    <a:gd name="T24" fmla="*/ 5187 w 5632"/>
                    <a:gd name="T25" fmla="*/ 3452 h 6243"/>
                    <a:gd name="T26" fmla="*/ 5282 w 5632"/>
                    <a:gd name="T27" fmla="*/ 3753 h 6243"/>
                    <a:gd name="T28" fmla="*/ 5365 w 5632"/>
                    <a:gd name="T29" fmla="*/ 4059 h 6243"/>
                    <a:gd name="T30" fmla="*/ 5437 w 5632"/>
                    <a:gd name="T31" fmla="*/ 4368 h 6243"/>
                    <a:gd name="T32" fmla="*/ 5498 w 5632"/>
                    <a:gd name="T33" fmla="*/ 4682 h 6243"/>
                    <a:gd name="T34" fmla="*/ 5549 w 5632"/>
                    <a:gd name="T35" fmla="*/ 5000 h 6243"/>
                    <a:gd name="T36" fmla="*/ 5587 w 5632"/>
                    <a:gd name="T37" fmla="*/ 5322 h 6243"/>
                    <a:gd name="T38" fmla="*/ 5613 w 5632"/>
                    <a:gd name="T39" fmla="*/ 5646 h 6243"/>
                    <a:gd name="T40" fmla="*/ 5629 w 5632"/>
                    <a:gd name="T41" fmla="*/ 5975 h 6243"/>
                    <a:gd name="T42" fmla="*/ 5632 w 5632"/>
                    <a:gd name="T43" fmla="*/ 6243 h 6243"/>
                    <a:gd name="T44" fmla="*/ 1324 w 5632"/>
                    <a:gd name="T45" fmla="*/ 6243 h 6243"/>
                    <a:gd name="T46" fmla="*/ 1322 w 5632"/>
                    <a:gd name="T47" fmla="*/ 6085 h 6243"/>
                    <a:gd name="T48" fmla="*/ 1314 w 5632"/>
                    <a:gd name="T49" fmla="*/ 5918 h 6243"/>
                    <a:gd name="T50" fmla="*/ 1300 w 5632"/>
                    <a:gd name="T51" fmla="*/ 5754 h 6243"/>
                    <a:gd name="T52" fmla="*/ 1280 w 5632"/>
                    <a:gd name="T53" fmla="*/ 5592 h 6243"/>
                    <a:gd name="T54" fmla="*/ 1255 w 5632"/>
                    <a:gd name="T55" fmla="*/ 5432 h 6243"/>
                    <a:gd name="T56" fmla="*/ 1224 w 5632"/>
                    <a:gd name="T57" fmla="*/ 5273 h 6243"/>
                    <a:gd name="T58" fmla="*/ 1187 w 5632"/>
                    <a:gd name="T59" fmla="*/ 5116 h 6243"/>
                    <a:gd name="T60" fmla="*/ 1145 w 5632"/>
                    <a:gd name="T61" fmla="*/ 4962 h 6243"/>
                    <a:gd name="T62" fmla="*/ 1098 w 5632"/>
                    <a:gd name="T63" fmla="*/ 4809 h 6243"/>
                    <a:gd name="T64" fmla="*/ 1045 w 5632"/>
                    <a:gd name="T65" fmla="*/ 4659 h 6243"/>
                    <a:gd name="T66" fmla="*/ 987 w 5632"/>
                    <a:gd name="T67" fmla="*/ 4512 h 6243"/>
                    <a:gd name="T68" fmla="*/ 921 w 5632"/>
                    <a:gd name="T69" fmla="*/ 4362 h 6243"/>
                    <a:gd name="T70" fmla="*/ 850 w 5632"/>
                    <a:gd name="T71" fmla="*/ 4216 h 6243"/>
                    <a:gd name="T72" fmla="*/ 775 w 5632"/>
                    <a:gd name="T73" fmla="*/ 4071 h 6243"/>
                    <a:gd name="T74" fmla="*/ 694 w 5632"/>
                    <a:gd name="T75" fmla="*/ 3931 h 6243"/>
                    <a:gd name="T76" fmla="*/ 608 w 5632"/>
                    <a:gd name="T77" fmla="*/ 3793 h 6243"/>
                    <a:gd name="T78" fmla="*/ 517 w 5632"/>
                    <a:gd name="T79" fmla="*/ 3659 h 6243"/>
                    <a:gd name="T80" fmla="*/ 422 w 5632"/>
                    <a:gd name="T81" fmla="*/ 3528 h 6243"/>
                    <a:gd name="T82" fmla="*/ 322 w 5632"/>
                    <a:gd name="T83" fmla="*/ 3402 h 6243"/>
                    <a:gd name="T84" fmla="*/ 218 w 5632"/>
                    <a:gd name="T85" fmla="*/ 3278 h 6243"/>
                    <a:gd name="T86" fmla="*/ 109 w 5632"/>
                    <a:gd name="T87" fmla="*/ 3158 h 6243"/>
                    <a:gd name="T88" fmla="*/ 0 w 5632"/>
                    <a:gd name="T89" fmla="*/ 3048 h 6243"/>
                    <a:gd name="T90" fmla="*/ 3047 w 5632"/>
                    <a:gd name="T91" fmla="*/ 0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3081" y="34"/>
                      </a:moveTo>
                      <a:lnTo>
                        <a:pt x="3155" y="110"/>
                      </a:lnTo>
                      <a:lnTo>
                        <a:pt x="3230" y="186"/>
                      </a:lnTo>
                      <a:lnTo>
                        <a:pt x="3302" y="264"/>
                      </a:lnTo>
                      <a:lnTo>
                        <a:pt x="3374" y="343"/>
                      </a:lnTo>
                      <a:lnTo>
                        <a:pt x="3445" y="422"/>
                      </a:lnTo>
                      <a:lnTo>
                        <a:pt x="3514" y="503"/>
                      </a:lnTo>
                      <a:lnTo>
                        <a:pt x="3583" y="584"/>
                      </a:lnTo>
                      <a:lnTo>
                        <a:pt x="3651" y="666"/>
                      </a:lnTo>
                      <a:lnTo>
                        <a:pt x="3719" y="748"/>
                      </a:lnTo>
                      <a:lnTo>
                        <a:pt x="3785" y="833"/>
                      </a:lnTo>
                      <a:lnTo>
                        <a:pt x="3849" y="917"/>
                      </a:lnTo>
                      <a:lnTo>
                        <a:pt x="3914" y="1003"/>
                      </a:lnTo>
                      <a:lnTo>
                        <a:pt x="3976" y="1088"/>
                      </a:lnTo>
                      <a:lnTo>
                        <a:pt x="4039" y="1175"/>
                      </a:lnTo>
                      <a:lnTo>
                        <a:pt x="4100" y="1263"/>
                      </a:lnTo>
                      <a:lnTo>
                        <a:pt x="4159" y="1351"/>
                      </a:lnTo>
                      <a:lnTo>
                        <a:pt x="4218" y="1441"/>
                      </a:lnTo>
                      <a:lnTo>
                        <a:pt x="4276" y="1531"/>
                      </a:lnTo>
                      <a:lnTo>
                        <a:pt x="4333" y="1621"/>
                      </a:lnTo>
                      <a:lnTo>
                        <a:pt x="4388" y="1712"/>
                      </a:lnTo>
                      <a:lnTo>
                        <a:pt x="4443" y="1804"/>
                      </a:lnTo>
                      <a:lnTo>
                        <a:pt x="4496" y="1898"/>
                      </a:lnTo>
                      <a:lnTo>
                        <a:pt x="4549" y="1992"/>
                      </a:lnTo>
                      <a:lnTo>
                        <a:pt x="4601" y="2086"/>
                      </a:lnTo>
                      <a:lnTo>
                        <a:pt x="4650" y="2181"/>
                      </a:lnTo>
                      <a:lnTo>
                        <a:pt x="4699" y="2277"/>
                      </a:lnTo>
                      <a:lnTo>
                        <a:pt x="4747" y="2373"/>
                      </a:lnTo>
                      <a:lnTo>
                        <a:pt x="4793" y="2469"/>
                      </a:lnTo>
                      <a:lnTo>
                        <a:pt x="4839" y="2568"/>
                      </a:lnTo>
                      <a:lnTo>
                        <a:pt x="4883" y="2665"/>
                      </a:lnTo>
                      <a:lnTo>
                        <a:pt x="4927" y="2765"/>
                      </a:lnTo>
                      <a:lnTo>
                        <a:pt x="4968" y="2865"/>
                      </a:lnTo>
                      <a:lnTo>
                        <a:pt x="5008" y="2961"/>
                      </a:lnTo>
                      <a:lnTo>
                        <a:pt x="5046" y="3058"/>
                      </a:lnTo>
                      <a:lnTo>
                        <a:pt x="5083" y="3156"/>
                      </a:lnTo>
                      <a:lnTo>
                        <a:pt x="5118" y="3254"/>
                      </a:lnTo>
                      <a:lnTo>
                        <a:pt x="5153" y="3352"/>
                      </a:lnTo>
                      <a:lnTo>
                        <a:pt x="5187" y="3452"/>
                      </a:lnTo>
                      <a:lnTo>
                        <a:pt x="5220" y="3552"/>
                      </a:lnTo>
                      <a:lnTo>
                        <a:pt x="5251" y="3653"/>
                      </a:lnTo>
                      <a:lnTo>
                        <a:pt x="5282" y="3753"/>
                      </a:lnTo>
                      <a:lnTo>
                        <a:pt x="5310" y="3854"/>
                      </a:lnTo>
                      <a:lnTo>
                        <a:pt x="5337" y="3956"/>
                      </a:lnTo>
                      <a:lnTo>
                        <a:pt x="5365" y="4059"/>
                      </a:lnTo>
                      <a:lnTo>
                        <a:pt x="5390" y="4161"/>
                      </a:lnTo>
                      <a:lnTo>
                        <a:pt x="5414" y="4265"/>
                      </a:lnTo>
                      <a:lnTo>
                        <a:pt x="5437" y="4368"/>
                      </a:lnTo>
                      <a:lnTo>
                        <a:pt x="5459" y="4472"/>
                      </a:lnTo>
                      <a:lnTo>
                        <a:pt x="5479" y="4577"/>
                      </a:lnTo>
                      <a:lnTo>
                        <a:pt x="5498" y="4682"/>
                      </a:lnTo>
                      <a:lnTo>
                        <a:pt x="5516" y="4787"/>
                      </a:lnTo>
                      <a:lnTo>
                        <a:pt x="5532" y="4894"/>
                      </a:lnTo>
                      <a:lnTo>
                        <a:pt x="5549" y="5000"/>
                      </a:lnTo>
                      <a:lnTo>
                        <a:pt x="5562" y="5107"/>
                      </a:lnTo>
                      <a:lnTo>
                        <a:pt x="5575" y="5214"/>
                      </a:lnTo>
                      <a:lnTo>
                        <a:pt x="5587" y="5322"/>
                      </a:lnTo>
                      <a:lnTo>
                        <a:pt x="5597" y="5429"/>
                      </a:lnTo>
                      <a:lnTo>
                        <a:pt x="5606" y="5538"/>
                      </a:lnTo>
                      <a:lnTo>
                        <a:pt x="5613" y="5646"/>
                      </a:lnTo>
                      <a:lnTo>
                        <a:pt x="5620" y="5756"/>
                      </a:lnTo>
                      <a:lnTo>
                        <a:pt x="5625" y="5865"/>
                      </a:lnTo>
                      <a:lnTo>
                        <a:pt x="5629" y="5975"/>
                      </a:lnTo>
                      <a:lnTo>
                        <a:pt x="5631" y="6085"/>
                      </a:lnTo>
                      <a:lnTo>
                        <a:pt x="5632" y="6195"/>
                      </a:lnTo>
                      <a:lnTo>
                        <a:pt x="5632" y="6243"/>
                      </a:lnTo>
                      <a:lnTo>
                        <a:pt x="5584" y="6243"/>
                      </a:lnTo>
                      <a:lnTo>
                        <a:pt x="1371" y="6243"/>
                      </a:lnTo>
                      <a:lnTo>
                        <a:pt x="1324" y="6243"/>
                      </a:lnTo>
                      <a:lnTo>
                        <a:pt x="1324" y="6195"/>
                      </a:lnTo>
                      <a:lnTo>
                        <a:pt x="1323" y="6139"/>
                      </a:lnTo>
                      <a:lnTo>
                        <a:pt x="1322" y="6085"/>
                      </a:lnTo>
                      <a:lnTo>
                        <a:pt x="1320" y="6029"/>
                      </a:lnTo>
                      <a:lnTo>
                        <a:pt x="1318" y="5974"/>
                      </a:lnTo>
                      <a:lnTo>
                        <a:pt x="1314" y="5918"/>
                      </a:lnTo>
                      <a:lnTo>
                        <a:pt x="1310" y="5863"/>
                      </a:lnTo>
                      <a:lnTo>
                        <a:pt x="1306" y="5808"/>
                      </a:lnTo>
                      <a:lnTo>
                        <a:pt x="1300" y="5754"/>
                      </a:lnTo>
                      <a:lnTo>
                        <a:pt x="1295" y="5700"/>
                      </a:lnTo>
                      <a:lnTo>
                        <a:pt x="1288" y="5645"/>
                      </a:lnTo>
                      <a:lnTo>
                        <a:pt x="1280" y="5592"/>
                      </a:lnTo>
                      <a:lnTo>
                        <a:pt x="1273" y="5538"/>
                      </a:lnTo>
                      <a:lnTo>
                        <a:pt x="1264" y="5484"/>
                      </a:lnTo>
                      <a:lnTo>
                        <a:pt x="1255" y="5432"/>
                      </a:lnTo>
                      <a:lnTo>
                        <a:pt x="1245" y="5378"/>
                      </a:lnTo>
                      <a:lnTo>
                        <a:pt x="1234" y="5325"/>
                      </a:lnTo>
                      <a:lnTo>
                        <a:pt x="1224" y="5273"/>
                      </a:lnTo>
                      <a:lnTo>
                        <a:pt x="1213" y="5220"/>
                      </a:lnTo>
                      <a:lnTo>
                        <a:pt x="1199" y="5168"/>
                      </a:lnTo>
                      <a:lnTo>
                        <a:pt x="1187" y="5116"/>
                      </a:lnTo>
                      <a:lnTo>
                        <a:pt x="1173" y="5065"/>
                      </a:lnTo>
                      <a:lnTo>
                        <a:pt x="1160" y="5013"/>
                      </a:lnTo>
                      <a:lnTo>
                        <a:pt x="1145" y="4962"/>
                      </a:lnTo>
                      <a:lnTo>
                        <a:pt x="1129" y="4910"/>
                      </a:lnTo>
                      <a:lnTo>
                        <a:pt x="1114" y="4860"/>
                      </a:lnTo>
                      <a:lnTo>
                        <a:pt x="1098" y="4809"/>
                      </a:lnTo>
                      <a:lnTo>
                        <a:pt x="1080" y="4759"/>
                      </a:lnTo>
                      <a:lnTo>
                        <a:pt x="1063" y="4710"/>
                      </a:lnTo>
                      <a:lnTo>
                        <a:pt x="1045" y="4659"/>
                      </a:lnTo>
                      <a:lnTo>
                        <a:pt x="1025" y="4610"/>
                      </a:lnTo>
                      <a:lnTo>
                        <a:pt x="1007" y="4562"/>
                      </a:lnTo>
                      <a:lnTo>
                        <a:pt x="987" y="4512"/>
                      </a:lnTo>
                      <a:lnTo>
                        <a:pt x="965" y="4462"/>
                      </a:lnTo>
                      <a:lnTo>
                        <a:pt x="943" y="4413"/>
                      </a:lnTo>
                      <a:lnTo>
                        <a:pt x="921" y="4362"/>
                      </a:lnTo>
                      <a:lnTo>
                        <a:pt x="898" y="4313"/>
                      </a:lnTo>
                      <a:lnTo>
                        <a:pt x="874" y="4264"/>
                      </a:lnTo>
                      <a:lnTo>
                        <a:pt x="850" y="4216"/>
                      </a:lnTo>
                      <a:lnTo>
                        <a:pt x="826" y="4167"/>
                      </a:lnTo>
                      <a:lnTo>
                        <a:pt x="801" y="4119"/>
                      </a:lnTo>
                      <a:lnTo>
                        <a:pt x="775" y="4071"/>
                      </a:lnTo>
                      <a:lnTo>
                        <a:pt x="748" y="4024"/>
                      </a:lnTo>
                      <a:lnTo>
                        <a:pt x="721" y="3977"/>
                      </a:lnTo>
                      <a:lnTo>
                        <a:pt x="694" y="3931"/>
                      </a:lnTo>
                      <a:lnTo>
                        <a:pt x="666" y="3885"/>
                      </a:lnTo>
                      <a:lnTo>
                        <a:pt x="638" y="3839"/>
                      </a:lnTo>
                      <a:lnTo>
                        <a:pt x="608" y="3793"/>
                      </a:lnTo>
                      <a:lnTo>
                        <a:pt x="579" y="3748"/>
                      </a:lnTo>
                      <a:lnTo>
                        <a:pt x="548" y="3703"/>
                      </a:lnTo>
                      <a:lnTo>
                        <a:pt x="517" y="3659"/>
                      </a:lnTo>
                      <a:lnTo>
                        <a:pt x="487" y="3615"/>
                      </a:lnTo>
                      <a:lnTo>
                        <a:pt x="455" y="3571"/>
                      </a:lnTo>
                      <a:lnTo>
                        <a:pt x="422" y="3528"/>
                      </a:lnTo>
                      <a:lnTo>
                        <a:pt x="389" y="3485"/>
                      </a:lnTo>
                      <a:lnTo>
                        <a:pt x="356" y="3443"/>
                      </a:lnTo>
                      <a:lnTo>
                        <a:pt x="322" y="3402"/>
                      </a:lnTo>
                      <a:lnTo>
                        <a:pt x="287" y="3360"/>
                      </a:lnTo>
                      <a:lnTo>
                        <a:pt x="253" y="3318"/>
                      </a:lnTo>
                      <a:lnTo>
                        <a:pt x="218" y="3278"/>
                      </a:lnTo>
                      <a:lnTo>
                        <a:pt x="182" y="3237"/>
                      </a:lnTo>
                      <a:lnTo>
                        <a:pt x="146" y="3198"/>
                      </a:lnTo>
                      <a:lnTo>
                        <a:pt x="109" y="3158"/>
                      </a:lnTo>
                      <a:lnTo>
                        <a:pt x="72" y="3120"/>
                      </a:lnTo>
                      <a:lnTo>
                        <a:pt x="34" y="3082"/>
                      </a:lnTo>
                      <a:lnTo>
                        <a:pt x="0" y="3048"/>
                      </a:lnTo>
                      <a:lnTo>
                        <a:pt x="34" y="3014"/>
                      </a:lnTo>
                      <a:lnTo>
                        <a:pt x="3013" y="33"/>
                      </a:lnTo>
                      <a:lnTo>
                        <a:pt x="3047" y="0"/>
                      </a:lnTo>
                      <a:lnTo>
                        <a:pt x="3081" y="34"/>
                      </a:lnTo>
                      <a:close/>
                    </a:path>
                  </a:pathLst>
                </a:custGeom>
                <a:solidFill>
                  <a:srgbClr val="BDA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205" name="Freeform 205">
                  <a:extLst>
                    <a:ext uri="{FF2B5EF4-FFF2-40B4-BE49-F238E27FC236}">
                      <a16:creationId xmlns:a16="http://schemas.microsoft.com/office/drawing/2014/main" id="{101F96BB-FB15-45DB-8218-DC8DB5298C85}"/>
                    </a:ext>
                  </a:extLst>
                </p:cNvPr>
                <p:cNvSpPr>
                  <a:spLocks/>
                </p:cNvSpPr>
                <p:nvPr/>
              </p:nvSpPr>
              <p:spPr bwMode="auto">
                <a:xfrm rot="10800000">
                  <a:off x="3159215" y="2623733"/>
                  <a:ext cx="1034256" cy="933483"/>
                </a:xfrm>
                <a:custGeom>
                  <a:avLst/>
                  <a:gdLst>
                    <a:gd name="T0" fmla="*/ 268 w 6240"/>
                    <a:gd name="T1" fmla="*/ 3 h 5634"/>
                    <a:gd name="T2" fmla="*/ 596 w 6240"/>
                    <a:gd name="T3" fmla="*/ 19 h 5634"/>
                    <a:gd name="T4" fmla="*/ 921 w 6240"/>
                    <a:gd name="T5" fmla="*/ 45 h 5634"/>
                    <a:gd name="T6" fmla="*/ 1242 w 6240"/>
                    <a:gd name="T7" fmla="*/ 83 h 5634"/>
                    <a:gd name="T8" fmla="*/ 1560 w 6240"/>
                    <a:gd name="T9" fmla="*/ 134 h 5634"/>
                    <a:gd name="T10" fmla="*/ 1874 w 6240"/>
                    <a:gd name="T11" fmla="*/ 195 h 5634"/>
                    <a:gd name="T12" fmla="*/ 2183 w 6240"/>
                    <a:gd name="T13" fmla="*/ 267 h 5634"/>
                    <a:gd name="T14" fmla="*/ 2489 w 6240"/>
                    <a:gd name="T15" fmla="*/ 351 h 5634"/>
                    <a:gd name="T16" fmla="*/ 2790 w 6240"/>
                    <a:gd name="T17" fmla="*/ 445 h 5634"/>
                    <a:gd name="T18" fmla="*/ 3085 w 6240"/>
                    <a:gd name="T19" fmla="*/ 549 h 5634"/>
                    <a:gd name="T20" fmla="*/ 3377 w 6240"/>
                    <a:gd name="T21" fmla="*/ 664 h 5634"/>
                    <a:gd name="T22" fmla="*/ 3673 w 6240"/>
                    <a:gd name="T23" fmla="*/ 793 h 5634"/>
                    <a:gd name="T24" fmla="*/ 3965 w 6240"/>
                    <a:gd name="T25" fmla="*/ 933 h 5634"/>
                    <a:gd name="T26" fmla="*/ 4249 w 6240"/>
                    <a:gd name="T27" fmla="*/ 1083 h 5634"/>
                    <a:gd name="T28" fmla="*/ 4529 w 6240"/>
                    <a:gd name="T29" fmla="*/ 1244 h 5634"/>
                    <a:gd name="T30" fmla="*/ 4800 w 6240"/>
                    <a:gd name="T31" fmla="*/ 1414 h 5634"/>
                    <a:gd name="T32" fmla="*/ 5065 w 6240"/>
                    <a:gd name="T33" fmla="*/ 1594 h 5634"/>
                    <a:gd name="T34" fmla="*/ 5324 w 6240"/>
                    <a:gd name="T35" fmla="*/ 1783 h 5634"/>
                    <a:gd name="T36" fmla="*/ 5574 w 6240"/>
                    <a:gd name="T37" fmla="*/ 1982 h 5634"/>
                    <a:gd name="T38" fmla="*/ 5818 w 6240"/>
                    <a:gd name="T39" fmla="*/ 2189 h 5634"/>
                    <a:gd name="T40" fmla="*/ 6054 w 6240"/>
                    <a:gd name="T41" fmla="*/ 2404 h 5634"/>
                    <a:gd name="T42" fmla="*/ 6240 w 6240"/>
                    <a:gd name="T43" fmla="*/ 2586 h 5634"/>
                    <a:gd name="T44" fmla="*/ 3194 w 6240"/>
                    <a:gd name="T45" fmla="*/ 5634 h 5634"/>
                    <a:gd name="T46" fmla="*/ 3083 w 6240"/>
                    <a:gd name="T47" fmla="*/ 5526 h 5634"/>
                    <a:gd name="T48" fmla="*/ 2964 w 6240"/>
                    <a:gd name="T49" fmla="*/ 5416 h 5634"/>
                    <a:gd name="T50" fmla="*/ 2840 w 6240"/>
                    <a:gd name="T51" fmla="*/ 5312 h 5634"/>
                    <a:gd name="T52" fmla="*/ 2713 w 6240"/>
                    <a:gd name="T53" fmla="*/ 5212 h 5634"/>
                    <a:gd name="T54" fmla="*/ 2583 w 6240"/>
                    <a:gd name="T55" fmla="*/ 5117 h 5634"/>
                    <a:gd name="T56" fmla="*/ 2449 w 6240"/>
                    <a:gd name="T57" fmla="*/ 5026 h 5634"/>
                    <a:gd name="T58" fmla="*/ 2311 w 6240"/>
                    <a:gd name="T59" fmla="*/ 4941 h 5634"/>
                    <a:gd name="T60" fmla="*/ 2170 w 6240"/>
                    <a:gd name="T61" fmla="*/ 4860 h 5634"/>
                    <a:gd name="T62" fmla="*/ 2026 w 6240"/>
                    <a:gd name="T63" fmla="*/ 4784 h 5634"/>
                    <a:gd name="T64" fmla="*/ 1880 w 6240"/>
                    <a:gd name="T65" fmla="*/ 4713 h 5634"/>
                    <a:gd name="T66" fmla="*/ 1730 w 6240"/>
                    <a:gd name="T67" fmla="*/ 4647 h 5634"/>
                    <a:gd name="T68" fmla="*/ 1582 w 6240"/>
                    <a:gd name="T69" fmla="*/ 4589 h 5634"/>
                    <a:gd name="T70" fmla="*/ 1433 w 6240"/>
                    <a:gd name="T71" fmla="*/ 4536 h 5634"/>
                    <a:gd name="T72" fmla="*/ 1281 w 6240"/>
                    <a:gd name="T73" fmla="*/ 4489 h 5634"/>
                    <a:gd name="T74" fmla="*/ 1126 w 6240"/>
                    <a:gd name="T75" fmla="*/ 4447 h 5634"/>
                    <a:gd name="T76" fmla="*/ 970 w 6240"/>
                    <a:gd name="T77" fmla="*/ 4410 h 5634"/>
                    <a:gd name="T78" fmla="*/ 811 w 6240"/>
                    <a:gd name="T79" fmla="*/ 4379 h 5634"/>
                    <a:gd name="T80" fmla="*/ 651 w 6240"/>
                    <a:gd name="T81" fmla="*/ 4354 h 5634"/>
                    <a:gd name="T82" fmla="*/ 489 w 6240"/>
                    <a:gd name="T83" fmla="*/ 4334 h 5634"/>
                    <a:gd name="T84" fmla="*/ 325 w 6240"/>
                    <a:gd name="T85" fmla="*/ 4320 h 5634"/>
                    <a:gd name="T86" fmla="*/ 158 w 6240"/>
                    <a:gd name="T87" fmla="*/ 4312 h 5634"/>
                    <a:gd name="T88" fmla="*/ 0 w 6240"/>
                    <a:gd name="T89" fmla="*/ 4310 h 5634"/>
                    <a:gd name="T90" fmla="*/ 0 w 6240"/>
                    <a:gd name="T91" fmla="*/ 0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48" y="0"/>
                      </a:moveTo>
                      <a:lnTo>
                        <a:pt x="158" y="1"/>
                      </a:lnTo>
                      <a:lnTo>
                        <a:pt x="268" y="3"/>
                      </a:lnTo>
                      <a:lnTo>
                        <a:pt x="377" y="7"/>
                      </a:lnTo>
                      <a:lnTo>
                        <a:pt x="487" y="12"/>
                      </a:lnTo>
                      <a:lnTo>
                        <a:pt x="596" y="19"/>
                      </a:lnTo>
                      <a:lnTo>
                        <a:pt x="705" y="26"/>
                      </a:lnTo>
                      <a:lnTo>
                        <a:pt x="813" y="35"/>
                      </a:lnTo>
                      <a:lnTo>
                        <a:pt x="921" y="45"/>
                      </a:lnTo>
                      <a:lnTo>
                        <a:pt x="1029" y="57"/>
                      </a:lnTo>
                      <a:lnTo>
                        <a:pt x="1135" y="70"/>
                      </a:lnTo>
                      <a:lnTo>
                        <a:pt x="1242" y="83"/>
                      </a:lnTo>
                      <a:lnTo>
                        <a:pt x="1349" y="100"/>
                      </a:lnTo>
                      <a:lnTo>
                        <a:pt x="1455" y="116"/>
                      </a:lnTo>
                      <a:lnTo>
                        <a:pt x="1560" y="134"/>
                      </a:lnTo>
                      <a:lnTo>
                        <a:pt x="1665" y="153"/>
                      </a:lnTo>
                      <a:lnTo>
                        <a:pt x="1769" y="173"/>
                      </a:lnTo>
                      <a:lnTo>
                        <a:pt x="1874" y="195"/>
                      </a:lnTo>
                      <a:lnTo>
                        <a:pt x="1977" y="218"/>
                      </a:lnTo>
                      <a:lnTo>
                        <a:pt x="2081" y="242"/>
                      </a:lnTo>
                      <a:lnTo>
                        <a:pt x="2183" y="267"/>
                      </a:lnTo>
                      <a:lnTo>
                        <a:pt x="2286" y="295"/>
                      </a:lnTo>
                      <a:lnTo>
                        <a:pt x="2388" y="322"/>
                      </a:lnTo>
                      <a:lnTo>
                        <a:pt x="2489" y="351"/>
                      </a:lnTo>
                      <a:lnTo>
                        <a:pt x="2589" y="381"/>
                      </a:lnTo>
                      <a:lnTo>
                        <a:pt x="2690" y="412"/>
                      </a:lnTo>
                      <a:lnTo>
                        <a:pt x="2790" y="445"/>
                      </a:lnTo>
                      <a:lnTo>
                        <a:pt x="2889" y="479"/>
                      </a:lnTo>
                      <a:lnTo>
                        <a:pt x="2988" y="514"/>
                      </a:lnTo>
                      <a:lnTo>
                        <a:pt x="3085" y="549"/>
                      </a:lnTo>
                      <a:lnTo>
                        <a:pt x="3183" y="586"/>
                      </a:lnTo>
                      <a:lnTo>
                        <a:pt x="3280" y="624"/>
                      </a:lnTo>
                      <a:lnTo>
                        <a:pt x="3377" y="664"/>
                      </a:lnTo>
                      <a:lnTo>
                        <a:pt x="3476" y="706"/>
                      </a:lnTo>
                      <a:lnTo>
                        <a:pt x="3575" y="749"/>
                      </a:lnTo>
                      <a:lnTo>
                        <a:pt x="3673" y="793"/>
                      </a:lnTo>
                      <a:lnTo>
                        <a:pt x="3771" y="839"/>
                      </a:lnTo>
                      <a:lnTo>
                        <a:pt x="3868" y="885"/>
                      </a:lnTo>
                      <a:lnTo>
                        <a:pt x="3965" y="933"/>
                      </a:lnTo>
                      <a:lnTo>
                        <a:pt x="4060" y="983"/>
                      </a:lnTo>
                      <a:lnTo>
                        <a:pt x="4155" y="1032"/>
                      </a:lnTo>
                      <a:lnTo>
                        <a:pt x="4249" y="1083"/>
                      </a:lnTo>
                      <a:lnTo>
                        <a:pt x="4343" y="1136"/>
                      </a:lnTo>
                      <a:lnTo>
                        <a:pt x="4435" y="1190"/>
                      </a:lnTo>
                      <a:lnTo>
                        <a:pt x="4529" y="1244"/>
                      </a:lnTo>
                      <a:lnTo>
                        <a:pt x="4619" y="1299"/>
                      </a:lnTo>
                      <a:lnTo>
                        <a:pt x="4710" y="1356"/>
                      </a:lnTo>
                      <a:lnTo>
                        <a:pt x="4800" y="1414"/>
                      </a:lnTo>
                      <a:lnTo>
                        <a:pt x="4890" y="1473"/>
                      </a:lnTo>
                      <a:lnTo>
                        <a:pt x="4977" y="1533"/>
                      </a:lnTo>
                      <a:lnTo>
                        <a:pt x="5065" y="1594"/>
                      </a:lnTo>
                      <a:lnTo>
                        <a:pt x="5153" y="1656"/>
                      </a:lnTo>
                      <a:lnTo>
                        <a:pt x="5238" y="1719"/>
                      </a:lnTo>
                      <a:lnTo>
                        <a:pt x="5324" y="1783"/>
                      </a:lnTo>
                      <a:lnTo>
                        <a:pt x="5408" y="1848"/>
                      </a:lnTo>
                      <a:lnTo>
                        <a:pt x="5492" y="1914"/>
                      </a:lnTo>
                      <a:lnTo>
                        <a:pt x="5574" y="1982"/>
                      </a:lnTo>
                      <a:lnTo>
                        <a:pt x="5656" y="2050"/>
                      </a:lnTo>
                      <a:lnTo>
                        <a:pt x="5737" y="2119"/>
                      </a:lnTo>
                      <a:lnTo>
                        <a:pt x="5818" y="2189"/>
                      </a:lnTo>
                      <a:lnTo>
                        <a:pt x="5897" y="2259"/>
                      </a:lnTo>
                      <a:lnTo>
                        <a:pt x="5976" y="2331"/>
                      </a:lnTo>
                      <a:lnTo>
                        <a:pt x="6054" y="2404"/>
                      </a:lnTo>
                      <a:lnTo>
                        <a:pt x="6131" y="2478"/>
                      </a:lnTo>
                      <a:lnTo>
                        <a:pt x="6206" y="2553"/>
                      </a:lnTo>
                      <a:lnTo>
                        <a:pt x="6240" y="2586"/>
                      </a:lnTo>
                      <a:lnTo>
                        <a:pt x="6207" y="2620"/>
                      </a:lnTo>
                      <a:lnTo>
                        <a:pt x="3228" y="5600"/>
                      </a:lnTo>
                      <a:lnTo>
                        <a:pt x="3194" y="5634"/>
                      </a:lnTo>
                      <a:lnTo>
                        <a:pt x="3160" y="5600"/>
                      </a:lnTo>
                      <a:lnTo>
                        <a:pt x="3121" y="5563"/>
                      </a:lnTo>
                      <a:lnTo>
                        <a:pt x="3083" y="5526"/>
                      </a:lnTo>
                      <a:lnTo>
                        <a:pt x="3044" y="5488"/>
                      </a:lnTo>
                      <a:lnTo>
                        <a:pt x="3004" y="5452"/>
                      </a:lnTo>
                      <a:lnTo>
                        <a:pt x="2964" y="5416"/>
                      </a:lnTo>
                      <a:lnTo>
                        <a:pt x="2923" y="5381"/>
                      </a:lnTo>
                      <a:lnTo>
                        <a:pt x="2882" y="5347"/>
                      </a:lnTo>
                      <a:lnTo>
                        <a:pt x="2840" y="5312"/>
                      </a:lnTo>
                      <a:lnTo>
                        <a:pt x="2798" y="5278"/>
                      </a:lnTo>
                      <a:lnTo>
                        <a:pt x="2756" y="5245"/>
                      </a:lnTo>
                      <a:lnTo>
                        <a:pt x="2713" y="5212"/>
                      </a:lnTo>
                      <a:lnTo>
                        <a:pt x="2670" y="5180"/>
                      </a:lnTo>
                      <a:lnTo>
                        <a:pt x="2627" y="5148"/>
                      </a:lnTo>
                      <a:lnTo>
                        <a:pt x="2583" y="5117"/>
                      </a:lnTo>
                      <a:lnTo>
                        <a:pt x="2539" y="5086"/>
                      </a:lnTo>
                      <a:lnTo>
                        <a:pt x="2494" y="5056"/>
                      </a:lnTo>
                      <a:lnTo>
                        <a:pt x="2449" y="5026"/>
                      </a:lnTo>
                      <a:lnTo>
                        <a:pt x="2403" y="4997"/>
                      </a:lnTo>
                      <a:lnTo>
                        <a:pt x="2357" y="4968"/>
                      </a:lnTo>
                      <a:lnTo>
                        <a:pt x="2311" y="4941"/>
                      </a:lnTo>
                      <a:lnTo>
                        <a:pt x="2265" y="4913"/>
                      </a:lnTo>
                      <a:lnTo>
                        <a:pt x="2218" y="4886"/>
                      </a:lnTo>
                      <a:lnTo>
                        <a:pt x="2170" y="4860"/>
                      </a:lnTo>
                      <a:lnTo>
                        <a:pt x="2123" y="4833"/>
                      </a:lnTo>
                      <a:lnTo>
                        <a:pt x="2075" y="4808"/>
                      </a:lnTo>
                      <a:lnTo>
                        <a:pt x="2026" y="4784"/>
                      </a:lnTo>
                      <a:lnTo>
                        <a:pt x="1978" y="4760"/>
                      </a:lnTo>
                      <a:lnTo>
                        <a:pt x="1929" y="4736"/>
                      </a:lnTo>
                      <a:lnTo>
                        <a:pt x="1880" y="4713"/>
                      </a:lnTo>
                      <a:lnTo>
                        <a:pt x="1829" y="4691"/>
                      </a:lnTo>
                      <a:lnTo>
                        <a:pt x="1780" y="4669"/>
                      </a:lnTo>
                      <a:lnTo>
                        <a:pt x="1730" y="4647"/>
                      </a:lnTo>
                      <a:lnTo>
                        <a:pt x="1680" y="4627"/>
                      </a:lnTo>
                      <a:lnTo>
                        <a:pt x="1631" y="4609"/>
                      </a:lnTo>
                      <a:lnTo>
                        <a:pt x="1582" y="4589"/>
                      </a:lnTo>
                      <a:lnTo>
                        <a:pt x="1533" y="4572"/>
                      </a:lnTo>
                      <a:lnTo>
                        <a:pt x="1483" y="4554"/>
                      </a:lnTo>
                      <a:lnTo>
                        <a:pt x="1433" y="4536"/>
                      </a:lnTo>
                      <a:lnTo>
                        <a:pt x="1383" y="4520"/>
                      </a:lnTo>
                      <a:lnTo>
                        <a:pt x="1331" y="4505"/>
                      </a:lnTo>
                      <a:lnTo>
                        <a:pt x="1281" y="4489"/>
                      </a:lnTo>
                      <a:lnTo>
                        <a:pt x="1229" y="4474"/>
                      </a:lnTo>
                      <a:lnTo>
                        <a:pt x="1178" y="4461"/>
                      </a:lnTo>
                      <a:lnTo>
                        <a:pt x="1126" y="4447"/>
                      </a:lnTo>
                      <a:lnTo>
                        <a:pt x="1075" y="4435"/>
                      </a:lnTo>
                      <a:lnTo>
                        <a:pt x="1022" y="4421"/>
                      </a:lnTo>
                      <a:lnTo>
                        <a:pt x="970" y="4410"/>
                      </a:lnTo>
                      <a:lnTo>
                        <a:pt x="917" y="4400"/>
                      </a:lnTo>
                      <a:lnTo>
                        <a:pt x="865" y="4389"/>
                      </a:lnTo>
                      <a:lnTo>
                        <a:pt x="811" y="4379"/>
                      </a:lnTo>
                      <a:lnTo>
                        <a:pt x="758" y="4370"/>
                      </a:lnTo>
                      <a:lnTo>
                        <a:pt x="705" y="4361"/>
                      </a:lnTo>
                      <a:lnTo>
                        <a:pt x="651" y="4354"/>
                      </a:lnTo>
                      <a:lnTo>
                        <a:pt x="597" y="4346"/>
                      </a:lnTo>
                      <a:lnTo>
                        <a:pt x="543" y="4339"/>
                      </a:lnTo>
                      <a:lnTo>
                        <a:pt x="489" y="4334"/>
                      </a:lnTo>
                      <a:lnTo>
                        <a:pt x="434" y="4328"/>
                      </a:lnTo>
                      <a:lnTo>
                        <a:pt x="380" y="4324"/>
                      </a:lnTo>
                      <a:lnTo>
                        <a:pt x="325" y="4320"/>
                      </a:lnTo>
                      <a:lnTo>
                        <a:pt x="269" y="4316"/>
                      </a:lnTo>
                      <a:lnTo>
                        <a:pt x="214" y="4314"/>
                      </a:lnTo>
                      <a:lnTo>
                        <a:pt x="158" y="4312"/>
                      </a:lnTo>
                      <a:lnTo>
                        <a:pt x="104" y="4311"/>
                      </a:lnTo>
                      <a:lnTo>
                        <a:pt x="48" y="4310"/>
                      </a:lnTo>
                      <a:lnTo>
                        <a:pt x="0" y="4310"/>
                      </a:lnTo>
                      <a:lnTo>
                        <a:pt x="0" y="4263"/>
                      </a:lnTo>
                      <a:lnTo>
                        <a:pt x="0" y="48"/>
                      </a:lnTo>
                      <a:lnTo>
                        <a:pt x="0" y="0"/>
                      </a:lnTo>
                      <a:lnTo>
                        <a:pt x="48" y="0"/>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grpSp>
          <p:grpSp>
            <p:nvGrpSpPr>
              <p:cNvPr id="199" name="Group 198">
                <a:extLst>
                  <a:ext uri="{FF2B5EF4-FFF2-40B4-BE49-F238E27FC236}">
                    <a16:creationId xmlns:a16="http://schemas.microsoft.com/office/drawing/2014/main" id="{7BB95A02-C9F5-47C8-922C-4DD9F0ECEF50}"/>
                  </a:ext>
                </a:extLst>
              </p:cNvPr>
              <p:cNvGrpSpPr/>
              <p:nvPr/>
            </p:nvGrpSpPr>
            <p:grpSpPr>
              <a:xfrm>
                <a:off x="3741210" y="2463920"/>
                <a:ext cx="958985" cy="354282"/>
                <a:chOff x="3389002" y="3490024"/>
                <a:chExt cx="302553" cy="111773"/>
              </a:xfrm>
              <a:solidFill>
                <a:schemeClr val="bg1"/>
              </a:solidFill>
            </p:grpSpPr>
            <p:sp>
              <p:nvSpPr>
                <p:cNvPr id="200" name="Isosceles Triangle 199">
                  <a:extLst>
                    <a:ext uri="{FF2B5EF4-FFF2-40B4-BE49-F238E27FC236}">
                      <a16:creationId xmlns:a16="http://schemas.microsoft.com/office/drawing/2014/main" id="{7C09798D-27C3-4AD1-BF6C-17760FB09274}"/>
                    </a:ext>
                  </a:extLst>
                </p:cNvPr>
                <p:cNvSpPr/>
                <p:nvPr/>
              </p:nvSpPr>
              <p:spPr bwMode="auto">
                <a:xfrm rot="17107814">
                  <a:off x="3487979" y="3391047"/>
                  <a:ext cx="49866" cy="247820"/>
                </a:xfrm>
                <a:prstGeom prst="triangle">
                  <a:avLst/>
                </a:prstGeom>
                <a:solidFill>
                  <a:srgbClr val="F39C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sp>
              <p:nvSpPr>
                <p:cNvPr id="201" name="Oval 200">
                  <a:extLst>
                    <a:ext uri="{FF2B5EF4-FFF2-40B4-BE49-F238E27FC236}">
                      <a16:creationId xmlns:a16="http://schemas.microsoft.com/office/drawing/2014/main" id="{507614A9-B611-4B35-97D1-1AB36F2B7134}"/>
                    </a:ext>
                  </a:extLst>
                </p:cNvPr>
                <p:cNvSpPr/>
                <p:nvPr/>
              </p:nvSpPr>
              <p:spPr bwMode="auto">
                <a:xfrm rot="20578124">
                  <a:off x="3594845" y="3505842"/>
                  <a:ext cx="96710" cy="95955"/>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grpSp>
        </p:grpSp>
        <p:grpSp>
          <p:nvGrpSpPr>
            <p:cNvPr id="165" name="Group 164">
              <a:extLst>
                <a:ext uri="{FF2B5EF4-FFF2-40B4-BE49-F238E27FC236}">
                  <a16:creationId xmlns:a16="http://schemas.microsoft.com/office/drawing/2014/main" id="{FE4298A8-920E-4EA4-BD87-3B1B32BEE5A7}"/>
                </a:ext>
              </a:extLst>
            </p:cNvPr>
            <p:cNvGrpSpPr/>
            <p:nvPr/>
          </p:nvGrpSpPr>
          <p:grpSpPr>
            <a:xfrm>
              <a:off x="1042319" y="2491740"/>
              <a:ext cx="2746486" cy="1303353"/>
              <a:chOff x="1042319" y="2522220"/>
              <a:chExt cx="2746486" cy="1303353"/>
            </a:xfrm>
          </p:grpSpPr>
          <p:sp>
            <p:nvSpPr>
              <p:cNvPr id="166" name="Rectangle 5">
                <a:extLst>
                  <a:ext uri="{FF2B5EF4-FFF2-40B4-BE49-F238E27FC236}">
                    <a16:creationId xmlns:a16="http://schemas.microsoft.com/office/drawing/2014/main" id="{3F1F43DF-3E84-42C4-9E2F-D5C661E6763B}"/>
                  </a:ext>
                </a:extLst>
              </p:cNvPr>
              <p:cNvSpPr>
                <a:spLocks noChangeArrowheads="1"/>
              </p:cNvSpPr>
              <p:nvPr/>
            </p:nvSpPr>
            <p:spPr bwMode="auto">
              <a:xfrm>
                <a:off x="2405044" y="2522220"/>
                <a:ext cx="21037" cy="228967"/>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67" name="Rectangle 6">
                <a:extLst>
                  <a:ext uri="{FF2B5EF4-FFF2-40B4-BE49-F238E27FC236}">
                    <a16:creationId xmlns:a16="http://schemas.microsoft.com/office/drawing/2014/main" id="{9EB37CB8-A1F6-414E-A79B-BDAE2F1B8D4E}"/>
                  </a:ext>
                </a:extLst>
              </p:cNvPr>
              <p:cNvSpPr>
                <a:spLocks noChangeArrowheads="1"/>
              </p:cNvSpPr>
              <p:nvPr/>
            </p:nvSpPr>
            <p:spPr bwMode="auto">
              <a:xfrm>
                <a:off x="1042319"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68" name="Rectangle 8">
                <a:extLst>
                  <a:ext uri="{FF2B5EF4-FFF2-40B4-BE49-F238E27FC236}">
                    <a16:creationId xmlns:a16="http://schemas.microsoft.com/office/drawing/2014/main" id="{17400ABB-A4AE-483C-9DDD-21B2BE9B21DF}"/>
                  </a:ext>
                </a:extLst>
              </p:cNvPr>
              <p:cNvSpPr>
                <a:spLocks noChangeArrowheads="1"/>
              </p:cNvSpPr>
              <p:nvPr/>
            </p:nvSpPr>
            <p:spPr bwMode="auto">
              <a:xfrm>
                <a:off x="3543374"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69" name="Freeform 9">
                <a:extLst>
                  <a:ext uri="{FF2B5EF4-FFF2-40B4-BE49-F238E27FC236}">
                    <a16:creationId xmlns:a16="http://schemas.microsoft.com/office/drawing/2014/main" id="{22AA0FAD-6096-40E7-AC61-09BAC7B46FE8}"/>
                  </a:ext>
                </a:extLst>
              </p:cNvPr>
              <p:cNvSpPr>
                <a:spLocks/>
              </p:cNvSpPr>
              <p:nvPr/>
            </p:nvSpPr>
            <p:spPr bwMode="auto">
              <a:xfrm>
                <a:off x="3386766" y="3154082"/>
                <a:ext cx="224394" cy="136500"/>
              </a:xfrm>
              <a:custGeom>
                <a:avLst/>
                <a:gdLst>
                  <a:gd name="T0" fmla="*/ 5 w 96"/>
                  <a:gd name="T1" fmla="*/ 62 h 62"/>
                  <a:gd name="T2" fmla="*/ 0 w 96"/>
                  <a:gd name="T3" fmla="*/ 53 h 62"/>
                  <a:gd name="T4" fmla="*/ 91 w 96"/>
                  <a:gd name="T5" fmla="*/ 0 h 62"/>
                  <a:gd name="T6" fmla="*/ 96 w 96"/>
                  <a:gd name="T7" fmla="*/ 10 h 62"/>
                  <a:gd name="T8" fmla="*/ 5 w 96"/>
                  <a:gd name="T9" fmla="*/ 62 h 62"/>
                </a:gdLst>
                <a:ahLst/>
                <a:cxnLst>
                  <a:cxn ang="0">
                    <a:pos x="T0" y="T1"/>
                  </a:cxn>
                  <a:cxn ang="0">
                    <a:pos x="T2" y="T3"/>
                  </a:cxn>
                  <a:cxn ang="0">
                    <a:pos x="T4" y="T5"/>
                  </a:cxn>
                  <a:cxn ang="0">
                    <a:pos x="T6" y="T7"/>
                  </a:cxn>
                  <a:cxn ang="0">
                    <a:pos x="T8" y="T9"/>
                  </a:cxn>
                </a:cxnLst>
                <a:rect l="0" t="0" r="r" b="b"/>
                <a:pathLst>
                  <a:path w="96" h="62">
                    <a:moveTo>
                      <a:pt x="5" y="62"/>
                    </a:moveTo>
                    <a:lnTo>
                      <a:pt x="0" y="53"/>
                    </a:lnTo>
                    <a:lnTo>
                      <a:pt x="91" y="0"/>
                    </a:lnTo>
                    <a:lnTo>
                      <a:pt x="96" y="10"/>
                    </a:lnTo>
                    <a:lnTo>
                      <a:pt x="5"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0" name="Freeform 10">
                <a:extLst>
                  <a:ext uri="{FF2B5EF4-FFF2-40B4-BE49-F238E27FC236}">
                    <a16:creationId xmlns:a16="http://schemas.microsoft.com/office/drawing/2014/main" id="{5D8097EF-8F2B-40B3-B126-F30F78B80CB7}"/>
                  </a:ext>
                </a:extLst>
              </p:cNvPr>
              <p:cNvSpPr>
                <a:spLocks/>
              </p:cNvSpPr>
              <p:nvPr/>
            </p:nvSpPr>
            <p:spPr bwMode="auto">
              <a:xfrm>
                <a:off x="2970703" y="2689542"/>
                <a:ext cx="140246" cy="209153"/>
              </a:xfrm>
              <a:custGeom>
                <a:avLst/>
                <a:gdLst>
                  <a:gd name="T0" fmla="*/ 7 w 60"/>
                  <a:gd name="T1" fmla="*/ 95 h 95"/>
                  <a:gd name="T2" fmla="*/ 0 w 60"/>
                  <a:gd name="T3" fmla="*/ 90 h 95"/>
                  <a:gd name="T4" fmla="*/ 52 w 60"/>
                  <a:gd name="T5" fmla="*/ 0 h 95"/>
                  <a:gd name="T6" fmla="*/ 60 w 60"/>
                  <a:gd name="T7" fmla="*/ 5 h 95"/>
                  <a:gd name="T8" fmla="*/ 7 w 60"/>
                  <a:gd name="T9" fmla="*/ 95 h 95"/>
                </a:gdLst>
                <a:ahLst/>
                <a:cxnLst>
                  <a:cxn ang="0">
                    <a:pos x="T0" y="T1"/>
                  </a:cxn>
                  <a:cxn ang="0">
                    <a:pos x="T2" y="T3"/>
                  </a:cxn>
                  <a:cxn ang="0">
                    <a:pos x="T4" y="T5"/>
                  </a:cxn>
                  <a:cxn ang="0">
                    <a:pos x="T6" y="T7"/>
                  </a:cxn>
                  <a:cxn ang="0">
                    <a:pos x="T8" y="T9"/>
                  </a:cxn>
                </a:cxnLst>
                <a:rect l="0" t="0" r="r" b="b"/>
                <a:pathLst>
                  <a:path w="60" h="95">
                    <a:moveTo>
                      <a:pt x="7" y="95"/>
                    </a:moveTo>
                    <a:lnTo>
                      <a:pt x="0" y="90"/>
                    </a:lnTo>
                    <a:lnTo>
                      <a:pt x="52" y="0"/>
                    </a:lnTo>
                    <a:lnTo>
                      <a:pt x="60" y="5"/>
                    </a:lnTo>
                    <a:lnTo>
                      <a:pt x="7"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1" name="Freeform 11">
                <a:extLst>
                  <a:ext uri="{FF2B5EF4-FFF2-40B4-BE49-F238E27FC236}">
                    <a16:creationId xmlns:a16="http://schemas.microsoft.com/office/drawing/2014/main" id="{A5073A8D-2617-4957-8C25-2C0743CDA6C2}"/>
                  </a:ext>
                </a:extLst>
              </p:cNvPr>
              <p:cNvSpPr>
                <a:spLocks/>
              </p:cNvSpPr>
              <p:nvPr/>
            </p:nvSpPr>
            <p:spPr bwMode="auto">
              <a:xfrm>
                <a:off x="1219964" y="3154082"/>
                <a:ext cx="222056" cy="136500"/>
              </a:xfrm>
              <a:custGeom>
                <a:avLst/>
                <a:gdLst>
                  <a:gd name="T0" fmla="*/ 90 w 95"/>
                  <a:gd name="T1" fmla="*/ 62 h 62"/>
                  <a:gd name="T2" fmla="*/ 0 w 95"/>
                  <a:gd name="T3" fmla="*/ 10 h 62"/>
                  <a:gd name="T4" fmla="*/ 5 w 95"/>
                  <a:gd name="T5" fmla="*/ 0 h 62"/>
                  <a:gd name="T6" fmla="*/ 95 w 95"/>
                  <a:gd name="T7" fmla="*/ 53 h 62"/>
                  <a:gd name="T8" fmla="*/ 90 w 95"/>
                  <a:gd name="T9" fmla="*/ 62 h 62"/>
                </a:gdLst>
                <a:ahLst/>
                <a:cxnLst>
                  <a:cxn ang="0">
                    <a:pos x="T0" y="T1"/>
                  </a:cxn>
                  <a:cxn ang="0">
                    <a:pos x="T2" y="T3"/>
                  </a:cxn>
                  <a:cxn ang="0">
                    <a:pos x="T4" y="T5"/>
                  </a:cxn>
                  <a:cxn ang="0">
                    <a:pos x="T6" y="T7"/>
                  </a:cxn>
                  <a:cxn ang="0">
                    <a:pos x="T8" y="T9"/>
                  </a:cxn>
                </a:cxnLst>
                <a:rect l="0" t="0" r="r" b="b"/>
                <a:pathLst>
                  <a:path w="95" h="62">
                    <a:moveTo>
                      <a:pt x="90" y="62"/>
                    </a:moveTo>
                    <a:lnTo>
                      <a:pt x="0" y="10"/>
                    </a:lnTo>
                    <a:lnTo>
                      <a:pt x="5" y="0"/>
                    </a:lnTo>
                    <a:lnTo>
                      <a:pt x="95" y="53"/>
                    </a:lnTo>
                    <a:lnTo>
                      <a:pt x="90"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2" name="Freeform 12">
                <a:extLst>
                  <a:ext uri="{FF2B5EF4-FFF2-40B4-BE49-F238E27FC236}">
                    <a16:creationId xmlns:a16="http://schemas.microsoft.com/office/drawing/2014/main" id="{52EA8F25-79CF-485A-9C23-53443E3B2A1D}"/>
                  </a:ext>
                </a:extLst>
              </p:cNvPr>
              <p:cNvSpPr>
                <a:spLocks/>
              </p:cNvSpPr>
              <p:nvPr/>
            </p:nvSpPr>
            <p:spPr bwMode="auto">
              <a:xfrm>
                <a:off x="1720175" y="2689542"/>
                <a:ext cx="140246" cy="209153"/>
              </a:xfrm>
              <a:custGeom>
                <a:avLst/>
                <a:gdLst>
                  <a:gd name="T0" fmla="*/ 52 w 60"/>
                  <a:gd name="T1" fmla="*/ 95 h 95"/>
                  <a:gd name="T2" fmla="*/ 0 w 60"/>
                  <a:gd name="T3" fmla="*/ 5 h 95"/>
                  <a:gd name="T4" fmla="*/ 7 w 60"/>
                  <a:gd name="T5" fmla="*/ 0 h 95"/>
                  <a:gd name="T6" fmla="*/ 60 w 60"/>
                  <a:gd name="T7" fmla="*/ 90 h 95"/>
                  <a:gd name="T8" fmla="*/ 52 w 60"/>
                  <a:gd name="T9" fmla="*/ 95 h 95"/>
                </a:gdLst>
                <a:ahLst/>
                <a:cxnLst>
                  <a:cxn ang="0">
                    <a:pos x="T0" y="T1"/>
                  </a:cxn>
                  <a:cxn ang="0">
                    <a:pos x="T2" y="T3"/>
                  </a:cxn>
                  <a:cxn ang="0">
                    <a:pos x="T4" y="T5"/>
                  </a:cxn>
                  <a:cxn ang="0">
                    <a:pos x="T6" y="T7"/>
                  </a:cxn>
                  <a:cxn ang="0">
                    <a:pos x="T8" y="T9"/>
                  </a:cxn>
                </a:cxnLst>
                <a:rect l="0" t="0" r="r" b="b"/>
                <a:pathLst>
                  <a:path w="60" h="95">
                    <a:moveTo>
                      <a:pt x="52" y="95"/>
                    </a:moveTo>
                    <a:lnTo>
                      <a:pt x="0" y="5"/>
                    </a:lnTo>
                    <a:lnTo>
                      <a:pt x="7" y="0"/>
                    </a:lnTo>
                    <a:lnTo>
                      <a:pt x="60" y="90"/>
                    </a:lnTo>
                    <a:lnTo>
                      <a:pt x="52"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3" name="Freeform 17">
                <a:extLst>
                  <a:ext uri="{FF2B5EF4-FFF2-40B4-BE49-F238E27FC236}">
                    <a16:creationId xmlns:a16="http://schemas.microsoft.com/office/drawing/2014/main" id="{962101B4-9704-48FC-8604-439EE447E2C4}"/>
                  </a:ext>
                </a:extLst>
              </p:cNvPr>
              <p:cNvSpPr>
                <a:spLocks/>
              </p:cNvSpPr>
              <p:nvPr/>
            </p:nvSpPr>
            <p:spPr bwMode="auto">
              <a:xfrm>
                <a:off x="2260123" y="2526623"/>
                <a:ext cx="32724" cy="90266"/>
              </a:xfrm>
              <a:custGeom>
                <a:avLst/>
                <a:gdLst>
                  <a:gd name="T0" fmla="*/ 5 w 14"/>
                  <a:gd name="T1" fmla="*/ 41 h 41"/>
                  <a:gd name="T2" fmla="*/ 0 w 14"/>
                  <a:gd name="T3" fmla="*/ 0 h 41"/>
                  <a:gd name="T4" fmla="*/ 9 w 14"/>
                  <a:gd name="T5" fmla="*/ 0 h 41"/>
                  <a:gd name="T6" fmla="*/ 14 w 14"/>
                  <a:gd name="T7" fmla="*/ 41 h 41"/>
                  <a:gd name="T8" fmla="*/ 5 w 14"/>
                  <a:gd name="T9" fmla="*/ 41 h 41"/>
                </a:gdLst>
                <a:ahLst/>
                <a:cxnLst>
                  <a:cxn ang="0">
                    <a:pos x="T0" y="T1"/>
                  </a:cxn>
                  <a:cxn ang="0">
                    <a:pos x="T2" y="T3"/>
                  </a:cxn>
                  <a:cxn ang="0">
                    <a:pos x="T4" y="T5"/>
                  </a:cxn>
                  <a:cxn ang="0">
                    <a:pos x="T6" y="T7"/>
                  </a:cxn>
                  <a:cxn ang="0">
                    <a:pos x="T8" y="T9"/>
                  </a:cxn>
                </a:cxnLst>
                <a:rect l="0" t="0" r="r" b="b"/>
                <a:pathLst>
                  <a:path w="14" h="41">
                    <a:moveTo>
                      <a:pt x="5" y="41"/>
                    </a:moveTo>
                    <a:lnTo>
                      <a:pt x="0" y="0"/>
                    </a:lnTo>
                    <a:lnTo>
                      <a:pt x="9" y="0"/>
                    </a:lnTo>
                    <a:lnTo>
                      <a:pt x="14" y="41"/>
                    </a:lnTo>
                    <a:lnTo>
                      <a:pt x="5"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4" name="Freeform 18">
                <a:extLst>
                  <a:ext uri="{FF2B5EF4-FFF2-40B4-BE49-F238E27FC236}">
                    <a16:creationId xmlns:a16="http://schemas.microsoft.com/office/drawing/2014/main" id="{C8321DC5-0978-4ECB-B1EB-92BCFF94B96F}"/>
                  </a:ext>
                </a:extLst>
              </p:cNvPr>
              <p:cNvSpPr>
                <a:spLocks/>
              </p:cNvSpPr>
              <p:nvPr/>
            </p:nvSpPr>
            <p:spPr bwMode="auto">
              <a:xfrm>
                <a:off x="2119876" y="2548639"/>
                <a:ext cx="39736" cy="88064"/>
              </a:xfrm>
              <a:custGeom>
                <a:avLst/>
                <a:gdLst>
                  <a:gd name="T0" fmla="*/ 7 w 17"/>
                  <a:gd name="T1" fmla="*/ 40 h 40"/>
                  <a:gd name="T2" fmla="*/ 0 w 17"/>
                  <a:gd name="T3" fmla="*/ 2 h 40"/>
                  <a:gd name="T4" fmla="*/ 10 w 17"/>
                  <a:gd name="T5" fmla="*/ 0 h 40"/>
                  <a:gd name="T6" fmla="*/ 17 w 17"/>
                  <a:gd name="T7" fmla="*/ 38 h 40"/>
                  <a:gd name="T8" fmla="*/ 7 w 17"/>
                  <a:gd name="T9" fmla="*/ 40 h 40"/>
                </a:gdLst>
                <a:ahLst/>
                <a:cxnLst>
                  <a:cxn ang="0">
                    <a:pos x="T0" y="T1"/>
                  </a:cxn>
                  <a:cxn ang="0">
                    <a:pos x="T2" y="T3"/>
                  </a:cxn>
                  <a:cxn ang="0">
                    <a:pos x="T4" y="T5"/>
                  </a:cxn>
                  <a:cxn ang="0">
                    <a:pos x="T6" y="T7"/>
                  </a:cxn>
                  <a:cxn ang="0">
                    <a:pos x="T8" y="T9"/>
                  </a:cxn>
                </a:cxnLst>
                <a:rect l="0" t="0" r="r" b="b"/>
                <a:pathLst>
                  <a:path w="17" h="40">
                    <a:moveTo>
                      <a:pt x="7" y="40"/>
                    </a:moveTo>
                    <a:lnTo>
                      <a:pt x="0" y="2"/>
                    </a:lnTo>
                    <a:lnTo>
                      <a:pt x="10" y="0"/>
                    </a:lnTo>
                    <a:lnTo>
                      <a:pt x="17" y="38"/>
                    </a:lnTo>
                    <a:lnTo>
                      <a:pt x="7"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5" name="Freeform 19">
                <a:extLst>
                  <a:ext uri="{FF2B5EF4-FFF2-40B4-BE49-F238E27FC236}">
                    <a16:creationId xmlns:a16="http://schemas.microsoft.com/office/drawing/2014/main" id="{6A09B178-D2DB-4404-B65F-DDD1B0F394F7}"/>
                  </a:ext>
                </a:extLst>
              </p:cNvPr>
              <p:cNvSpPr>
                <a:spLocks/>
              </p:cNvSpPr>
              <p:nvPr/>
            </p:nvSpPr>
            <p:spPr bwMode="auto">
              <a:xfrm>
                <a:off x="1981968" y="2579462"/>
                <a:ext cx="49086" cy="88064"/>
              </a:xfrm>
              <a:custGeom>
                <a:avLst/>
                <a:gdLst>
                  <a:gd name="T0" fmla="*/ 12 w 21"/>
                  <a:gd name="T1" fmla="*/ 40 h 40"/>
                  <a:gd name="T2" fmla="*/ 0 w 21"/>
                  <a:gd name="T3" fmla="*/ 2 h 40"/>
                  <a:gd name="T4" fmla="*/ 9 w 21"/>
                  <a:gd name="T5" fmla="*/ 0 h 40"/>
                  <a:gd name="T6" fmla="*/ 21 w 21"/>
                  <a:gd name="T7" fmla="*/ 38 h 40"/>
                  <a:gd name="T8" fmla="*/ 12 w 21"/>
                  <a:gd name="T9" fmla="*/ 40 h 40"/>
                </a:gdLst>
                <a:ahLst/>
                <a:cxnLst>
                  <a:cxn ang="0">
                    <a:pos x="T0" y="T1"/>
                  </a:cxn>
                  <a:cxn ang="0">
                    <a:pos x="T2" y="T3"/>
                  </a:cxn>
                  <a:cxn ang="0">
                    <a:pos x="T4" y="T5"/>
                  </a:cxn>
                  <a:cxn ang="0">
                    <a:pos x="T6" y="T7"/>
                  </a:cxn>
                  <a:cxn ang="0">
                    <a:pos x="T8" y="T9"/>
                  </a:cxn>
                </a:cxnLst>
                <a:rect l="0" t="0" r="r" b="b"/>
                <a:pathLst>
                  <a:path w="21" h="40">
                    <a:moveTo>
                      <a:pt x="12" y="40"/>
                    </a:moveTo>
                    <a:lnTo>
                      <a:pt x="0" y="2"/>
                    </a:lnTo>
                    <a:lnTo>
                      <a:pt x="9" y="0"/>
                    </a:lnTo>
                    <a:lnTo>
                      <a:pt x="21" y="38"/>
                    </a:lnTo>
                    <a:lnTo>
                      <a:pt x="12"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6" name="Freeform 20">
                <a:extLst>
                  <a:ext uri="{FF2B5EF4-FFF2-40B4-BE49-F238E27FC236}">
                    <a16:creationId xmlns:a16="http://schemas.microsoft.com/office/drawing/2014/main" id="{29A9EDFA-38AC-4108-B788-4EF75E5235E6}"/>
                  </a:ext>
                </a:extLst>
              </p:cNvPr>
              <p:cNvSpPr>
                <a:spLocks/>
              </p:cNvSpPr>
              <p:nvPr/>
            </p:nvSpPr>
            <p:spPr bwMode="auto">
              <a:xfrm>
                <a:off x="1848734" y="2625696"/>
                <a:ext cx="56098" cy="90266"/>
              </a:xfrm>
              <a:custGeom>
                <a:avLst/>
                <a:gdLst>
                  <a:gd name="T0" fmla="*/ 16 w 24"/>
                  <a:gd name="T1" fmla="*/ 41 h 41"/>
                  <a:gd name="T2" fmla="*/ 0 w 24"/>
                  <a:gd name="T3" fmla="*/ 5 h 41"/>
                  <a:gd name="T4" fmla="*/ 9 w 24"/>
                  <a:gd name="T5" fmla="*/ 0 h 41"/>
                  <a:gd name="T6" fmla="*/ 24 w 24"/>
                  <a:gd name="T7" fmla="*/ 38 h 41"/>
                  <a:gd name="T8" fmla="*/ 16 w 24"/>
                  <a:gd name="T9" fmla="*/ 41 h 41"/>
                </a:gdLst>
                <a:ahLst/>
                <a:cxnLst>
                  <a:cxn ang="0">
                    <a:pos x="T0" y="T1"/>
                  </a:cxn>
                  <a:cxn ang="0">
                    <a:pos x="T2" y="T3"/>
                  </a:cxn>
                  <a:cxn ang="0">
                    <a:pos x="T4" y="T5"/>
                  </a:cxn>
                  <a:cxn ang="0">
                    <a:pos x="T6" y="T7"/>
                  </a:cxn>
                  <a:cxn ang="0">
                    <a:pos x="T8" y="T9"/>
                  </a:cxn>
                </a:cxnLst>
                <a:rect l="0" t="0" r="r" b="b"/>
                <a:pathLst>
                  <a:path w="24" h="41">
                    <a:moveTo>
                      <a:pt x="16" y="41"/>
                    </a:moveTo>
                    <a:lnTo>
                      <a:pt x="0" y="5"/>
                    </a:lnTo>
                    <a:lnTo>
                      <a:pt x="9" y="0"/>
                    </a:lnTo>
                    <a:lnTo>
                      <a:pt x="24" y="38"/>
                    </a:lnTo>
                    <a:lnTo>
                      <a:pt x="16"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7" name="Freeform 29">
                <a:extLst>
                  <a:ext uri="{FF2B5EF4-FFF2-40B4-BE49-F238E27FC236}">
                    <a16:creationId xmlns:a16="http://schemas.microsoft.com/office/drawing/2014/main" id="{73491E6C-9672-4C2F-9C90-7F2CABE4AEAD}"/>
                  </a:ext>
                </a:extLst>
              </p:cNvPr>
              <p:cNvSpPr>
                <a:spLocks/>
              </p:cNvSpPr>
              <p:nvPr/>
            </p:nvSpPr>
            <p:spPr bwMode="auto">
              <a:xfrm>
                <a:off x="2538277" y="2526623"/>
                <a:ext cx="32724" cy="90266"/>
              </a:xfrm>
              <a:custGeom>
                <a:avLst/>
                <a:gdLst>
                  <a:gd name="T0" fmla="*/ 9 w 14"/>
                  <a:gd name="T1" fmla="*/ 41 h 41"/>
                  <a:gd name="T2" fmla="*/ 0 w 14"/>
                  <a:gd name="T3" fmla="*/ 41 h 41"/>
                  <a:gd name="T4" fmla="*/ 4 w 14"/>
                  <a:gd name="T5" fmla="*/ 0 h 41"/>
                  <a:gd name="T6" fmla="*/ 14 w 14"/>
                  <a:gd name="T7" fmla="*/ 0 h 41"/>
                  <a:gd name="T8" fmla="*/ 9 w 14"/>
                  <a:gd name="T9" fmla="*/ 41 h 41"/>
                </a:gdLst>
                <a:ahLst/>
                <a:cxnLst>
                  <a:cxn ang="0">
                    <a:pos x="T0" y="T1"/>
                  </a:cxn>
                  <a:cxn ang="0">
                    <a:pos x="T2" y="T3"/>
                  </a:cxn>
                  <a:cxn ang="0">
                    <a:pos x="T4" y="T5"/>
                  </a:cxn>
                  <a:cxn ang="0">
                    <a:pos x="T6" y="T7"/>
                  </a:cxn>
                  <a:cxn ang="0">
                    <a:pos x="T8" y="T9"/>
                  </a:cxn>
                </a:cxnLst>
                <a:rect l="0" t="0" r="r" b="b"/>
                <a:pathLst>
                  <a:path w="14" h="41">
                    <a:moveTo>
                      <a:pt x="9" y="41"/>
                    </a:moveTo>
                    <a:lnTo>
                      <a:pt x="0" y="41"/>
                    </a:lnTo>
                    <a:lnTo>
                      <a:pt x="4" y="0"/>
                    </a:lnTo>
                    <a:lnTo>
                      <a:pt x="14" y="0"/>
                    </a:lnTo>
                    <a:lnTo>
                      <a:pt x="9"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8" name="Freeform 30">
                <a:extLst>
                  <a:ext uri="{FF2B5EF4-FFF2-40B4-BE49-F238E27FC236}">
                    <a16:creationId xmlns:a16="http://schemas.microsoft.com/office/drawing/2014/main" id="{070149F6-83C6-4688-A061-646D82456265}"/>
                  </a:ext>
                </a:extLst>
              </p:cNvPr>
              <p:cNvSpPr>
                <a:spLocks/>
              </p:cNvSpPr>
              <p:nvPr/>
            </p:nvSpPr>
            <p:spPr bwMode="auto">
              <a:xfrm>
                <a:off x="2671511" y="2548639"/>
                <a:ext cx="37399" cy="88064"/>
              </a:xfrm>
              <a:custGeom>
                <a:avLst/>
                <a:gdLst>
                  <a:gd name="T0" fmla="*/ 9 w 16"/>
                  <a:gd name="T1" fmla="*/ 40 h 40"/>
                  <a:gd name="T2" fmla="*/ 0 w 16"/>
                  <a:gd name="T3" fmla="*/ 38 h 40"/>
                  <a:gd name="T4" fmla="*/ 9 w 16"/>
                  <a:gd name="T5" fmla="*/ 0 h 40"/>
                  <a:gd name="T6" fmla="*/ 16 w 16"/>
                  <a:gd name="T7" fmla="*/ 2 h 40"/>
                  <a:gd name="T8" fmla="*/ 9 w 16"/>
                  <a:gd name="T9" fmla="*/ 40 h 40"/>
                </a:gdLst>
                <a:ahLst/>
                <a:cxnLst>
                  <a:cxn ang="0">
                    <a:pos x="T0" y="T1"/>
                  </a:cxn>
                  <a:cxn ang="0">
                    <a:pos x="T2" y="T3"/>
                  </a:cxn>
                  <a:cxn ang="0">
                    <a:pos x="T4" y="T5"/>
                  </a:cxn>
                  <a:cxn ang="0">
                    <a:pos x="T6" y="T7"/>
                  </a:cxn>
                  <a:cxn ang="0">
                    <a:pos x="T8" y="T9"/>
                  </a:cxn>
                </a:cxnLst>
                <a:rect l="0" t="0" r="r" b="b"/>
                <a:pathLst>
                  <a:path w="16" h="40">
                    <a:moveTo>
                      <a:pt x="9" y="40"/>
                    </a:moveTo>
                    <a:lnTo>
                      <a:pt x="0" y="38"/>
                    </a:lnTo>
                    <a:lnTo>
                      <a:pt x="9" y="0"/>
                    </a:lnTo>
                    <a:lnTo>
                      <a:pt x="16" y="2"/>
                    </a:lnTo>
                    <a:lnTo>
                      <a:pt x="9"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79" name="Freeform 31">
                <a:extLst>
                  <a:ext uri="{FF2B5EF4-FFF2-40B4-BE49-F238E27FC236}">
                    <a16:creationId xmlns:a16="http://schemas.microsoft.com/office/drawing/2014/main" id="{4B83694C-80AA-46E8-BA94-CB366646820F}"/>
                  </a:ext>
                </a:extLst>
              </p:cNvPr>
              <p:cNvSpPr>
                <a:spLocks/>
              </p:cNvSpPr>
              <p:nvPr/>
            </p:nvSpPr>
            <p:spPr bwMode="auto">
              <a:xfrm>
                <a:off x="2797733" y="2579462"/>
                <a:ext cx="51424" cy="88064"/>
              </a:xfrm>
              <a:custGeom>
                <a:avLst/>
                <a:gdLst>
                  <a:gd name="T0" fmla="*/ 10 w 22"/>
                  <a:gd name="T1" fmla="*/ 40 h 40"/>
                  <a:gd name="T2" fmla="*/ 0 w 22"/>
                  <a:gd name="T3" fmla="*/ 38 h 40"/>
                  <a:gd name="T4" fmla="*/ 15 w 22"/>
                  <a:gd name="T5" fmla="*/ 0 h 40"/>
                  <a:gd name="T6" fmla="*/ 22 w 22"/>
                  <a:gd name="T7" fmla="*/ 2 h 40"/>
                  <a:gd name="T8" fmla="*/ 10 w 22"/>
                  <a:gd name="T9" fmla="*/ 40 h 40"/>
                </a:gdLst>
                <a:ahLst/>
                <a:cxnLst>
                  <a:cxn ang="0">
                    <a:pos x="T0" y="T1"/>
                  </a:cxn>
                  <a:cxn ang="0">
                    <a:pos x="T2" y="T3"/>
                  </a:cxn>
                  <a:cxn ang="0">
                    <a:pos x="T4" y="T5"/>
                  </a:cxn>
                  <a:cxn ang="0">
                    <a:pos x="T6" y="T7"/>
                  </a:cxn>
                  <a:cxn ang="0">
                    <a:pos x="T8" y="T9"/>
                  </a:cxn>
                </a:cxnLst>
                <a:rect l="0" t="0" r="r" b="b"/>
                <a:pathLst>
                  <a:path w="22" h="40">
                    <a:moveTo>
                      <a:pt x="10" y="40"/>
                    </a:moveTo>
                    <a:lnTo>
                      <a:pt x="0" y="38"/>
                    </a:lnTo>
                    <a:lnTo>
                      <a:pt x="15" y="0"/>
                    </a:lnTo>
                    <a:lnTo>
                      <a:pt x="22" y="2"/>
                    </a:lnTo>
                    <a:lnTo>
                      <a:pt x="10"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0" name="Freeform 32">
                <a:extLst>
                  <a:ext uri="{FF2B5EF4-FFF2-40B4-BE49-F238E27FC236}">
                    <a16:creationId xmlns:a16="http://schemas.microsoft.com/office/drawing/2014/main" id="{55329AAB-0A55-4841-9DF8-596C17C40E95}"/>
                  </a:ext>
                </a:extLst>
              </p:cNvPr>
              <p:cNvSpPr>
                <a:spLocks/>
              </p:cNvSpPr>
              <p:nvPr/>
            </p:nvSpPr>
            <p:spPr bwMode="auto">
              <a:xfrm>
                <a:off x="2926292" y="2625696"/>
                <a:ext cx="56098" cy="90266"/>
              </a:xfrm>
              <a:custGeom>
                <a:avLst/>
                <a:gdLst>
                  <a:gd name="T0" fmla="*/ 10 w 24"/>
                  <a:gd name="T1" fmla="*/ 41 h 41"/>
                  <a:gd name="T2" fmla="*/ 0 w 24"/>
                  <a:gd name="T3" fmla="*/ 38 h 41"/>
                  <a:gd name="T4" fmla="*/ 17 w 24"/>
                  <a:gd name="T5" fmla="*/ 0 h 41"/>
                  <a:gd name="T6" fmla="*/ 24 w 24"/>
                  <a:gd name="T7" fmla="*/ 5 h 41"/>
                  <a:gd name="T8" fmla="*/ 10 w 24"/>
                  <a:gd name="T9" fmla="*/ 41 h 41"/>
                </a:gdLst>
                <a:ahLst/>
                <a:cxnLst>
                  <a:cxn ang="0">
                    <a:pos x="T0" y="T1"/>
                  </a:cxn>
                  <a:cxn ang="0">
                    <a:pos x="T2" y="T3"/>
                  </a:cxn>
                  <a:cxn ang="0">
                    <a:pos x="T4" y="T5"/>
                  </a:cxn>
                  <a:cxn ang="0">
                    <a:pos x="T6" y="T7"/>
                  </a:cxn>
                  <a:cxn ang="0">
                    <a:pos x="T8" y="T9"/>
                  </a:cxn>
                </a:cxnLst>
                <a:rect l="0" t="0" r="r" b="b"/>
                <a:pathLst>
                  <a:path w="24" h="41">
                    <a:moveTo>
                      <a:pt x="10" y="41"/>
                    </a:moveTo>
                    <a:lnTo>
                      <a:pt x="0" y="38"/>
                    </a:lnTo>
                    <a:lnTo>
                      <a:pt x="17" y="0"/>
                    </a:lnTo>
                    <a:lnTo>
                      <a:pt x="24" y="5"/>
                    </a:lnTo>
                    <a:lnTo>
                      <a:pt x="10"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1" name="Freeform 41">
                <a:extLst>
                  <a:ext uri="{FF2B5EF4-FFF2-40B4-BE49-F238E27FC236}">
                    <a16:creationId xmlns:a16="http://schemas.microsoft.com/office/drawing/2014/main" id="{C9BED31C-E0B4-4C26-97A6-82AE8460F8B6}"/>
                  </a:ext>
                </a:extLst>
              </p:cNvPr>
              <p:cNvSpPr>
                <a:spLocks/>
              </p:cNvSpPr>
              <p:nvPr/>
            </p:nvSpPr>
            <p:spPr bwMode="auto">
              <a:xfrm>
                <a:off x="3688295" y="3667057"/>
                <a:ext cx="93497" cy="26419"/>
              </a:xfrm>
              <a:custGeom>
                <a:avLst/>
                <a:gdLst>
                  <a:gd name="T0" fmla="*/ 0 w 40"/>
                  <a:gd name="T1" fmla="*/ 12 h 12"/>
                  <a:gd name="T2" fmla="*/ 0 w 40"/>
                  <a:gd name="T3" fmla="*/ 5 h 12"/>
                  <a:gd name="T4" fmla="*/ 38 w 40"/>
                  <a:gd name="T5" fmla="*/ 0 h 12"/>
                  <a:gd name="T6" fmla="*/ 40 w 40"/>
                  <a:gd name="T7" fmla="*/ 10 h 12"/>
                  <a:gd name="T8" fmla="*/ 0 w 40"/>
                  <a:gd name="T9" fmla="*/ 12 h 12"/>
                </a:gdLst>
                <a:ahLst/>
                <a:cxnLst>
                  <a:cxn ang="0">
                    <a:pos x="T0" y="T1"/>
                  </a:cxn>
                  <a:cxn ang="0">
                    <a:pos x="T2" y="T3"/>
                  </a:cxn>
                  <a:cxn ang="0">
                    <a:pos x="T4" y="T5"/>
                  </a:cxn>
                  <a:cxn ang="0">
                    <a:pos x="T6" y="T7"/>
                  </a:cxn>
                  <a:cxn ang="0">
                    <a:pos x="T8" y="T9"/>
                  </a:cxn>
                </a:cxnLst>
                <a:rect l="0" t="0" r="r" b="b"/>
                <a:pathLst>
                  <a:path w="40" h="12">
                    <a:moveTo>
                      <a:pt x="0" y="12"/>
                    </a:moveTo>
                    <a:lnTo>
                      <a:pt x="0" y="5"/>
                    </a:lnTo>
                    <a:lnTo>
                      <a:pt x="38" y="0"/>
                    </a:lnTo>
                    <a:lnTo>
                      <a:pt x="40" y="10"/>
                    </a:lnTo>
                    <a:lnTo>
                      <a:pt x="0"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2" name="Freeform 42">
                <a:extLst>
                  <a:ext uri="{FF2B5EF4-FFF2-40B4-BE49-F238E27FC236}">
                    <a16:creationId xmlns:a16="http://schemas.microsoft.com/office/drawing/2014/main" id="{9788D34C-EC60-47C8-8688-68E5C7DF7690}"/>
                  </a:ext>
                </a:extLst>
              </p:cNvPr>
              <p:cNvSpPr>
                <a:spLocks/>
              </p:cNvSpPr>
              <p:nvPr/>
            </p:nvSpPr>
            <p:spPr bwMode="auto">
              <a:xfrm>
                <a:off x="3664921" y="3530557"/>
                <a:ext cx="95835" cy="41831"/>
              </a:xfrm>
              <a:custGeom>
                <a:avLst/>
                <a:gdLst>
                  <a:gd name="T0" fmla="*/ 3 w 41"/>
                  <a:gd name="T1" fmla="*/ 19 h 19"/>
                  <a:gd name="T2" fmla="*/ 0 w 41"/>
                  <a:gd name="T3" fmla="*/ 10 h 19"/>
                  <a:gd name="T4" fmla="*/ 38 w 41"/>
                  <a:gd name="T5" fmla="*/ 0 h 19"/>
                  <a:gd name="T6" fmla="*/ 41 w 41"/>
                  <a:gd name="T7" fmla="*/ 10 h 19"/>
                  <a:gd name="T8" fmla="*/ 3 w 41"/>
                  <a:gd name="T9" fmla="*/ 19 h 19"/>
                </a:gdLst>
                <a:ahLst/>
                <a:cxnLst>
                  <a:cxn ang="0">
                    <a:pos x="T0" y="T1"/>
                  </a:cxn>
                  <a:cxn ang="0">
                    <a:pos x="T2" y="T3"/>
                  </a:cxn>
                  <a:cxn ang="0">
                    <a:pos x="T4" y="T5"/>
                  </a:cxn>
                  <a:cxn ang="0">
                    <a:pos x="T6" y="T7"/>
                  </a:cxn>
                  <a:cxn ang="0">
                    <a:pos x="T8" y="T9"/>
                  </a:cxn>
                </a:cxnLst>
                <a:rect l="0" t="0" r="r" b="b"/>
                <a:pathLst>
                  <a:path w="41" h="19">
                    <a:moveTo>
                      <a:pt x="3" y="19"/>
                    </a:moveTo>
                    <a:lnTo>
                      <a:pt x="0" y="10"/>
                    </a:lnTo>
                    <a:lnTo>
                      <a:pt x="38" y="0"/>
                    </a:lnTo>
                    <a:lnTo>
                      <a:pt x="41" y="10"/>
                    </a:lnTo>
                    <a:lnTo>
                      <a:pt x="3"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3" name="Freeform 43">
                <a:extLst>
                  <a:ext uri="{FF2B5EF4-FFF2-40B4-BE49-F238E27FC236}">
                    <a16:creationId xmlns:a16="http://schemas.microsoft.com/office/drawing/2014/main" id="{77F404D6-9720-49A9-B187-F39FA3F94EEB}"/>
                  </a:ext>
                </a:extLst>
              </p:cNvPr>
              <p:cNvSpPr>
                <a:spLocks/>
              </p:cNvSpPr>
              <p:nvPr/>
            </p:nvSpPr>
            <p:spPr bwMode="auto">
              <a:xfrm>
                <a:off x="3627522" y="3400662"/>
                <a:ext cx="100510" cy="46234"/>
              </a:xfrm>
              <a:custGeom>
                <a:avLst/>
                <a:gdLst>
                  <a:gd name="T0" fmla="*/ 4 w 43"/>
                  <a:gd name="T1" fmla="*/ 21 h 21"/>
                  <a:gd name="T2" fmla="*/ 0 w 43"/>
                  <a:gd name="T3" fmla="*/ 14 h 21"/>
                  <a:gd name="T4" fmla="*/ 38 w 43"/>
                  <a:gd name="T5" fmla="*/ 0 h 21"/>
                  <a:gd name="T6" fmla="*/ 43 w 43"/>
                  <a:gd name="T7" fmla="*/ 10 h 21"/>
                  <a:gd name="T8" fmla="*/ 4 w 43"/>
                  <a:gd name="T9" fmla="*/ 21 h 21"/>
                </a:gdLst>
                <a:ahLst/>
                <a:cxnLst>
                  <a:cxn ang="0">
                    <a:pos x="T0" y="T1"/>
                  </a:cxn>
                  <a:cxn ang="0">
                    <a:pos x="T2" y="T3"/>
                  </a:cxn>
                  <a:cxn ang="0">
                    <a:pos x="T4" y="T5"/>
                  </a:cxn>
                  <a:cxn ang="0">
                    <a:pos x="T6" y="T7"/>
                  </a:cxn>
                  <a:cxn ang="0">
                    <a:pos x="T8" y="T9"/>
                  </a:cxn>
                </a:cxnLst>
                <a:rect l="0" t="0" r="r" b="b"/>
                <a:pathLst>
                  <a:path w="43" h="21">
                    <a:moveTo>
                      <a:pt x="4" y="21"/>
                    </a:moveTo>
                    <a:lnTo>
                      <a:pt x="0" y="14"/>
                    </a:lnTo>
                    <a:lnTo>
                      <a:pt x="38" y="0"/>
                    </a:lnTo>
                    <a:lnTo>
                      <a:pt x="43" y="10"/>
                    </a:lnTo>
                    <a:lnTo>
                      <a:pt x="4"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4" name="Freeform 44">
                <a:extLst>
                  <a:ext uri="{FF2B5EF4-FFF2-40B4-BE49-F238E27FC236}">
                    <a16:creationId xmlns:a16="http://schemas.microsoft.com/office/drawing/2014/main" id="{83D815D3-CD16-415E-A749-4CAD5B437717}"/>
                  </a:ext>
                </a:extLst>
              </p:cNvPr>
              <p:cNvSpPr>
                <a:spLocks/>
              </p:cNvSpPr>
              <p:nvPr/>
            </p:nvSpPr>
            <p:spPr bwMode="auto">
              <a:xfrm>
                <a:off x="3576098" y="3275171"/>
                <a:ext cx="95835" cy="57242"/>
              </a:xfrm>
              <a:custGeom>
                <a:avLst/>
                <a:gdLst>
                  <a:gd name="T0" fmla="*/ 5 w 41"/>
                  <a:gd name="T1" fmla="*/ 26 h 26"/>
                  <a:gd name="T2" fmla="*/ 0 w 41"/>
                  <a:gd name="T3" fmla="*/ 17 h 26"/>
                  <a:gd name="T4" fmla="*/ 38 w 41"/>
                  <a:gd name="T5" fmla="*/ 0 h 26"/>
                  <a:gd name="T6" fmla="*/ 41 w 41"/>
                  <a:gd name="T7" fmla="*/ 10 h 26"/>
                  <a:gd name="T8" fmla="*/ 5 w 41"/>
                  <a:gd name="T9" fmla="*/ 26 h 26"/>
                </a:gdLst>
                <a:ahLst/>
                <a:cxnLst>
                  <a:cxn ang="0">
                    <a:pos x="T0" y="T1"/>
                  </a:cxn>
                  <a:cxn ang="0">
                    <a:pos x="T2" y="T3"/>
                  </a:cxn>
                  <a:cxn ang="0">
                    <a:pos x="T4" y="T5"/>
                  </a:cxn>
                  <a:cxn ang="0">
                    <a:pos x="T6" y="T7"/>
                  </a:cxn>
                  <a:cxn ang="0">
                    <a:pos x="T8" y="T9"/>
                  </a:cxn>
                </a:cxnLst>
                <a:rect l="0" t="0" r="r" b="b"/>
                <a:pathLst>
                  <a:path w="41" h="26">
                    <a:moveTo>
                      <a:pt x="5" y="26"/>
                    </a:moveTo>
                    <a:lnTo>
                      <a:pt x="0" y="17"/>
                    </a:lnTo>
                    <a:lnTo>
                      <a:pt x="38" y="0"/>
                    </a:lnTo>
                    <a:lnTo>
                      <a:pt x="41" y="10"/>
                    </a:lnTo>
                    <a:lnTo>
                      <a:pt x="5"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5" name="Freeform 45">
                <a:extLst>
                  <a:ext uri="{FF2B5EF4-FFF2-40B4-BE49-F238E27FC236}">
                    <a16:creationId xmlns:a16="http://schemas.microsoft.com/office/drawing/2014/main" id="{2A6F9FF9-E639-4BAC-A97E-B20CE8C684D7}"/>
                  </a:ext>
                </a:extLst>
              </p:cNvPr>
              <p:cNvSpPr>
                <a:spLocks/>
              </p:cNvSpPr>
              <p:nvPr/>
            </p:nvSpPr>
            <p:spPr bwMode="auto">
              <a:xfrm>
                <a:off x="1610316" y="2751187"/>
                <a:ext cx="70123" cy="83661"/>
              </a:xfrm>
              <a:custGeom>
                <a:avLst/>
                <a:gdLst>
                  <a:gd name="T0" fmla="*/ 23 w 30"/>
                  <a:gd name="T1" fmla="*/ 38 h 38"/>
                  <a:gd name="T2" fmla="*/ 0 w 30"/>
                  <a:gd name="T3" fmla="*/ 8 h 38"/>
                  <a:gd name="T4" fmla="*/ 9 w 30"/>
                  <a:gd name="T5" fmla="*/ 0 h 38"/>
                  <a:gd name="T6" fmla="*/ 30 w 30"/>
                  <a:gd name="T7" fmla="*/ 34 h 38"/>
                  <a:gd name="T8" fmla="*/ 23 w 30"/>
                  <a:gd name="T9" fmla="*/ 38 h 38"/>
                </a:gdLst>
                <a:ahLst/>
                <a:cxnLst>
                  <a:cxn ang="0">
                    <a:pos x="T0" y="T1"/>
                  </a:cxn>
                  <a:cxn ang="0">
                    <a:pos x="T2" y="T3"/>
                  </a:cxn>
                  <a:cxn ang="0">
                    <a:pos x="T4" y="T5"/>
                  </a:cxn>
                  <a:cxn ang="0">
                    <a:pos x="T6" y="T7"/>
                  </a:cxn>
                  <a:cxn ang="0">
                    <a:pos x="T8" y="T9"/>
                  </a:cxn>
                </a:cxnLst>
                <a:rect l="0" t="0" r="r" b="b"/>
                <a:pathLst>
                  <a:path w="30" h="38">
                    <a:moveTo>
                      <a:pt x="23" y="38"/>
                    </a:moveTo>
                    <a:lnTo>
                      <a:pt x="0" y="8"/>
                    </a:lnTo>
                    <a:lnTo>
                      <a:pt x="9" y="0"/>
                    </a:lnTo>
                    <a:lnTo>
                      <a:pt x="30" y="34"/>
                    </a:lnTo>
                    <a:lnTo>
                      <a:pt x="23"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6" name="Freeform 46">
                <a:extLst>
                  <a:ext uri="{FF2B5EF4-FFF2-40B4-BE49-F238E27FC236}">
                    <a16:creationId xmlns:a16="http://schemas.microsoft.com/office/drawing/2014/main" id="{ACB2B9AC-FD23-4870-AB22-051FA35E7D29}"/>
                  </a:ext>
                </a:extLst>
              </p:cNvPr>
              <p:cNvSpPr>
                <a:spLocks/>
              </p:cNvSpPr>
              <p:nvPr/>
            </p:nvSpPr>
            <p:spPr bwMode="auto">
              <a:xfrm>
                <a:off x="1498119" y="2834849"/>
                <a:ext cx="77135" cy="79258"/>
              </a:xfrm>
              <a:custGeom>
                <a:avLst/>
                <a:gdLst>
                  <a:gd name="T0" fmla="*/ 26 w 33"/>
                  <a:gd name="T1" fmla="*/ 36 h 36"/>
                  <a:gd name="T2" fmla="*/ 0 w 33"/>
                  <a:gd name="T3" fmla="*/ 8 h 36"/>
                  <a:gd name="T4" fmla="*/ 7 w 33"/>
                  <a:gd name="T5" fmla="*/ 0 h 36"/>
                  <a:gd name="T6" fmla="*/ 33 w 33"/>
                  <a:gd name="T7" fmla="*/ 31 h 36"/>
                  <a:gd name="T8" fmla="*/ 26 w 33"/>
                  <a:gd name="T9" fmla="*/ 36 h 36"/>
                </a:gdLst>
                <a:ahLst/>
                <a:cxnLst>
                  <a:cxn ang="0">
                    <a:pos x="T0" y="T1"/>
                  </a:cxn>
                  <a:cxn ang="0">
                    <a:pos x="T2" y="T3"/>
                  </a:cxn>
                  <a:cxn ang="0">
                    <a:pos x="T4" y="T5"/>
                  </a:cxn>
                  <a:cxn ang="0">
                    <a:pos x="T6" y="T7"/>
                  </a:cxn>
                  <a:cxn ang="0">
                    <a:pos x="T8" y="T9"/>
                  </a:cxn>
                </a:cxnLst>
                <a:rect l="0" t="0" r="r" b="b"/>
                <a:pathLst>
                  <a:path w="33" h="36">
                    <a:moveTo>
                      <a:pt x="26" y="36"/>
                    </a:moveTo>
                    <a:lnTo>
                      <a:pt x="0" y="8"/>
                    </a:lnTo>
                    <a:lnTo>
                      <a:pt x="7" y="0"/>
                    </a:lnTo>
                    <a:lnTo>
                      <a:pt x="33" y="31"/>
                    </a:lnTo>
                    <a:lnTo>
                      <a:pt x="26" y="3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7" name="Freeform 47">
                <a:extLst>
                  <a:ext uri="{FF2B5EF4-FFF2-40B4-BE49-F238E27FC236}">
                    <a16:creationId xmlns:a16="http://schemas.microsoft.com/office/drawing/2014/main" id="{08C27B52-A97A-4C7A-9DC3-ED0079496163}"/>
                  </a:ext>
                </a:extLst>
              </p:cNvPr>
              <p:cNvSpPr>
                <a:spLocks/>
              </p:cNvSpPr>
              <p:nvPr/>
            </p:nvSpPr>
            <p:spPr bwMode="auto">
              <a:xfrm>
                <a:off x="1397609" y="2929518"/>
                <a:ext cx="84148" cy="74855"/>
              </a:xfrm>
              <a:custGeom>
                <a:avLst/>
                <a:gdLst>
                  <a:gd name="T0" fmla="*/ 29 w 36"/>
                  <a:gd name="T1" fmla="*/ 34 h 34"/>
                  <a:gd name="T2" fmla="*/ 0 w 36"/>
                  <a:gd name="T3" fmla="*/ 7 h 34"/>
                  <a:gd name="T4" fmla="*/ 7 w 36"/>
                  <a:gd name="T5" fmla="*/ 0 h 34"/>
                  <a:gd name="T6" fmla="*/ 36 w 36"/>
                  <a:gd name="T7" fmla="*/ 26 h 34"/>
                  <a:gd name="T8" fmla="*/ 29 w 36"/>
                  <a:gd name="T9" fmla="*/ 34 h 34"/>
                </a:gdLst>
                <a:ahLst/>
                <a:cxnLst>
                  <a:cxn ang="0">
                    <a:pos x="T0" y="T1"/>
                  </a:cxn>
                  <a:cxn ang="0">
                    <a:pos x="T2" y="T3"/>
                  </a:cxn>
                  <a:cxn ang="0">
                    <a:pos x="T4" y="T5"/>
                  </a:cxn>
                  <a:cxn ang="0">
                    <a:pos x="T6" y="T7"/>
                  </a:cxn>
                  <a:cxn ang="0">
                    <a:pos x="T8" y="T9"/>
                  </a:cxn>
                </a:cxnLst>
                <a:rect l="0" t="0" r="r" b="b"/>
                <a:pathLst>
                  <a:path w="36" h="34">
                    <a:moveTo>
                      <a:pt x="29" y="34"/>
                    </a:moveTo>
                    <a:lnTo>
                      <a:pt x="0" y="7"/>
                    </a:lnTo>
                    <a:lnTo>
                      <a:pt x="7" y="0"/>
                    </a:lnTo>
                    <a:lnTo>
                      <a:pt x="36" y="26"/>
                    </a:lnTo>
                    <a:lnTo>
                      <a:pt x="29" y="3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8" name="Freeform 48">
                <a:extLst>
                  <a:ext uri="{FF2B5EF4-FFF2-40B4-BE49-F238E27FC236}">
                    <a16:creationId xmlns:a16="http://schemas.microsoft.com/office/drawing/2014/main" id="{E17C1B83-4758-4263-A585-3F57365DCDDA}"/>
                  </a:ext>
                </a:extLst>
              </p:cNvPr>
              <p:cNvSpPr>
                <a:spLocks/>
              </p:cNvSpPr>
              <p:nvPr/>
            </p:nvSpPr>
            <p:spPr bwMode="auto">
              <a:xfrm>
                <a:off x="1308787" y="3035195"/>
                <a:ext cx="88823" cy="68250"/>
              </a:xfrm>
              <a:custGeom>
                <a:avLst/>
                <a:gdLst>
                  <a:gd name="T0" fmla="*/ 31 w 38"/>
                  <a:gd name="T1" fmla="*/ 31 h 31"/>
                  <a:gd name="T2" fmla="*/ 0 w 38"/>
                  <a:gd name="T3" fmla="*/ 7 h 31"/>
                  <a:gd name="T4" fmla="*/ 5 w 38"/>
                  <a:gd name="T5" fmla="*/ 0 h 31"/>
                  <a:gd name="T6" fmla="*/ 38 w 38"/>
                  <a:gd name="T7" fmla="*/ 24 h 31"/>
                  <a:gd name="T8" fmla="*/ 31 w 38"/>
                  <a:gd name="T9" fmla="*/ 31 h 31"/>
                </a:gdLst>
                <a:ahLst/>
                <a:cxnLst>
                  <a:cxn ang="0">
                    <a:pos x="T0" y="T1"/>
                  </a:cxn>
                  <a:cxn ang="0">
                    <a:pos x="T2" y="T3"/>
                  </a:cxn>
                  <a:cxn ang="0">
                    <a:pos x="T4" y="T5"/>
                  </a:cxn>
                  <a:cxn ang="0">
                    <a:pos x="T6" y="T7"/>
                  </a:cxn>
                  <a:cxn ang="0">
                    <a:pos x="T8" y="T9"/>
                  </a:cxn>
                </a:cxnLst>
                <a:rect l="0" t="0" r="r" b="b"/>
                <a:pathLst>
                  <a:path w="38" h="31">
                    <a:moveTo>
                      <a:pt x="31" y="31"/>
                    </a:moveTo>
                    <a:lnTo>
                      <a:pt x="0" y="7"/>
                    </a:lnTo>
                    <a:lnTo>
                      <a:pt x="5" y="0"/>
                    </a:lnTo>
                    <a:lnTo>
                      <a:pt x="38" y="24"/>
                    </a:lnTo>
                    <a:lnTo>
                      <a:pt x="31"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89" name="Freeform 57">
                <a:extLst>
                  <a:ext uri="{FF2B5EF4-FFF2-40B4-BE49-F238E27FC236}">
                    <a16:creationId xmlns:a16="http://schemas.microsoft.com/office/drawing/2014/main" id="{F2D71A98-6145-4D28-AF28-AD15756C51C6}"/>
                  </a:ext>
                </a:extLst>
              </p:cNvPr>
              <p:cNvSpPr>
                <a:spLocks/>
              </p:cNvSpPr>
              <p:nvPr/>
            </p:nvSpPr>
            <p:spPr bwMode="auto">
              <a:xfrm>
                <a:off x="3449877" y="3055010"/>
                <a:ext cx="88823" cy="68250"/>
              </a:xfrm>
              <a:custGeom>
                <a:avLst/>
                <a:gdLst>
                  <a:gd name="T0" fmla="*/ 7 w 38"/>
                  <a:gd name="T1" fmla="*/ 31 h 31"/>
                  <a:gd name="T2" fmla="*/ 0 w 38"/>
                  <a:gd name="T3" fmla="*/ 24 h 31"/>
                  <a:gd name="T4" fmla="*/ 33 w 38"/>
                  <a:gd name="T5" fmla="*/ 0 h 31"/>
                  <a:gd name="T6" fmla="*/ 38 w 38"/>
                  <a:gd name="T7" fmla="*/ 7 h 31"/>
                  <a:gd name="T8" fmla="*/ 7 w 38"/>
                  <a:gd name="T9" fmla="*/ 31 h 31"/>
                </a:gdLst>
                <a:ahLst/>
                <a:cxnLst>
                  <a:cxn ang="0">
                    <a:pos x="T0" y="T1"/>
                  </a:cxn>
                  <a:cxn ang="0">
                    <a:pos x="T2" y="T3"/>
                  </a:cxn>
                  <a:cxn ang="0">
                    <a:pos x="T4" y="T5"/>
                  </a:cxn>
                  <a:cxn ang="0">
                    <a:pos x="T6" y="T7"/>
                  </a:cxn>
                  <a:cxn ang="0">
                    <a:pos x="T8" y="T9"/>
                  </a:cxn>
                </a:cxnLst>
                <a:rect l="0" t="0" r="r" b="b"/>
                <a:pathLst>
                  <a:path w="38" h="31">
                    <a:moveTo>
                      <a:pt x="7" y="31"/>
                    </a:moveTo>
                    <a:lnTo>
                      <a:pt x="0" y="24"/>
                    </a:lnTo>
                    <a:lnTo>
                      <a:pt x="33" y="0"/>
                    </a:lnTo>
                    <a:lnTo>
                      <a:pt x="38" y="7"/>
                    </a:lnTo>
                    <a:lnTo>
                      <a:pt x="7"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90" name="Freeform 58">
                <a:extLst>
                  <a:ext uri="{FF2B5EF4-FFF2-40B4-BE49-F238E27FC236}">
                    <a16:creationId xmlns:a16="http://schemas.microsoft.com/office/drawing/2014/main" id="{49C56815-5CCD-45CF-88CB-7110FE3505A1}"/>
                  </a:ext>
                </a:extLst>
              </p:cNvPr>
              <p:cNvSpPr>
                <a:spLocks/>
              </p:cNvSpPr>
              <p:nvPr/>
            </p:nvSpPr>
            <p:spPr bwMode="auto">
              <a:xfrm>
                <a:off x="3365729" y="2951534"/>
                <a:ext cx="88823" cy="72653"/>
              </a:xfrm>
              <a:custGeom>
                <a:avLst/>
                <a:gdLst>
                  <a:gd name="T0" fmla="*/ 7 w 38"/>
                  <a:gd name="T1" fmla="*/ 33 h 33"/>
                  <a:gd name="T2" fmla="*/ 0 w 38"/>
                  <a:gd name="T3" fmla="*/ 26 h 33"/>
                  <a:gd name="T4" fmla="*/ 31 w 38"/>
                  <a:gd name="T5" fmla="*/ 0 h 33"/>
                  <a:gd name="T6" fmla="*/ 38 w 38"/>
                  <a:gd name="T7" fmla="*/ 7 h 33"/>
                  <a:gd name="T8" fmla="*/ 7 w 38"/>
                  <a:gd name="T9" fmla="*/ 33 h 33"/>
                </a:gdLst>
                <a:ahLst/>
                <a:cxnLst>
                  <a:cxn ang="0">
                    <a:pos x="T0" y="T1"/>
                  </a:cxn>
                  <a:cxn ang="0">
                    <a:pos x="T2" y="T3"/>
                  </a:cxn>
                  <a:cxn ang="0">
                    <a:pos x="T4" y="T5"/>
                  </a:cxn>
                  <a:cxn ang="0">
                    <a:pos x="T6" y="T7"/>
                  </a:cxn>
                  <a:cxn ang="0">
                    <a:pos x="T8" y="T9"/>
                  </a:cxn>
                </a:cxnLst>
                <a:rect l="0" t="0" r="r" b="b"/>
                <a:pathLst>
                  <a:path w="38" h="33">
                    <a:moveTo>
                      <a:pt x="7" y="33"/>
                    </a:moveTo>
                    <a:lnTo>
                      <a:pt x="0" y="26"/>
                    </a:lnTo>
                    <a:lnTo>
                      <a:pt x="31" y="0"/>
                    </a:lnTo>
                    <a:lnTo>
                      <a:pt x="38" y="7"/>
                    </a:lnTo>
                    <a:lnTo>
                      <a:pt x="7" y="33"/>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91" name="Freeform 59">
                <a:extLst>
                  <a:ext uri="{FF2B5EF4-FFF2-40B4-BE49-F238E27FC236}">
                    <a16:creationId xmlns:a16="http://schemas.microsoft.com/office/drawing/2014/main" id="{BA67B64B-452F-4BEF-A14B-81AA8AEF61CA}"/>
                  </a:ext>
                </a:extLst>
              </p:cNvPr>
              <p:cNvSpPr>
                <a:spLocks/>
              </p:cNvSpPr>
              <p:nvPr/>
            </p:nvSpPr>
            <p:spPr bwMode="auto">
              <a:xfrm>
                <a:off x="3272232" y="2852461"/>
                <a:ext cx="81810" cy="77056"/>
              </a:xfrm>
              <a:custGeom>
                <a:avLst/>
                <a:gdLst>
                  <a:gd name="T0" fmla="*/ 7 w 35"/>
                  <a:gd name="T1" fmla="*/ 35 h 35"/>
                  <a:gd name="T2" fmla="*/ 0 w 35"/>
                  <a:gd name="T3" fmla="*/ 30 h 35"/>
                  <a:gd name="T4" fmla="*/ 28 w 35"/>
                  <a:gd name="T5" fmla="*/ 0 h 35"/>
                  <a:gd name="T6" fmla="*/ 35 w 35"/>
                  <a:gd name="T7" fmla="*/ 7 h 35"/>
                  <a:gd name="T8" fmla="*/ 7 w 35"/>
                  <a:gd name="T9" fmla="*/ 35 h 35"/>
                </a:gdLst>
                <a:ahLst/>
                <a:cxnLst>
                  <a:cxn ang="0">
                    <a:pos x="T0" y="T1"/>
                  </a:cxn>
                  <a:cxn ang="0">
                    <a:pos x="T2" y="T3"/>
                  </a:cxn>
                  <a:cxn ang="0">
                    <a:pos x="T4" y="T5"/>
                  </a:cxn>
                  <a:cxn ang="0">
                    <a:pos x="T6" y="T7"/>
                  </a:cxn>
                  <a:cxn ang="0">
                    <a:pos x="T8" y="T9"/>
                  </a:cxn>
                </a:cxnLst>
                <a:rect l="0" t="0" r="r" b="b"/>
                <a:pathLst>
                  <a:path w="35" h="35">
                    <a:moveTo>
                      <a:pt x="7" y="35"/>
                    </a:moveTo>
                    <a:lnTo>
                      <a:pt x="0" y="30"/>
                    </a:lnTo>
                    <a:lnTo>
                      <a:pt x="28" y="0"/>
                    </a:lnTo>
                    <a:lnTo>
                      <a:pt x="35" y="7"/>
                    </a:lnTo>
                    <a:lnTo>
                      <a:pt x="7" y="3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92" name="Freeform 60">
                <a:extLst>
                  <a:ext uri="{FF2B5EF4-FFF2-40B4-BE49-F238E27FC236}">
                    <a16:creationId xmlns:a16="http://schemas.microsoft.com/office/drawing/2014/main" id="{2BA5A1FF-E2F0-4AA9-93A3-B4AEDBA597F7}"/>
                  </a:ext>
                </a:extLst>
              </p:cNvPr>
              <p:cNvSpPr>
                <a:spLocks/>
              </p:cNvSpPr>
              <p:nvPr/>
            </p:nvSpPr>
            <p:spPr bwMode="auto">
              <a:xfrm>
                <a:off x="3171722" y="2768800"/>
                <a:ext cx="72460" cy="83661"/>
              </a:xfrm>
              <a:custGeom>
                <a:avLst/>
                <a:gdLst>
                  <a:gd name="T0" fmla="*/ 7 w 31"/>
                  <a:gd name="T1" fmla="*/ 38 h 38"/>
                  <a:gd name="T2" fmla="*/ 0 w 31"/>
                  <a:gd name="T3" fmla="*/ 33 h 38"/>
                  <a:gd name="T4" fmla="*/ 24 w 31"/>
                  <a:gd name="T5" fmla="*/ 0 h 38"/>
                  <a:gd name="T6" fmla="*/ 31 w 31"/>
                  <a:gd name="T7" fmla="*/ 4 h 38"/>
                  <a:gd name="T8" fmla="*/ 7 w 31"/>
                  <a:gd name="T9" fmla="*/ 38 h 38"/>
                </a:gdLst>
                <a:ahLst/>
                <a:cxnLst>
                  <a:cxn ang="0">
                    <a:pos x="T0" y="T1"/>
                  </a:cxn>
                  <a:cxn ang="0">
                    <a:pos x="T2" y="T3"/>
                  </a:cxn>
                  <a:cxn ang="0">
                    <a:pos x="T4" y="T5"/>
                  </a:cxn>
                  <a:cxn ang="0">
                    <a:pos x="T6" y="T7"/>
                  </a:cxn>
                  <a:cxn ang="0">
                    <a:pos x="T8" y="T9"/>
                  </a:cxn>
                </a:cxnLst>
                <a:rect l="0" t="0" r="r" b="b"/>
                <a:pathLst>
                  <a:path w="31" h="38">
                    <a:moveTo>
                      <a:pt x="7" y="38"/>
                    </a:moveTo>
                    <a:lnTo>
                      <a:pt x="0" y="33"/>
                    </a:lnTo>
                    <a:lnTo>
                      <a:pt x="24" y="0"/>
                    </a:lnTo>
                    <a:lnTo>
                      <a:pt x="31" y="4"/>
                    </a:lnTo>
                    <a:lnTo>
                      <a:pt x="7"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93" name="Freeform 61">
                <a:extLst>
                  <a:ext uri="{FF2B5EF4-FFF2-40B4-BE49-F238E27FC236}">
                    <a16:creationId xmlns:a16="http://schemas.microsoft.com/office/drawing/2014/main" id="{39F62385-8C63-48DB-A0CE-58A5202C3BB9}"/>
                  </a:ext>
                </a:extLst>
              </p:cNvPr>
              <p:cNvSpPr>
                <a:spLocks/>
              </p:cNvSpPr>
              <p:nvPr/>
            </p:nvSpPr>
            <p:spPr bwMode="auto">
              <a:xfrm>
                <a:off x="1046994" y="3667057"/>
                <a:ext cx="100510" cy="26419"/>
              </a:xfrm>
              <a:custGeom>
                <a:avLst/>
                <a:gdLst>
                  <a:gd name="T0" fmla="*/ 41 w 43"/>
                  <a:gd name="T1" fmla="*/ 12 h 12"/>
                  <a:gd name="T2" fmla="*/ 0 w 43"/>
                  <a:gd name="T3" fmla="*/ 10 h 12"/>
                  <a:gd name="T4" fmla="*/ 3 w 43"/>
                  <a:gd name="T5" fmla="*/ 0 h 12"/>
                  <a:gd name="T6" fmla="*/ 43 w 43"/>
                  <a:gd name="T7" fmla="*/ 5 h 12"/>
                  <a:gd name="T8" fmla="*/ 41 w 43"/>
                  <a:gd name="T9" fmla="*/ 12 h 12"/>
                </a:gdLst>
                <a:ahLst/>
                <a:cxnLst>
                  <a:cxn ang="0">
                    <a:pos x="T0" y="T1"/>
                  </a:cxn>
                  <a:cxn ang="0">
                    <a:pos x="T2" y="T3"/>
                  </a:cxn>
                  <a:cxn ang="0">
                    <a:pos x="T4" y="T5"/>
                  </a:cxn>
                  <a:cxn ang="0">
                    <a:pos x="T6" y="T7"/>
                  </a:cxn>
                  <a:cxn ang="0">
                    <a:pos x="T8" y="T9"/>
                  </a:cxn>
                </a:cxnLst>
                <a:rect l="0" t="0" r="r" b="b"/>
                <a:pathLst>
                  <a:path w="43" h="12">
                    <a:moveTo>
                      <a:pt x="41" y="12"/>
                    </a:moveTo>
                    <a:lnTo>
                      <a:pt x="0" y="10"/>
                    </a:lnTo>
                    <a:lnTo>
                      <a:pt x="3" y="0"/>
                    </a:lnTo>
                    <a:lnTo>
                      <a:pt x="43" y="5"/>
                    </a:lnTo>
                    <a:lnTo>
                      <a:pt x="41"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94" name="Freeform 62">
                <a:extLst>
                  <a:ext uri="{FF2B5EF4-FFF2-40B4-BE49-F238E27FC236}">
                    <a16:creationId xmlns:a16="http://schemas.microsoft.com/office/drawing/2014/main" id="{2ED8034E-C7AD-4B92-9BAE-F336CDE8A4BD}"/>
                  </a:ext>
                </a:extLst>
              </p:cNvPr>
              <p:cNvSpPr>
                <a:spLocks/>
              </p:cNvSpPr>
              <p:nvPr/>
            </p:nvSpPr>
            <p:spPr bwMode="auto">
              <a:xfrm>
                <a:off x="1070368" y="3530557"/>
                <a:ext cx="100510" cy="41831"/>
              </a:xfrm>
              <a:custGeom>
                <a:avLst/>
                <a:gdLst>
                  <a:gd name="T0" fmla="*/ 40 w 43"/>
                  <a:gd name="T1" fmla="*/ 19 h 19"/>
                  <a:gd name="T2" fmla="*/ 0 w 43"/>
                  <a:gd name="T3" fmla="*/ 10 h 19"/>
                  <a:gd name="T4" fmla="*/ 2 w 43"/>
                  <a:gd name="T5" fmla="*/ 0 h 19"/>
                  <a:gd name="T6" fmla="*/ 43 w 43"/>
                  <a:gd name="T7" fmla="*/ 10 h 19"/>
                  <a:gd name="T8" fmla="*/ 40 w 43"/>
                  <a:gd name="T9" fmla="*/ 19 h 19"/>
                </a:gdLst>
                <a:ahLst/>
                <a:cxnLst>
                  <a:cxn ang="0">
                    <a:pos x="T0" y="T1"/>
                  </a:cxn>
                  <a:cxn ang="0">
                    <a:pos x="T2" y="T3"/>
                  </a:cxn>
                  <a:cxn ang="0">
                    <a:pos x="T4" y="T5"/>
                  </a:cxn>
                  <a:cxn ang="0">
                    <a:pos x="T6" y="T7"/>
                  </a:cxn>
                  <a:cxn ang="0">
                    <a:pos x="T8" y="T9"/>
                  </a:cxn>
                </a:cxnLst>
                <a:rect l="0" t="0" r="r" b="b"/>
                <a:pathLst>
                  <a:path w="43" h="19">
                    <a:moveTo>
                      <a:pt x="40" y="19"/>
                    </a:moveTo>
                    <a:lnTo>
                      <a:pt x="0" y="10"/>
                    </a:lnTo>
                    <a:lnTo>
                      <a:pt x="2" y="0"/>
                    </a:lnTo>
                    <a:lnTo>
                      <a:pt x="43" y="10"/>
                    </a:lnTo>
                    <a:lnTo>
                      <a:pt x="40"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95" name="Freeform 63">
                <a:extLst>
                  <a:ext uri="{FF2B5EF4-FFF2-40B4-BE49-F238E27FC236}">
                    <a16:creationId xmlns:a16="http://schemas.microsoft.com/office/drawing/2014/main" id="{C4787CA5-4DBC-4DB3-8D65-92D6670362F4}"/>
                  </a:ext>
                </a:extLst>
              </p:cNvPr>
              <p:cNvSpPr>
                <a:spLocks/>
              </p:cNvSpPr>
              <p:nvPr/>
            </p:nvSpPr>
            <p:spPr bwMode="auto">
              <a:xfrm>
                <a:off x="1110105" y="3400662"/>
                <a:ext cx="93497" cy="46234"/>
              </a:xfrm>
              <a:custGeom>
                <a:avLst/>
                <a:gdLst>
                  <a:gd name="T0" fmla="*/ 38 w 40"/>
                  <a:gd name="T1" fmla="*/ 21 h 21"/>
                  <a:gd name="T2" fmla="*/ 0 w 40"/>
                  <a:gd name="T3" fmla="*/ 10 h 21"/>
                  <a:gd name="T4" fmla="*/ 2 w 40"/>
                  <a:gd name="T5" fmla="*/ 0 h 21"/>
                  <a:gd name="T6" fmla="*/ 40 w 40"/>
                  <a:gd name="T7" fmla="*/ 14 h 21"/>
                  <a:gd name="T8" fmla="*/ 38 w 40"/>
                  <a:gd name="T9" fmla="*/ 21 h 21"/>
                </a:gdLst>
                <a:ahLst/>
                <a:cxnLst>
                  <a:cxn ang="0">
                    <a:pos x="T0" y="T1"/>
                  </a:cxn>
                  <a:cxn ang="0">
                    <a:pos x="T2" y="T3"/>
                  </a:cxn>
                  <a:cxn ang="0">
                    <a:pos x="T4" y="T5"/>
                  </a:cxn>
                  <a:cxn ang="0">
                    <a:pos x="T6" y="T7"/>
                  </a:cxn>
                  <a:cxn ang="0">
                    <a:pos x="T8" y="T9"/>
                  </a:cxn>
                </a:cxnLst>
                <a:rect l="0" t="0" r="r" b="b"/>
                <a:pathLst>
                  <a:path w="40" h="21">
                    <a:moveTo>
                      <a:pt x="38" y="21"/>
                    </a:moveTo>
                    <a:lnTo>
                      <a:pt x="0" y="10"/>
                    </a:lnTo>
                    <a:lnTo>
                      <a:pt x="2" y="0"/>
                    </a:lnTo>
                    <a:lnTo>
                      <a:pt x="40" y="14"/>
                    </a:lnTo>
                    <a:lnTo>
                      <a:pt x="38"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96" name="Freeform 64">
                <a:extLst>
                  <a:ext uri="{FF2B5EF4-FFF2-40B4-BE49-F238E27FC236}">
                    <a16:creationId xmlns:a16="http://schemas.microsoft.com/office/drawing/2014/main" id="{A7C401F6-8062-4149-82F5-7A2D122DFF1B}"/>
                  </a:ext>
                </a:extLst>
              </p:cNvPr>
              <p:cNvSpPr>
                <a:spLocks/>
              </p:cNvSpPr>
              <p:nvPr/>
            </p:nvSpPr>
            <p:spPr bwMode="auto">
              <a:xfrm>
                <a:off x="1159191" y="3275171"/>
                <a:ext cx="93497" cy="57242"/>
              </a:xfrm>
              <a:custGeom>
                <a:avLst/>
                <a:gdLst>
                  <a:gd name="T0" fmla="*/ 36 w 40"/>
                  <a:gd name="T1" fmla="*/ 26 h 26"/>
                  <a:gd name="T2" fmla="*/ 0 w 40"/>
                  <a:gd name="T3" fmla="*/ 10 h 26"/>
                  <a:gd name="T4" fmla="*/ 5 w 40"/>
                  <a:gd name="T5" fmla="*/ 0 h 26"/>
                  <a:gd name="T6" fmla="*/ 40 w 40"/>
                  <a:gd name="T7" fmla="*/ 17 h 26"/>
                  <a:gd name="T8" fmla="*/ 36 w 40"/>
                  <a:gd name="T9" fmla="*/ 26 h 26"/>
                </a:gdLst>
                <a:ahLst/>
                <a:cxnLst>
                  <a:cxn ang="0">
                    <a:pos x="T0" y="T1"/>
                  </a:cxn>
                  <a:cxn ang="0">
                    <a:pos x="T2" y="T3"/>
                  </a:cxn>
                  <a:cxn ang="0">
                    <a:pos x="T4" y="T5"/>
                  </a:cxn>
                  <a:cxn ang="0">
                    <a:pos x="T6" y="T7"/>
                  </a:cxn>
                  <a:cxn ang="0">
                    <a:pos x="T8" y="T9"/>
                  </a:cxn>
                </a:cxnLst>
                <a:rect l="0" t="0" r="r" b="b"/>
                <a:pathLst>
                  <a:path w="40" h="26">
                    <a:moveTo>
                      <a:pt x="36" y="26"/>
                    </a:moveTo>
                    <a:lnTo>
                      <a:pt x="0" y="10"/>
                    </a:lnTo>
                    <a:lnTo>
                      <a:pt x="5" y="0"/>
                    </a:lnTo>
                    <a:lnTo>
                      <a:pt x="40" y="17"/>
                    </a:lnTo>
                    <a:lnTo>
                      <a:pt x="36"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grpSp>
      </p:grpSp>
      <p:grpSp>
        <p:nvGrpSpPr>
          <p:cNvPr id="15" name="Group 14"/>
          <p:cNvGrpSpPr>
            <a:grpSpLocks noChangeAspect="1"/>
          </p:cNvGrpSpPr>
          <p:nvPr/>
        </p:nvGrpSpPr>
        <p:grpSpPr>
          <a:xfrm>
            <a:off x="4537223" y="1930837"/>
            <a:ext cx="2286000" cy="1229925"/>
            <a:chOff x="818126" y="2262514"/>
            <a:chExt cx="3203145" cy="1723372"/>
          </a:xfrm>
        </p:grpSpPr>
        <p:grpSp>
          <p:nvGrpSpPr>
            <p:cNvPr id="105" name="Group 104"/>
            <p:cNvGrpSpPr/>
            <p:nvPr/>
          </p:nvGrpSpPr>
          <p:grpSpPr>
            <a:xfrm>
              <a:off x="818126" y="2262514"/>
              <a:ext cx="3203145" cy="1723372"/>
              <a:chOff x="3045931" y="1266174"/>
              <a:chExt cx="3052139" cy="1642126"/>
            </a:xfrm>
          </p:grpSpPr>
          <p:sp>
            <p:nvSpPr>
              <p:cNvPr id="138" name="Freeform 137"/>
              <p:cNvSpPr/>
              <p:nvPr/>
            </p:nvSpPr>
            <p:spPr>
              <a:xfrm>
                <a:off x="3045931" y="1266174"/>
                <a:ext cx="3052139" cy="1642126"/>
              </a:xfrm>
              <a:custGeom>
                <a:avLst/>
                <a:gdLst>
                  <a:gd name="connsiteX0" fmla="*/ 1526069 w 3052138"/>
                  <a:gd name="connsiteY0" fmla="*/ 0 h 1642126"/>
                  <a:gd name="connsiteX1" fmla="*/ 3052138 w 3052138"/>
                  <a:gd name="connsiteY1" fmla="*/ 1526069 h 1642126"/>
                  <a:gd name="connsiteX2" fmla="*/ 3046278 w 3052138"/>
                  <a:gd name="connsiteY2" fmla="*/ 1642126 h 1642126"/>
                  <a:gd name="connsiteX3" fmla="*/ 2152389 w 3052138"/>
                  <a:gd name="connsiteY3" fmla="*/ 1642126 h 1642126"/>
                  <a:gd name="connsiteX4" fmla="*/ 2164088 w 3052138"/>
                  <a:gd name="connsiteY4" fmla="*/ 1526069 h 1642126"/>
                  <a:gd name="connsiteX5" fmla="*/ 1526069 w 3052138"/>
                  <a:gd name="connsiteY5" fmla="*/ 888050 h 1642126"/>
                  <a:gd name="connsiteX6" fmla="*/ 888050 w 3052138"/>
                  <a:gd name="connsiteY6" fmla="*/ 1526069 h 1642126"/>
                  <a:gd name="connsiteX7" fmla="*/ 899749 w 3052138"/>
                  <a:gd name="connsiteY7" fmla="*/ 1642126 h 1642126"/>
                  <a:gd name="connsiteX8" fmla="*/ 5861 w 3052138"/>
                  <a:gd name="connsiteY8" fmla="*/ 1642126 h 1642126"/>
                  <a:gd name="connsiteX9" fmla="*/ 0 w 3052138"/>
                  <a:gd name="connsiteY9" fmla="*/ 1526069 h 1642126"/>
                  <a:gd name="connsiteX10" fmla="*/ 1526069 w 3052138"/>
                  <a:gd name="connsiteY10" fmla="*/ 0 h 16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2138" h="1642126">
                    <a:moveTo>
                      <a:pt x="1526069" y="0"/>
                    </a:moveTo>
                    <a:cubicBezTo>
                      <a:pt x="2368894" y="0"/>
                      <a:pt x="3052138" y="683244"/>
                      <a:pt x="3052138" y="1526069"/>
                    </a:cubicBezTo>
                    <a:lnTo>
                      <a:pt x="3046278" y="1642126"/>
                    </a:lnTo>
                    <a:lnTo>
                      <a:pt x="2152389" y="1642126"/>
                    </a:lnTo>
                    <a:lnTo>
                      <a:pt x="2164088" y="1526069"/>
                    </a:lnTo>
                    <a:cubicBezTo>
                      <a:pt x="2164088" y="1173701"/>
                      <a:pt x="1878437" y="888050"/>
                      <a:pt x="1526069" y="888050"/>
                    </a:cubicBezTo>
                    <a:cubicBezTo>
                      <a:pt x="1173701" y="888050"/>
                      <a:pt x="888050" y="1173701"/>
                      <a:pt x="888050" y="1526069"/>
                    </a:cubicBezTo>
                    <a:lnTo>
                      <a:pt x="899749" y="1642126"/>
                    </a:lnTo>
                    <a:lnTo>
                      <a:pt x="5861" y="1642126"/>
                    </a:lnTo>
                    <a:lnTo>
                      <a:pt x="0" y="1526069"/>
                    </a:lnTo>
                    <a:cubicBezTo>
                      <a:pt x="0" y="683244"/>
                      <a:pt x="683244" y="0"/>
                      <a:pt x="1526069" y="0"/>
                    </a:cubicBezTo>
                    <a:close/>
                  </a:path>
                </a:pathLst>
              </a:custGeom>
              <a:solidFill>
                <a:schemeClr val="tx1">
                  <a:lumMod val="85000"/>
                  <a:lumOff val="1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black"/>
                  </a:solidFill>
                  <a:latin typeface="Arial" panose="020B0604020202020204" pitchFamily="34" charset="0"/>
                  <a:cs typeface="Arial" panose="020B0604020202020204" pitchFamily="34" charset="0"/>
                </a:endParaRPr>
              </a:p>
            </p:txBody>
          </p:sp>
          <p:grpSp>
            <p:nvGrpSpPr>
              <p:cNvPr id="139" name="Group 138"/>
              <p:cNvGrpSpPr/>
              <p:nvPr/>
            </p:nvGrpSpPr>
            <p:grpSpPr>
              <a:xfrm flipV="1">
                <a:off x="3138375" y="1362534"/>
                <a:ext cx="2871186" cy="1457240"/>
                <a:chOff x="2741532" y="2099976"/>
                <a:chExt cx="2899898" cy="1457240"/>
              </a:xfrm>
            </p:grpSpPr>
            <p:sp>
              <p:nvSpPr>
                <p:cNvPr id="143" name="Freeform 198"/>
                <p:cNvSpPr>
                  <a:spLocks/>
                </p:cNvSpPr>
                <p:nvPr/>
              </p:nvSpPr>
              <p:spPr bwMode="auto">
                <a:xfrm rot="10800000">
                  <a:off x="4185516" y="2623733"/>
                  <a:ext cx="1034256" cy="933483"/>
                </a:xfrm>
                <a:custGeom>
                  <a:avLst/>
                  <a:gdLst>
                    <a:gd name="T0" fmla="*/ 186 w 6240"/>
                    <a:gd name="T1" fmla="*/ 2404 h 5634"/>
                    <a:gd name="T2" fmla="*/ 422 w 6240"/>
                    <a:gd name="T3" fmla="*/ 2188 h 5634"/>
                    <a:gd name="T4" fmla="*/ 666 w 6240"/>
                    <a:gd name="T5" fmla="*/ 1982 h 5634"/>
                    <a:gd name="T6" fmla="*/ 916 w 6240"/>
                    <a:gd name="T7" fmla="*/ 1783 h 5634"/>
                    <a:gd name="T8" fmla="*/ 1174 w 6240"/>
                    <a:gd name="T9" fmla="*/ 1594 h 5634"/>
                    <a:gd name="T10" fmla="*/ 1440 w 6240"/>
                    <a:gd name="T11" fmla="*/ 1414 h 5634"/>
                    <a:gd name="T12" fmla="*/ 1711 w 6240"/>
                    <a:gd name="T13" fmla="*/ 1244 h 5634"/>
                    <a:gd name="T14" fmla="*/ 1991 w 6240"/>
                    <a:gd name="T15" fmla="*/ 1083 h 5634"/>
                    <a:gd name="T16" fmla="*/ 2275 w 6240"/>
                    <a:gd name="T17" fmla="*/ 933 h 5634"/>
                    <a:gd name="T18" fmla="*/ 2567 w 6240"/>
                    <a:gd name="T19" fmla="*/ 793 h 5634"/>
                    <a:gd name="T20" fmla="*/ 2863 w 6240"/>
                    <a:gd name="T21" fmla="*/ 664 h 5634"/>
                    <a:gd name="T22" fmla="*/ 3155 w 6240"/>
                    <a:gd name="T23" fmla="*/ 549 h 5634"/>
                    <a:gd name="T24" fmla="*/ 3450 w 6240"/>
                    <a:gd name="T25" fmla="*/ 445 h 5634"/>
                    <a:gd name="T26" fmla="*/ 3751 w 6240"/>
                    <a:gd name="T27" fmla="*/ 351 h 5634"/>
                    <a:gd name="T28" fmla="*/ 4057 w 6240"/>
                    <a:gd name="T29" fmla="*/ 267 h 5634"/>
                    <a:gd name="T30" fmla="*/ 4366 w 6240"/>
                    <a:gd name="T31" fmla="*/ 195 h 5634"/>
                    <a:gd name="T32" fmla="*/ 4680 w 6240"/>
                    <a:gd name="T33" fmla="*/ 134 h 5634"/>
                    <a:gd name="T34" fmla="*/ 4998 w 6240"/>
                    <a:gd name="T35" fmla="*/ 83 h 5634"/>
                    <a:gd name="T36" fmla="*/ 5319 w 6240"/>
                    <a:gd name="T37" fmla="*/ 45 h 5634"/>
                    <a:gd name="T38" fmla="*/ 5644 w 6240"/>
                    <a:gd name="T39" fmla="*/ 19 h 5634"/>
                    <a:gd name="T40" fmla="*/ 5972 w 6240"/>
                    <a:gd name="T41" fmla="*/ 3 h 5634"/>
                    <a:gd name="T42" fmla="*/ 6240 w 6240"/>
                    <a:gd name="T43" fmla="*/ 0 h 5634"/>
                    <a:gd name="T44" fmla="*/ 6240 w 6240"/>
                    <a:gd name="T45" fmla="*/ 4310 h 5634"/>
                    <a:gd name="T46" fmla="*/ 6082 w 6240"/>
                    <a:gd name="T47" fmla="*/ 4312 h 5634"/>
                    <a:gd name="T48" fmla="*/ 5915 w 6240"/>
                    <a:gd name="T49" fmla="*/ 4320 h 5634"/>
                    <a:gd name="T50" fmla="*/ 5751 w 6240"/>
                    <a:gd name="T51" fmla="*/ 4334 h 5634"/>
                    <a:gd name="T52" fmla="*/ 5589 w 6240"/>
                    <a:gd name="T53" fmla="*/ 4354 h 5634"/>
                    <a:gd name="T54" fmla="*/ 5429 w 6240"/>
                    <a:gd name="T55" fmla="*/ 4379 h 5634"/>
                    <a:gd name="T56" fmla="*/ 5270 w 6240"/>
                    <a:gd name="T57" fmla="*/ 4410 h 5634"/>
                    <a:gd name="T58" fmla="*/ 5114 w 6240"/>
                    <a:gd name="T59" fmla="*/ 4447 h 5634"/>
                    <a:gd name="T60" fmla="*/ 4959 w 6240"/>
                    <a:gd name="T61" fmla="*/ 4489 h 5634"/>
                    <a:gd name="T62" fmla="*/ 4807 w 6240"/>
                    <a:gd name="T63" fmla="*/ 4536 h 5634"/>
                    <a:gd name="T64" fmla="*/ 4657 w 6240"/>
                    <a:gd name="T65" fmla="*/ 4589 h 5634"/>
                    <a:gd name="T66" fmla="*/ 4510 w 6240"/>
                    <a:gd name="T67" fmla="*/ 4647 h 5634"/>
                    <a:gd name="T68" fmla="*/ 4360 w 6240"/>
                    <a:gd name="T69" fmla="*/ 4713 h 5634"/>
                    <a:gd name="T70" fmla="*/ 4214 w 6240"/>
                    <a:gd name="T71" fmla="*/ 4784 h 5634"/>
                    <a:gd name="T72" fmla="*/ 4069 w 6240"/>
                    <a:gd name="T73" fmla="*/ 4860 h 5634"/>
                    <a:gd name="T74" fmla="*/ 3929 w 6240"/>
                    <a:gd name="T75" fmla="*/ 4941 h 5634"/>
                    <a:gd name="T76" fmla="*/ 3791 w 6240"/>
                    <a:gd name="T77" fmla="*/ 5026 h 5634"/>
                    <a:gd name="T78" fmla="*/ 3657 w 6240"/>
                    <a:gd name="T79" fmla="*/ 5117 h 5634"/>
                    <a:gd name="T80" fmla="*/ 3526 w 6240"/>
                    <a:gd name="T81" fmla="*/ 5212 h 5634"/>
                    <a:gd name="T82" fmla="*/ 3400 w 6240"/>
                    <a:gd name="T83" fmla="*/ 5312 h 5634"/>
                    <a:gd name="T84" fmla="*/ 3276 w 6240"/>
                    <a:gd name="T85" fmla="*/ 5416 h 5634"/>
                    <a:gd name="T86" fmla="*/ 3157 w 6240"/>
                    <a:gd name="T87" fmla="*/ 5526 h 5634"/>
                    <a:gd name="T88" fmla="*/ 3046 w 6240"/>
                    <a:gd name="T89" fmla="*/ 5634 h 5634"/>
                    <a:gd name="T90" fmla="*/ 0 w 6240"/>
                    <a:gd name="T91" fmla="*/ 2586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34" y="2553"/>
                      </a:moveTo>
                      <a:lnTo>
                        <a:pt x="109" y="2478"/>
                      </a:lnTo>
                      <a:lnTo>
                        <a:pt x="186" y="2404"/>
                      </a:lnTo>
                      <a:lnTo>
                        <a:pt x="264" y="2331"/>
                      </a:lnTo>
                      <a:lnTo>
                        <a:pt x="343" y="2259"/>
                      </a:lnTo>
                      <a:lnTo>
                        <a:pt x="422" y="2188"/>
                      </a:lnTo>
                      <a:lnTo>
                        <a:pt x="503" y="2119"/>
                      </a:lnTo>
                      <a:lnTo>
                        <a:pt x="584" y="2050"/>
                      </a:lnTo>
                      <a:lnTo>
                        <a:pt x="666" y="1982"/>
                      </a:lnTo>
                      <a:lnTo>
                        <a:pt x="748" y="1914"/>
                      </a:lnTo>
                      <a:lnTo>
                        <a:pt x="832" y="1848"/>
                      </a:lnTo>
                      <a:lnTo>
                        <a:pt x="916" y="1783"/>
                      </a:lnTo>
                      <a:lnTo>
                        <a:pt x="1002" y="1719"/>
                      </a:lnTo>
                      <a:lnTo>
                        <a:pt x="1087" y="1656"/>
                      </a:lnTo>
                      <a:lnTo>
                        <a:pt x="1174" y="1594"/>
                      </a:lnTo>
                      <a:lnTo>
                        <a:pt x="1263" y="1533"/>
                      </a:lnTo>
                      <a:lnTo>
                        <a:pt x="1350" y="1473"/>
                      </a:lnTo>
                      <a:lnTo>
                        <a:pt x="1440" y="1414"/>
                      </a:lnTo>
                      <a:lnTo>
                        <a:pt x="1530" y="1356"/>
                      </a:lnTo>
                      <a:lnTo>
                        <a:pt x="1621" y="1299"/>
                      </a:lnTo>
                      <a:lnTo>
                        <a:pt x="1711" y="1244"/>
                      </a:lnTo>
                      <a:lnTo>
                        <a:pt x="1803" y="1190"/>
                      </a:lnTo>
                      <a:lnTo>
                        <a:pt x="1897" y="1136"/>
                      </a:lnTo>
                      <a:lnTo>
                        <a:pt x="1991" y="1083"/>
                      </a:lnTo>
                      <a:lnTo>
                        <a:pt x="2085" y="1032"/>
                      </a:lnTo>
                      <a:lnTo>
                        <a:pt x="2180" y="983"/>
                      </a:lnTo>
                      <a:lnTo>
                        <a:pt x="2275" y="933"/>
                      </a:lnTo>
                      <a:lnTo>
                        <a:pt x="2372" y="885"/>
                      </a:lnTo>
                      <a:lnTo>
                        <a:pt x="2468" y="839"/>
                      </a:lnTo>
                      <a:lnTo>
                        <a:pt x="2567" y="793"/>
                      </a:lnTo>
                      <a:lnTo>
                        <a:pt x="2664" y="749"/>
                      </a:lnTo>
                      <a:lnTo>
                        <a:pt x="2764" y="706"/>
                      </a:lnTo>
                      <a:lnTo>
                        <a:pt x="2863" y="664"/>
                      </a:lnTo>
                      <a:lnTo>
                        <a:pt x="2960" y="624"/>
                      </a:lnTo>
                      <a:lnTo>
                        <a:pt x="3056" y="586"/>
                      </a:lnTo>
                      <a:lnTo>
                        <a:pt x="3155" y="549"/>
                      </a:lnTo>
                      <a:lnTo>
                        <a:pt x="3252" y="514"/>
                      </a:lnTo>
                      <a:lnTo>
                        <a:pt x="3351" y="479"/>
                      </a:lnTo>
                      <a:lnTo>
                        <a:pt x="3450" y="445"/>
                      </a:lnTo>
                      <a:lnTo>
                        <a:pt x="3550" y="412"/>
                      </a:lnTo>
                      <a:lnTo>
                        <a:pt x="3651" y="381"/>
                      </a:lnTo>
                      <a:lnTo>
                        <a:pt x="3751" y="351"/>
                      </a:lnTo>
                      <a:lnTo>
                        <a:pt x="3852" y="322"/>
                      </a:lnTo>
                      <a:lnTo>
                        <a:pt x="3954" y="295"/>
                      </a:lnTo>
                      <a:lnTo>
                        <a:pt x="4057" y="267"/>
                      </a:lnTo>
                      <a:lnTo>
                        <a:pt x="4159" y="242"/>
                      </a:lnTo>
                      <a:lnTo>
                        <a:pt x="4263" y="218"/>
                      </a:lnTo>
                      <a:lnTo>
                        <a:pt x="4366" y="195"/>
                      </a:lnTo>
                      <a:lnTo>
                        <a:pt x="4470" y="173"/>
                      </a:lnTo>
                      <a:lnTo>
                        <a:pt x="4575" y="153"/>
                      </a:lnTo>
                      <a:lnTo>
                        <a:pt x="4680" y="134"/>
                      </a:lnTo>
                      <a:lnTo>
                        <a:pt x="4785" y="116"/>
                      </a:lnTo>
                      <a:lnTo>
                        <a:pt x="4891" y="100"/>
                      </a:lnTo>
                      <a:lnTo>
                        <a:pt x="4998" y="83"/>
                      </a:lnTo>
                      <a:lnTo>
                        <a:pt x="5105" y="70"/>
                      </a:lnTo>
                      <a:lnTo>
                        <a:pt x="5211" y="57"/>
                      </a:lnTo>
                      <a:lnTo>
                        <a:pt x="5319" y="45"/>
                      </a:lnTo>
                      <a:lnTo>
                        <a:pt x="5427" y="35"/>
                      </a:lnTo>
                      <a:lnTo>
                        <a:pt x="5535" y="26"/>
                      </a:lnTo>
                      <a:lnTo>
                        <a:pt x="5644" y="19"/>
                      </a:lnTo>
                      <a:lnTo>
                        <a:pt x="5753" y="12"/>
                      </a:lnTo>
                      <a:lnTo>
                        <a:pt x="5863" y="7"/>
                      </a:lnTo>
                      <a:lnTo>
                        <a:pt x="5972" y="3"/>
                      </a:lnTo>
                      <a:lnTo>
                        <a:pt x="6082" y="1"/>
                      </a:lnTo>
                      <a:lnTo>
                        <a:pt x="6192" y="0"/>
                      </a:lnTo>
                      <a:lnTo>
                        <a:pt x="6240" y="0"/>
                      </a:lnTo>
                      <a:lnTo>
                        <a:pt x="6240" y="48"/>
                      </a:lnTo>
                      <a:lnTo>
                        <a:pt x="6240" y="4263"/>
                      </a:lnTo>
                      <a:lnTo>
                        <a:pt x="6240" y="4310"/>
                      </a:lnTo>
                      <a:lnTo>
                        <a:pt x="6192" y="4310"/>
                      </a:lnTo>
                      <a:lnTo>
                        <a:pt x="6136" y="4311"/>
                      </a:lnTo>
                      <a:lnTo>
                        <a:pt x="6082" y="4312"/>
                      </a:lnTo>
                      <a:lnTo>
                        <a:pt x="6026" y="4314"/>
                      </a:lnTo>
                      <a:lnTo>
                        <a:pt x="5971" y="4316"/>
                      </a:lnTo>
                      <a:lnTo>
                        <a:pt x="5915" y="4320"/>
                      </a:lnTo>
                      <a:lnTo>
                        <a:pt x="5860" y="4324"/>
                      </a:lnTo>
                      <a:lnTo>
                        <a:pt x="5806" y="4328"/>
                      </a:lnTo>
                      <a:lnTo>
                        <a:pt x="5751" y="4334"/>
                      </a:lnTo>
                      <a:lnTo>
                        <a:pt x="5697" y="4339"/>
                      </a:lnTo>
                      <a:lnTo>
                        <a:pt x="5643" y="4346"/>
                      </a:lnTo>
                      <a:lnTo>
                        <a:pt x="5589" y="4354"/>
                      </a:lnTo>
                      <a:lnTo>
                        <a:pt x="5535" y="4361"/>
                      </a:lnTo>
                      <a:lnTo>
                        <a:pt x="5482" y="4370"/>
                      </a:lnTo>
                      <a:lnTo>
                        <a:pt x="5429" y="4379"/>
                      </a:lnTo>
                      <a:lnTo>
                        <a:pt x="5375" y="4389"/>
                      </a:lnTo>
                      <a:lnTo>
                        <a:pt x="5323" y="4400"/>
                      </a:lnTo>
                      <a:lnTo>
                        <a:pt x="5270" y="4410"/>
                      </a:lnTo>
                      <a:lnTo>
                        <a:pt x="5218" y="4421"/>
                      </a:lnTo>
                      <a:lnTo>
                        <a:pt x="5165" y="4435"/>
                      </a:lnTo>
                      <a:lnTo>
                        <a:pt x="5114" y="4447"/>
                      </a:lnTo>
                      <a:lnTo>
                        <a:pt x="5062" y="4461"/>
                      </a:lnTo>
                      <a:lnTo>
                        <a:pt x="5011" y="4474"/>
                      </a:lnTo>
                      <a:lnTo>
                        <a:pt x="4959" y="4489"/>
                      </a:lnTo>
                      <a:lnTo>
                        <a:pt x="4908" y="4505"/>
                      </a:lnTo>
                      <a:lnTo>
                        <a:pt x="4857" y="4520"/>
                      </a:lnTo>
                      <a:lnTo>
                        <a:pt x="4807" y="4536"/>
                      </a:lnTo>
                      <a:lnTo>
                        <a:pt x="4757" y="4554"/>
                      </a:lnTo>
                      <a:lnTo>
                        <a:pt x="4707" y="4572"/>
                      </a:lnTo>
                      <a:lnTo>
                        <a:pt x="4657" y="4589"/>
                      </a:lnTo>
                      <a:lnTo>
                        <a:pt x="4608" y="4609"/>
                      </a:lnTo>
                      <a:lnTo>
                        <a:pt x="4560" y="4627"/>
                      </a:lnTo>
                      <a:lnTo>
                        <a:pt x="4510" y="4647"/>
                      </a:lnTo>
                      <a:lnTo>
                        <a:pt x="4460" y="4669"/>
                      </a:lnTo>
                      <a:lnTo>
                        <a:pt x="4411" y="4691"/>
                      </a:lnTo>
                      <a:lnTo>
                        <a:pt x="4360" y="4713"/>
                      </a:lnTo>
                      <a:lnTo>
                        <a:pt x="4311" y="4736"/>
                      </a:lnTo>
                      <a:lnTo>
                        <a:pt x="4262" y="4760"/>
                      </a:lnTo>
                      <a:lnTo>
                        <a:pt x="4214" y="4784"/>
                      </a:lnTo>
                      <a:lnTo>
                        <a:pt x="4165" y="4808"/>
                      </a:lnTo>
                      <a:lnTo>
                        <a:pt x="4117" y="4833"/>
                      </a:lnTo>
                      <a:lnTo>
                        <a:pt x="4069" y="4860"/>
                      </a:lnTo>
                      <a:lnTo>
                        <a:pt x="4022" y="4886"/>
                      </a:lnTo>
                      <a:lnTo>
                        <a:pt x="3975" y="4913"/>
                      </a:lnTo>
                      <a:lnTo>
                        <a:pt x="3929" y="4941"/>
                      </a:lnTo>
                      <a:lnTo>
                        <a:pt x="3883" y="4968"/>
                      </a:lnTo>
                      <a:lnTo>
                        <a:pt x="3837" y="4997"/>
                      </a:lnTo>
                      <a:lnTo>
                        <a:pt x="3791" y="5026"/>
                      </a:lnTo>
                      <a:lnTo>
                        <a:pt x="3746" y="5056"/>
                      </a:lnTo>
                      <a:lnTo>
                        <a:pt x="3701" y="5086"/>
                      </a:lnTo>
                      <a:lnTo>
                        <a:pt x="3657" y="5117"/>
                      </a:lnTo>
                      <a:lnTo>
                        <a:pt x="3613" y="5148"/>
                      </a:lnTo>
                      <a:lnTo>
                        <a:pt x="3570" y="5180"/>
                      </a:lnTo>
                      <a:lnTo>
                        <a:pt x="3526" y="5212"/>
                      </a:lnTo>
                      <a:lnTo>
                        <a:pt x="3483" y="5245"/>
                      </a:lnTo>
                      <a:lnTo>
                        <a:pt x="3442" y="5278"/>
                      </a:lnTo>
                      <a:lnTo>
                        <a:pt x="3400" y="5312"/>
                      </a:lnTo>
                      <a:lnTo>
                        <a:pt x="3358" y="5347"/>
                      </a:lnTo>
                      <a:lnTo>
                        <a:pt x="3317" y="5381"/>
                      </a:lnTo>
                      <a:lnTo>
                        <a:pt x="3276" y="5416"/>
                      </a:lnTo>
                      <a:lnTo>
                        <a:pt x="3236" y="5452"/>
                      </a:lnTo>
                      <a:lnTo>
                        <a:pt x="3196" y="5488"/>
                      </a:lnTo>
                      <a:lnTo>
                        <a:pt x="3157" y="5526"/>
                      </a:lnTo>
                      <a:lnTo>
                        <a:pt x="3119" y="5563"/>
                      </a:lnTo>
                      <a:lnTo>
                        <a:pt x="3080" y="5600"/>
                      </a:lnTo>
                      <a:lnTo>
                        <a:pt x="3046" y="5634"/>
                      </a:lnTo>
                      <a:lnTo>
                        <a:pt x="3012" y="5600"/>
                      </a:lnTo>
                      <a:lnTo>
                        <a:pt x="33" y="2620"/>
                      </a:lnTo>
                      <a:lnTo>
                        <a:pt x="0" y="2586"/>
                      </a:lnTo>
                      <a:lnTo>
                        <a:pt x="34" y="2553"/>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144" name="Freeform 199"/>
                <p:cNvSpPr>
                  <a:spLocks/>
                </p:cNvSpPr>
                <p:nvPr/>
              </p:nvSpPr>
              <p:spPr bwMode="auto">
                <a:xfrm rot="10800000">
                  <a:off x="4707947" y="2099976"/>
                  <a:ext cx="933483" cy="1034256"/>
                </a:xfrm>
                <a:custGeom>
                  <a:avLst/>
                  <a:gdLst>
                    <a:gd name="T0" fmla="*/ 3 w 5632"/>
                    <a:gd name="T1" fmla="*/ 5975 h 6243"/>
                    <a:gd name="T2" fmla="*/ 19 w 5632"/>
                    <a:gd name="T3" fmla="*/ 5646 h 6243"/>
                    <a:gd name="T4" fmla="*/ 45 w 5632"/>
                    <a:gd name="T5" fmla="*/ 5322 h 6243"/>
                    <a:gd name="T6" fmla="*/ 83 w 5632"/>
                    <a:gd name="T7" fmla="*/ 5000 h 6243"/>
                    <a:gd name="T8" fmla="*/ 134 w 5632"/>
                    <a:gd name="T9" fmla="*/ 4682 h 6243"/>
                    <a:gd name="T10" fmla="*/ 195 w 5632"/>
                    <a:gd name="T11" fmla="*/ 4368 h 6243"/>
                    <a:gd name="T12" fmla="*/ 267 w 5632"/>
                    <a:gd name="T13" fmla="*/ 4059 h 6243"/>
                    <a:gd name="T14" fmla="*/ 350 w 5632"/>
                    <a:gd name="T15" fmla="*/ 3753 h 6243"/>
                    <a:gd name="T16" fmla="*/ 445 w 5632"/>
                    <a:gd name="T17" fmla="*/ 3452 h 6243"/>
                    <a:gd name="T18" fmla="*/ 549 w 5632"/>
                    <a:gd name="T19" fmla="*/ 3156 h 6243"/>
                    <a:gd name="T20" fmla="*/ 664 w 5632"/>
                    <a:gd name="T21" fmla="*/ 2865 h 6243"/>
                    <a:gd name="T22" fmla="*/ 793 w 5632"/>
                    <a:gd name="T23" fmla="*/ 2568 h 6243"/>
                    <a:gd name="T24" fmla="*/ 933 w 5632"/>
                    <a:gd name="T25" fmla="*/ 2277 h 6243"/>
                    <a:gd name="T26" fmla="*/ 1083 w 5632"/>
                    <a:gd name="T27" fmla="*/ 1992 h 6243"/>
                    <a:gd name="T28" fmla="*/ 1244 w 5632"/>
                    <a:gd name="T29" fmla="*/ 1712 h 6243"/>
                    <a:gd name="T30" fmla="*/ 1414 w 5632"/>
                    <a:gd name="T31" fmla="*/ 1441 h 6243"/>
                    <a:gd name="T32" fmla="*/ 1593 w 5632"/>
                    <a:gd name="T33" fmla="*/ 1176 h 6243"/>
                    <a:gd name="T34" fmla="*/ 1783 w 5632"/>
                    <a:gd name="T35" fmla="*/ 917 h 6243"/>
                    <a:gd name="T36" fmla="*/ 1981 w 5632"/>
                    <a:gd name="T37" fmla="*/ 666 h 6243"/>
                    <a:gd name="T38" fmla="*/ 2188 w 5632"/>
                    <a:gd name="T39" fmla="*/ 422 h 6243"/>
                    <a:gd name="T40" fmla="*/ 2402 w 5632"/>
                    <a:gd name="T41" fmla="*/ 186 h 6243"/>
                    <a:gd name="T42" fmla="*/ 2585 w 5632"/>
                    <a:gd name="T43" fmla="*/ 0 h 6243"/>
                    <a:gd name="T44" fmla="*/ 5632 w 5632"/>
                    <a:gd name="T45" fmla="*/ 3048 h 6243"/>
                    <a:gd name="T46" fmla="*/ 5523 w 5632"/>
                    <a:gd name="T47" fmla="*/ 3158 h 6243"/>
                    <a:gd name="T48" fmla="*/ 5414 w 5632"/>
                    <a:gd name="T49" fmla="*/ 3278 h 6243"/>
                    <a:gd name="T50" fmla="*/ 5310 w 5632"/>
                    <a:gd name="T51" fmla="*/ 3402 h 6243"/>
                    <a:gd name="T52" fmla="*/ 5210 w 5632"/>
                    <a:gd name="T53" fmla="*/ 3529 h 6243"/>
                    <a:gd name="T54" fmla="*/ 5115 w 5632"/>
                    <a:gd name="T55" fmla="*/ 3659 h 6243"/>
                    <a:gd name="T56" fmla="*/ 5024 w 5632"/>
                    <a:gd name="T57" fmla="*/ 3793 h 6243"/>
                    <a:gd name="T58" fmla="*/ 4938 w 5632"/>
                    <a:gd name="T59" fmla="*/ 3931 h 6243"/>
                    <a:gd name="T60" fmla="*/ 4857 w 5632"/>
                    <a:gd name="T61" fmla="*/ 4072 h 6243"/>
                    <a:gd name="T62" fmla="*/ 4782 w 5632"/>
                    <a:gd name="T63" fmla="*/ 4216 h 6243"/>
                    <a:gd name="T64" fmla="*/ 4711 w 5632"/>
                    <a:gd name="T65" fmla="*/ 4362 h 6243"/>
                    <a:gd name="T66" fmla="*/ 4645 w 5632"/>
                    <a:gd name="T67" fmla="*/ 4512 h 6243"/>
                    <a:gd name="T68" fmla="*/ 4587 w 5632"/>
                    <a:gd name="T69" fmla="*/ 4660 h 6243"/>
                    <a:gd name="T70" fmla="*/ 4534 w 5632"/>
                    <a:gd name="T71" fmla="*/ 4809 h 6243"/>
                    <a:gd name="T72" fmla="*/ 4487 w 5632"/>
                    <a:gd name="T73" fmla="*/ 4962 h 6243"/>
                    <a:gd name="T74" fmla="*/ 4445 w 5632"/>
                    <a:gd name="T75" fmla="*/ 5116 h 6243"/>
                    <a:gd name="T76" fmla="*/ 4408 w 5632"/>
                    <a:gd name="T77" fmla="*/ 5273 h 6243"/>
                    <a:gd name="T78" fmla="*/ 4377 w 5632"/>
                    <a:gd name="T79" fmla="*/ 5432 h 6243"/>
                    <a:gd name="T80" fmla="*/ 4352 w 5632"/>
                    <a:gd name="T81" fmla="*/ 5592 h 6243"/>
                    <a:gd name="T82" fmla="*/ 4332 w 5632"/>
                    <a:gd name="T83" fmla="*/ 5754 h 6243"/>
                    <a:gd name="T84" fmla="*/ 4318 w 5632"/>
                    <a:gd name="T85" fmla="*/ 5918 h 6243"/>
                    <a:gd name="T86" fmla="*/ 4310 w 5632"/>
                    <a:gd name="T87" fmla="*/ 6085 h 6243"/>
                    <a:gd name="T88" fmla="*/ 4308 w 5632"/>
                    <a:gd name="T89" fmla="*/ 6243 h 6243"/>
                    <a:gd name="T90" fmla="*/ 0 w 5632"/>
                    <a:gd name="T91" fmla="*/ 6243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0" y="6195"/>
                      </a:moveTo>
                      <a:lnTo>
                        <a:pt x="1" y="6085"/>
                      </a:lnTo>
                      <a:lnTo>
                        <a:pt x="3" y="5975"/>
                      </a:lnTo>
                      <a:lnTo>
                        <a:pt x="7" y="5865"/>
                      </a:lnTo>
                      <a:lnTo>
                        <a:pt x="12" y="5756"/>
                      </a:lnTo>
                      <a:lnTo>
                        <a:pt x="19" y="5646"/>
                      </a:lnTo>
                      <a:lnTo>
                        <a:pt x="26" y="5538"/>
                      </a:lnTo>
                      <a:lnTo>
                        <a:pt x="35" y="5429"/>
                      </a:lnTo>
                      <a:lnTo>
                        <a:pt x="45" y="5322"/>
                      </a:lnTo>
                      <a:lnTo>
                        <a:pt x="57" y="5214"/>
                      </a:lnTo>
                      <a:lnTo>
                        <a:pt x="70" y="5107"/>
                      </a:lnTo>
                      <a:lnTo>
                        <a:pt x="83" y="5000"/>
                      </a:lnTo>
                      <a:lnTo>
                        <a:pt x="100" y="4894"/>
                      </a:lnTo>
                      <a:lnTo>
                        <a:pt x="116" y="4787"/>
                      </a:lnTo>
                      <a:lnTo>
                        <a:pt x="134" y="4682"/>
                      </a:lnTo>
                      <a:lnTo>
                        <a:pt x="153" y="4577"/>
                      </a:lnTo>
                      <a:lnTo>
                        <a:pt x="173" y="4473"/>
                      </a:lnTo>
                      <a:lnTo>
                        <a:pt x="195" y="4368"/>
                      </a:lnTo>
                      <a:lnTo>
                        <a:pt x="218" y="4265"/>
                      </a:lnTo>
                      <a:lnTo>
                        <a:pt x="242" y="4161"/>
                      </a:lnTo>
                      <a:lnTo>
                        <a:pt x="267" y="4059"/>
                      </a:lnTo>
                      <a:lnTo>
                        <a:pt x="295" y="3956"/>
                      </a:lnTo>
                      <a:lnTo>
                        <a:pt x="322" y="3854"/>
                      </a:lnTo>
                      <a:lnTo>
                        <a:pt x="350" y="3753"/>
                      </a:lnTo>
                      <a:lnTo>
                        <a:pt x="381" y="3653"/>
                      </a:lnTo>
                      <a:lnTo>
                        <a:pt x="412" y="3552"/>
                      </a:lnTo>
                      <a:lnTo>
                        <a:pt x="445" y="3452"/>
                      </a:lnTo>
                      <a:lnTo>
                        <a:pt x="479" y="3352"/>
                      </a:lnTo>
                      <a:lnTo>
                        <a:pt x="514" y="3254"/>
                      </a:lnTo>
                      <a:lnTo>
                        <a:pt x="549" y="3156"/>
                      </a:lnTo>
                      <a:lnTo>
                        <a:pt x="586" y="3059"/>
                      </a:lnTo>
                      <a:lnTo>
                        <a:pt x="624" y="2961"/>
                      </a:lnTo>
                      <a:lnTo>
                        <a:pt x="664" y="2865"/>
                      </a:lnTo>
                      <a:lnTo>
                        <a:pt x="705" y="2765"/>
                      </a:lnTo>
                      <a:lnTo>
                        <a:pt x="749" y="2667"/>
                      </a:lnTo>
                      <a:lnTo>
                        <a:pt x="793" y="2568"/>
                      </a:lnTo>
                      <a:lnTo>
                        <a:pt x="839" y="2470"/>
                      </a:lnTo>
                      <a:lnTo>
                        <a:pt x="885" y="2373"/>
                      </a:lnTo>
                      <a:lnTo>
                        <a:pt x="933" y="2277"/>
                      </a:lnTo>
                      <a:lnTo>
                        <a:pt x="982" y="2181"/>
                      </a:lnTo>
                      <a:lnTo>
                        <a:pt x="1031" y="2086"/>
                      </a:lnTo>
                      <a:lnTo>
                        <a:pt x="1083" y="1992"/>
                      </a:lnTo>
                      <a:lnTo>
                        <a:pt x="1136" y="1898"/>
                      </a:lnTo>
                      <a:lnTo>
                        <a:pt x="1189" y="1806"/>
                      </a:lnTo>
                      <a:lnTo>
                        <a:pt x="1244" y="1712"/>
                      </a:lnTo>
                      <a:lnTo>
                        <a:pt x="1299" y="1621"/>
                      </a:lnTo>
                      <a:lnTo>
                        <a:pt x="1356" y="1531"/>
                      </a:lnTo>
                      <a:lnTo>
                        <a:pt x="1414" y="1441"/>
                      </a:lnTo>
                      <a:lnTo>
                        <a:pt x="1473" y="1351"/>
                      </a:lnTo>
                      <a:lnTo>
                        <a:pt x="1532" y="1263"/>
                      </a:lnTo>
                      <a:lnTo>
                        <a:pt x="1593" y="1176"/>
                      </a:lnTo>
                      <a:lnTo>
                        <a:pt x="1656" y="1088"/>
                      </a:lnTo>
                      <a:lnTo>
                        <a:pt x="1718" y="1003"/>
                      </a:lnTo>
                      <a:lnTo>
                        <a:pt x="1783" y="917"/>
                      </a:lnTo>
                      <a:lnTo>
                        <a:pt x="1847" y="833"/>
                      </a:lnTo>
                      <a:lnTo>
                        <a:pt x="1913" y="748"/>
                      </a:lnTo>
                      <a:lnTo>
                        <a:pt x="1981" y="666"/>
                      </a:lnTo>
                      <a:lnTo>
                        <a:pt x="2049" y="584"/>
                      </a:lnTo>
                      <a:lnTo>
                        <a:pt x="2118" y="503"/>
                      </a:lnTo>
                      <a:lnTo>
                        <a:pt x="2188" y="422"/>
                      </a:lnTo>
                      <a:lnTo>
                        <a:pt x="2258" y="343"/>
                      </a:lnTo>
                      <a:lnTo>
                        <a:pt x="2330" y="264"/>
                      </a:lnTo>
                      <a:lnTo>
                        <a:pt x="2402" y="186"/>
                      </a:lnTo>
                      <a:lnTo>
                        <a:pt x="2477" y="110"/>
                      </a:lnTo>
                      <a:lnTo>
                        <a:pt x="2551" y="34"/>
                      </a:lnTo>
                      <a:lnTo>
                        <a:pt x="2585" y="0"/>
                      </a:lnTo>
                      <a:lnTo>
                        <a:pt x="2619" y="33"/>
                      </a:lnTo>
                      <a:lnTo>
                        <a:pt x="5598" y="3014"/>
                      </a:lnTo>
                      <a:lnTo>
                        <a:pt x="5632" y="3048"/>
                      </a:lnTo>
                      <a:lnTo>
                        <a:pt x="5598" y="3082"/>
                      </a:lnTo>
                      <a:lnTo>
                        <a:pt x="5560" y="3120"/>
                      </a:lnTo>
                      <a:lnTo>
                        <a:pt x="5523" y="3158"/>
                      </a:lnTo>
                      <a:lnTo>
                        <a:pt x="5486" y="3198"/>
                      </a:lnTo>
                      <a:lnTo>
                        <a:pt x="5450" y="3237"/>
                      </a:lnTo>
                      <a:lnTo>
                        <a:pt x="5414" y="3278"/>
                      </a:lnTo>
                      <a:lnTo>
                        <a:pt x="5379" y="3318"/>
                      </a:lnTo>
                      <a:lnTo>
                        <a:pt x="5345" y="3360"/>
                      </a:lnTo>
                      <a:lnTo>
                        <a:pt x="5310" y="3402"/>
                      </a:lnTo>
                      <a:lnTo>
                        <a:pt x="5276" y="3443"/>
                      </a:lnTo>
                      <a:lnTo>
                        <a:pt x="5243" y="3486"/>
                      </a:lnTo>
                      <a:lnTo>
                        <a:pt x="5210" y="3529"/>
                      </a:lnTo>
                      <a:lnTo>
                        <a:pt x="5177" y="3571"/>
                      </a:lnTo>
                      <a:lnTo>
                        <a:pt x="5145" y="3615"/>
                      </a:lnTo>
                      <a:lnTo>
                        <a:pt x="5115" y="3659"/>
                      </a:lnTo>
                      <a:lnTo>
                        <a:pt x="5084" y="3703"/>
                      </a:lnTo>
                      <a:lnTo>
                        <a:pt x="5053" y="3748"/>
                      </a:lnTo>
                      <a:lnTo>
                        <a:pt x="5024" y="3793"/>
                      </a:lnTo>
                      <a:lnTo>
                        <a:pt x="4994" y="3839"/>
                      </a:lnTo>
                      <a:lnTo>
                        <a:pt x="4966" y="3885"/>
                      </a:lnTo>
                      <a:lnTo>
                        <a:pt x="4938" y="3931"/>
                      </a:lnTo>
                      <a:lnTo>
                        <a:pt x="4911" y="3977"/>
                      </a:lnTo>
                      <a:lnTo>
                        <a:pt x="4884" y="4024"/>
                      </a:lnTo>
                      <a:lnTo>
                        <a:pt x="4857" y="4072"/>
                      </a:lnTo>
                      <a:lnTo>
                        <a:pt x="4831" y="4119"/>
                      </a:lnTo>
                      <a:lnTo>
                        <a:pt x="4806" y="4167"/>
                      </a:lnTo>
                      <a:lnTo>
                        <a:pt x="4782" y="4216"/>
                      </a:lnTo>
                      <a:lnTo>
                        <a:pt x="4758" y="4264"/>
                      </a:lnTo>
                      <a:lnTo>
                        <a:pt x="4734" y="4313"/>
                      </a:lnTo>
                      <a:lnTo>
                        <a:pt x="4711" y="4362"/>
                      </a:lnTo>
                      <a:lnTo>
                        <a:pt x="4689" y="4413"/>
                      </a:lnTo>
                      <a:lnTo>
                        <a:pt x="4667" y="4462"/>
                      </a:lnTo>
                      <a:lnTo>
                        <a:pt x="4645" y="4512"/>
                      </a:lnTo>
                      <a:lnTo>
                        <a:pt x="4625" y="4562"/>
                      </a:lnTo>
                      <a:lnTo>
                        <a:pt x="4607" y="4611"/>
                      </a:lnTo>
                      <a:lnTo>
                        <a:pt x="4587" y="4660"/>
                      </a:lnTo>
                      <a:lnTo>
                        <a:pt x="4569" y="4710"/>
                      </a:lnTo>
                      <a:lnTo>
                        <a:pt x="4552" y="4759"/>
                      </a:lnTo>
                      <a:lnTo>
                        <a:pt x="4534" y="4809"/>
                      </a:lnTo>
                      <a:lnTo>
                        <a:pt x="4518" y="4860"/>
                      </a:lnTo>
                      <a:lnTo>
                        <a:pt x="4503" y="4911"/>
                      </a:lnTo>
                      <a:lnTo>
                        <a:pt x="4487" y="4962"/>
                      </a:lnTo>
                      <a:lnTo>
                        <a:pt x="4472" y="5013"/>
                      </a:lnTo>
                      <a:lnTo>
                        <a:pt x="4459" y="5065"/>
                      </a:lnTo>
                      <a:lnTo>
                        <a:pt x="4445" y="5116"/>
                      </a:lnTo>
                      <a:lnTo>
                        <a:pt x="4433" y="5168"/>
                      </a:lnTo>
                      <a:lnTo>
                        <a:pt x="4419" y="5220"/>
                      </a:lnTo>
                      <a:lnTo>
                        <a:pt x="4408" y="5273"/>
                      </a:lnTo>
                      <a:lnTo>
                        <a:pt x="4398" y="5325"/>
                      </a:lnTo>
                      <a:lnTo>
                        <a:pt x="4387" y="5378"/>
                      </a:lnTo>
                      <a:lnTo>
                        <a:pt x="4377" y="5432"/>
                      </a:lnTo>
                      <a:lnTo>
                        <a:pt x="4368" y="5484"/>
                      </a:lnTo>
                      <a:lnTo>
                        <a:pt x="4359" y="5538"/>
                      </a:lnTo>
                      <a:lnTo>
                        <a:pt x="4352" y="5592"/>
                      </a:lnTo>
                      <a:lnTo>
                        <a:pt x="4344" y="5645"/>
                      </a:lnTo>
                      <a:lnTo>
                        <a:pt x="4337" y="5700"/>
                      </a:lnTo>
                      <a:lnTo>
                        <a:pt x="4332" y="5754"/>
                      </a:lnTo>
                      <a:lnTo>
                        <a:pt x="4326" y="5808"/>
                      </a:lnTo>
                      <a:lnTo>
                        <a:pt x="4322" y="5863"/>
                      </a:lnTo>
                      <a:lnTo>
                        <a:pt x="4318" y="5918"/>
                      </a:lnTo>
                      <a:lnTo>
                        <a:pt x="4314" y="5974"/>
                      </a:lnTo>
                      <a:lnTo>
                        <a:pt x="4312" y="6029"/>
                      </a:lnTo>
                      <a:lnTo>
                        <a:pt x="4310" y="6085"/>
                      </a:lnTo>
                      <a:lnTo>
                        <a:pt x="4309" y="6139"/>
                      </a:lnTo>
                      <a:lnTo>
                        <a:pt x="4308" y="6195"/>
                      </a:lnTo>
                      <a:lnTo>
                        <a:pt x="4308" y="6243"/>
                      </a:lnTo>
                      <a:lnTo>
                        <a:pt x="4261" y="6243"/>
                      </a:lnTo>
                      <a:lnTo>
                        <a:pt x="48" y="6243"/>
                      </a:lnTo>
                      <a:lnTo>
                        <a:pt x="0" y="6243"/>
                      </a:lnTo>
                      <a:lnTo>
                        <a:pt x="0" y="6195"/>
                      </a:lnTo>
                      <a:close/>
                    </a:path>
                  </a:pathLst>
                </a:cu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145" name="Freeform 204"/>
                <p:cNvSpPr>
                  <a:spLocks/>
                </p:cNvSpPr>
                <p:nvPr/>
              </p:nvSpPr>
              <p:spPr bwMode="auto">
                <a:xfrm rot="10800000">
                  <a:off x="2741532" y="2106326"/>
                  <a:ext cx="933483" cy="1034256"/>
                </a:xfrm>
                <a:custGeom>
                  <a:avLst/>
                  <a:gdLst>
                    <a:gd name="T0" fmla="*/ 3230 w 5632"/>
                    <a:gd name="T1" fmla="*/ 186 h 6243"/>
                    <a:gd name="T2" fmla="*/ 3445 w 5632"/>
                    <a:gd name="T3" fmla="*/ 422 h 6243"/>
                    <a:gd name="T4" fmla="*/ 3651 w 5632"/>
                    <a:gd name="T5" fmla="*/ 666 h 6243"/>
                    <a:gd name="T6" fmla="*/ 3849 w 5632"/>
                    <a:gd name="T7" fmla="*/ 917 h 6243"/>
                    <a:gd name="T8" fmla="*/ 4039 w 5632"/>
                    <a:gd name="T9" fmla="*/ 1175 h 6243"/>
                    <a:gd name="T10" fmla="*/ 4218 w 5632"/>
                    <a:gd name="T11" fmla="*/ 1441 h 6243"/>
                    <a:gd name="T12" fmla="*/ 4388 w 5632"/>
                    <a:gd name="T13" fmla="*/ 1712 h 6243"/>
                    <a:gd name="T14" fmla="*/ 4549 w 5632"/>
                    <a:gd name="T15" fmla="*/ 1992 h 6243"/>
                    <a:gd name="T16" fmla="*/ 4699 w 5632"/>
                    <a:gd name="T17" fmla="*/ 2277 h 6243"/>
                    <a:gd name="T18" fmla="*/ 4839 w 5632"/>
                    <a:gd name="T19" fmla="*/ 2568 h 6243"/>
                    <a:gd name="T20" fmla="*/ 4968 w 5632"/>
                    <a:gd name="T21" fmla="*/ 2865 h 6243"/>
                    <a:gd name="T22" fmla="*/ 5083 w 5632"/>
                    <a:gd name="T23" fmla="*/ 3156 h 6243"/>
                    <a:gd name="T24" fmla="*/ 5187 w 5632"/>
                    <a:gd name="T25" fmla="*/ 3452 h 6243"/>
                    <a:gd name="T26" fmla="*/ 5282 w 5632"/>
                    <a:gd name="T27" fmla="*/ 3753 h 6243"/>
                    <a:gd name="T28" fmla="*/ 5365 w 5632"/>
                    <a:gd name="T29" fmla="*/ 4059 h 6243"/>
                    <a:gd name="T30" fmla="*/ 5437 w 5632"/>
                    <a:gd name="T31" fmla="*/ 4368 h 6243"/>
                    <a:gd name="T32" fmla="*/ 5498 w 5632"/>
                    <a:gd name="T33" fmla="*/ 4682 h 6243"/>
                    <a:gd name="T34" fmla="*/ 5549 w 5632"/>
                    <a:gd name="T35" fmla="*/ 5000 h 6243"/>
                    <a:gd name="T36" fmla="*/ 5587 w 5632"/>
                    <a:gd name="T37" fmla="*/ 5322 h 6243"/>
                    <a:gd name="T38" fmla="*/ 5613 w 5632"/>
                    <a:gd name="T39" fmla="*/ 5646 h 6243"/>
                    <a:gd name="T40" fmla="*/ 5629 w 5632"/>
                    <a:gd name="T41" fmla="*/ 5975 h 6243"/>
                    <a:gd name="T42" fmla="*/ 5632 w 5632"/>
                    <a:gd name="T43" fmla="*/ 6243 h 6243"/>
                    <a:gd name="T44" fmla="*/ 1324 w 5632"/>
                    <a:gd name="T45" fmla="*/ 6243 h 6243"/>
                    <a:gd name="T46" fmla="*/ 1322 w 5632"/>
                    <a:gd name="T47" fmla="*/ 6085 h 6243"/>
                    <a:gd name="T48" fmla="*/ 1314 w 5632"/>
                    <a:gd name="T49" fmla="*/ 5918 h 6243"/>
                    <a:gd name="T50" fmla="*/ 1300 w 5632"/>
                    <a:gd name="T51" fmla="*/ 5754 h 6243"/>
                    <a:gd name="T52" fmla="*/ 1280 w 5632"/>
                    <a:gd name="T53" fmla="*/ 5592 h 6243"/>
                    <a:gd name="T54" fmla="*/ 1255 w 5632"/>
                    <a:gd name="T55" fmla="*/ 5432 h 6243"/>
                    <a:gd name="T56" fmla="*/ 1224 w 5632"/>
                    <a:gd name="T57" fmla="*/ 5273 h 6243"/>
                    <a:gd name="T58" fmla="*/ 1187 w 5632"/>
                    <a:gd name="T59" fmla="*/ 5116 h 6243"/>
                    <a:gd name="T60" fmla="*/ 1145 w 5632"/>
                    <a:gd name="T61" fmla="*/ 4962 h 6243"/>
                    <a:gd name="T62" fmla="*/ 1098 w 5632"/>
                    <a:gd name="T63" fmla="*/ 4809 h 6243"/>
                    <a:gd name="T64" fmla="*/ 1045 w 5632"/>
                    <a:gd name="T65" fmla="*/ 4659 h 6243"/>
                    <a:gd name="T66" fmla="*/ 987 w 5632"/>
                    <a:gd name="T67" fmla="*/ 4512 h 6243"/>
                    <a:gd name="T68" fmla="*/ 921 w 5632"/>
                    <a:gd name="T69" fmla="*/ 4362 h 6243"/>
                    <a:gd name="T70" fmla="*/ 850 w 5632"/>
                    <a:gd name="T71" fmla="*/ 4216 h 6243"/>
                    <a:gd name="T72" fmla="*/ 775 w 5632"/>
                    <a:gd name="T73" fmla="*/ 4071 h 6243"/>
                    <a:gd name="T74" fmla="*/ 694 w 5632"/>
                    <a:gd name="T75" fmla="*/ 3931 h 6243"/>
                    <a:gd name="T76" fmla="*/ 608 w 5632"/>
                    <a:gd name="T77" fmla="*/ 3793 h 6243"/>
                    <a:gd name="T78" fmla="*/ 517 w 5632"/>
                    <a:gd name="T79" fmla="*/ 3659 h 6243"/>
                    <a:gd name="T80" fmla="*/ 422 w 5632"/>
                    <a:gd name="T81" fmla="*/ 3528 h 6243"/>
                    <a:gd name="T82" fmla="*/ 322 w 5632"/>
                    <a:gd name="T83" fmla="*/ 3402 h 6243"/>
                    <a:gd name="T84" fmla="*/ 218 w 5632"/>
                    <a:gd name="T85" fmla="*/ 3278 h 6243"/>
                    <a:gd name="T86" fmla="*/ 109 w 5632"/>
                    <a:gd name="T87" fmla="*/ 3158 h 6243"/>
                    <a:gd name="T88" fmla="*/ 0 w 5632"/>
                    <a:gd name="T89" fmla="*/ 3048 h 6243"/>
                    <a:gd name="T90" fmla="*/ 3047 w 5632"/>
                    <a:gd name="T91" fmla="*/ 0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3081" y="34"/>
                      </a:moveTo>
                      <a:lnTo>
                        <a:pt x="3155" y="110"/>
                      </a:lnTo>
                      <a:lnTo>
                        <a:pt x="3230" y="186"/>
                      </a:lnTo>
                      <a:lnTo>
                        <a:pt x="3302" y="264"/>
                      </a:lnTo>
                      <a:lnTo>
                        <a:pt x="3374" y="343"/>
                      </a:lnTo>
                      <a:lnTo>
                        <a:pt x="3445" y="422"/>
                      </a:lnTo>
                      <a:lnTo>
                        <a:pt x="3514" y="503"/>
                      </a:lnTo>
                      <a:lnTo>
                        <a:pt x="3583" y="584"/>
                      </a:lnTo>
                      <a:lnTo>
                        <a:pt x="3651" y="666"/>
                      </a:lnTo>
                      <a:lnTo>
                        <a:pt x="3719" y="748"/>
                      </a:lnTo>
                      <a:lnTo>
                        <a:pt x="3785" y="833"/>
                      </a:lnTo>
                      <a:lnTo>
                        <a:pt x="3849" y="917"/>
                      </a:lnTo>
                      <a:lnTo>
                        <a:pt x="3914" y="1003"/>
                      </a:lnTo>
                      <a:lnTo>
                        <a:pt x="3976" y="1088"/>
                      </a:lnTo>
                      <a:lnTo>
                        <a:pt x="4039" y="1175"/>
                      </a:lnTo>
                      <a:lnTo>
                        <a:pt x="4100" y="1263"/>
                      </a:lnTo>
                      <a:lnTo>
                        <a:pt x="4159" y="1351"/>
                      </a:lnTo>
                      <a:lnTo>
                        <a:pt x="4218" y="1441"/>
                      </a:lnTo>
                      <a:lnTo>
                        <a:pt x="4276" y="1531"/>
                      </a:lnTo>
                      <a:lnTo>
                        <a:pt x="4333" y="1621"/>
                      </a:lnTo>
                      <a:lnTo>
                        <a:pt x="4388" y="1712"/>
                      </a:lnTo>
                      <a:lnTo>
                        <a:pt x="4443" y="1804"/>
                      </a:lnTo>
                      <a:lnTo>
                        <a:pt x="4496" y="1898"/>
                      </a:lnTo>
                      <a:lnTo>
                        <a:pt x="4549" y="1992"/>
                      </a:lnTo>
                      <a:lnTo>
                        <a:pt x="4601" y="2086"/>
                      </a:lnTo>
                      <a:lnTo>
                        <a:pt x="4650" y="2181"/>
                      </a:lnTo>
                      <a:lnTo>
                        <a:pt x="4699" y="2277"/>
                      </a:lnTo>
                      <a:lnTo>
                        <a:pt x="4747" y="2373"/>
                      </a:lnTo>
                      <a:lnTo>
                        <a:pt x="4793" y="2469"/>
                      </a:lnTo>
                      <a:lnTo>
                        <a:pt x="4839" y="2568"/>
                      </a:lnTo>
                      <a:lnTo>
                        <a:pt x="4883" y="2665"/>
                      </a:lnTo>
                      <a:lnTo>
                        <a:pt x="4927" y="2765"/>
                      </a:lnTo>
                      <a:lnTo>
                        <a:pt x="4968" y="2865"/>
                      </a:lnTo>
                      <a:lnTo>
                        <a:pt x="5008" y="2961"/>
                      </a:lnTo>
                      <a:lnTo>
                        <a:pt x="5046" y="3058"/>
                      </a:lnTo>
                      <a:lnTo>
                        <a:pt x="5083" y="3156"/>
                      </a:lnTo>
                      <a:lnTo>
                        <a:pt x="5118" y="3254"/>
                      </a:lnTo>
                      <a:lnTo>
                        <a:pt x="5153" y="3352"/>
                      </a:lnTo>
                      <a:lnTo>
                        <a:pt x="5187" y="3452"/>
                      </a:lnTo>
                      <a:lnTo>
                        <a:pt x="5220" y="3552"/>
                      </a:lnTo>
                      <a:lnTo>
                        <a:pt x="5251" y="3653"/>
                      </a:lnTo>
                      <a:lnTo>
                        <a:pt x="5282" y="3753"/>
                      </a:lnTo>
                      <a:lnTo>
                        <a:pt x="5310" y="3854"/>
                      </a:lnTo>
                      <a:lnTo>
                        <a:pt x="5337" y="3956"/>
                      </a:lnTo>
                      <a:lnTo>
                        <a:pt x="5365" y="4059"/>
                      </a:lnTo>
                      <a:lnTo>
                        <a:pt x="5390" y="4161"/>
                      </a:lnTo>
                      <a:lnTo>
                        <a:pt x="5414" y="4265"/>
                      </a:lnTo>
                      <a:lnTo>
                        <a:pt x="5437" y="4368"/>
                      </a:lnTo>
                      <a:lnTo>
                        <a:pt x="5459" y="4472"/>
                      </a:lnTo>
                      <a:lnTo>
                        <a:pt x="5479" y="4577"/>
                      </a:lnTo>
                      <a:lnTo>
                        <a:pt x="5498" y="4682"/>
                      </a:lnTo>
                      <a:lnTo>
                        <a:pt x="5516" y="4787"/>
                      </a:lnTo>
                      <a:lnTo>
                        <a:pt x="5532" y="4894"/>
                      </a:lnTo>
                      <a:lnTo>
                        <a:pt x="5549" y="5000"/>
                      </a:lnTo>
                      <a:lnTo>
                        <a:pt x="5562" y="5107"/>
                      </a:lnTo>
                      <a:lnTo>
                        <a:pt x="5575" y="5214"/>
                      </a:lnTo>
                      <a:lnTo>
                        <a:pt x="5587" y="5322"/>
                      </a:lnTo>
                      <a:lnTo>
                        <a:pt x="5597" y="5429"/>
                      </a:lnTo>
                      <a:lnTo>
                        <a:pt x="5606" y="5538"/>
                      </a:lnTo>
                      <a:lnTo>
                        <a:pt x="5613" y="5646"/>
                      </a:lnTo>
                      <a:lnTo>
                        <a:pt x="5620" y="5756"/>
                      </a:lnTo>
                      <a:lnTo>
                        <a:pt x="5625" y="5865"/>
                      </a:lnTo>
                      <a:lnTo>
                        <a:pt x="5629" y="5975"/>
                      </a:lnTo>
                      <a:lnTo>
                        <a:pt x="5631" y="6085"/>
                      </a:lnTo>
                      <a:lnTo>
                        <a:pt x="5632" y="6195"/>
                      </a:lnTo>
                      <a:lnTo>
                        <a:pt x="5632" y="6243"/>
                      </a:lnTo>
                      <a:lnTo>
                        <a:pt x="5584" y="6243"/>
                      </a:lnTo>
                      <a:lnTo>
                        <a:pt x="1371" y="6243"/>
                      </a:lnTo>
                      <a:lnTo>
                        <a:pt x="1324" y="6243"/>
                      </a:lnTo>
                      <a:lnTo>
                        <a:pt x="1324" y="6195"/>
                      </a:lnTo>
                      <a:lnTo>
                        <a:pt x="1323" y="6139"/>
                      </a:lnTo>
                      <a:lnTo>
                        <a:pt x="1322" y="6085"/>
                      </a:lnTo>
                      <a:lnTo>
                        <a:pt x="1320" y="6029"/>
                      </a:lnTo>
                      <a:lnTo>
                        <a:pt x="1318" y="5974"/>
                      </a:lnTo>
                      <a:lnTo>
                        <a:pt x="1314" y="5918"/>
                      </a:lnTo>
                      <a:lnTo>
                        <a:pt x="1310" y="5863"/>
                      </a:lnTo>
                      <a:lnTo>
                        <a:pt x="1306" y="5808"/>
                      </a:lnTo>
                      <a:lnTo>
                        <a:pt x="1300" y="5754"/>
                      </a:lnTo>
                      <a:lnTo>
                        <a:pt x="1295" y="5700"/>
                      </a:lnTo>
                      <a:lnTo>
                        <a:pt x="1288" y="5645"/>
                      </a:lnTo>
                      <a:lnTo>
                        <a:pt x="1280" y="5592"/>
                      </a:lnTo>
                      <a:lnTo>
                        <a:pt x="1273" y="5538"/>
                      </a:lnTo>
                      <a:lnTo>
                        <a:pt x="1264" y="5484"/>
                      </a:lnTo>
                      <a:lnTo>
                        <a:pt x="1255" y="5432"/>
                      </a:lnTo>
                      <a:lnTo>
                        <a:pt x="1245" y="5378"/>
                      </a:lnTo>
                      <a:lnTo>
                        <a:pt x="1234" y="5325"/>
                      </a:lnTo>
                      <a:lnTo>
                        <a:pt x="1224" y="5273"/>
                      </a:lnTo>
                      <a:lnTo>
                        <a:pt x="1213" y="5220"/>
                      </a:lnTo>
                      <a:lnTo>
                        <a:pt x="1199" y="5168"/>
                      </a:lnTo>
                      <a:lnTo>
                        <a:pt x="1187" y="5116"/>
                      </a:lnTo>
                      <a:lnTo>
                        <a:pt x="1173" y="5065"/>
                      </a:lnTo>
                      <a:lnTo>
                        <a:pt x="1160" y="5013"/>
                      </a:lnTo>
                      <a:lnTo>
                        <a:pt x="1145" y="4962"/>
                      </a:lnTo>
                      <a:lnTo>
                        <a:pt x="1129" y="4910"/>
                      </a:lnTo>
                      <a:lnTo>
                        <a:pt x="1114" y="4860"/>
                      </a:lnTo>
                      <a:lnTo>
                        <a:pt x="1098" y="4809"/>
                      </a:lnTo>
                      <a:lnTo>
                        <a:pt x="1080" y="4759"/>
                      </a:lnTo>
                      <a:lnTo>
                        <a:pt x="1063" y="4710"/>
                      </a:lnTo>
                      <a:lnTo>
                        <a:pt x="1045" y="4659"/>
                      </a:lnTo>
                      <a:lnTo>
                        <a:pt x="1025" y="4610"/>
                      </a:lnTo>
                      <a:lnTo>
                        <a:pt x="1007" y="4562"/>
                      </a:lnTo>
                      <a:lnTo>
                        <a:pt x="987" y="4512"/>
                      </a:lnTo>
                      <a:lnTo>
                        <a:pt x="965" y="4462"/>
                      </a:lnTo>
                      <a:lnTo>
                        <a:pt x="943" y="4413"/>
                      </a:lnTo>
                      <a:lnTo>
                        <a:pt x="921" y="4362"/>
                      </a:lnTo>
                      <a:lnTo>
                        <a:pt x="898" y="4313"/>
                      </a:lnTo>
                      <a:lnTo>
                        <a:pt x="874" y="4264"/>
                      </a:lnTo>
                      <a:lnTo>
                        <a:pt x="850" y="4216"/>
                      </a:lnTo>
                      <a:lnTo>
                        <a:pt x="826" y="4167"/>
                      </a:lnTo>
                      <a:lnTo>
                        <a:pt x="801" y="4119"/>
                      </a:lnTo>
                      <a:lnTo>
                        <a:pt x="775" y="4071"/>
                      </a:lnTo>
                      <a:lnTo>
                        <a:pt x="748" y="4024"/>
                      </a:lnTo>
                      <a:lnTo>
                        <a:pt x="721" y="3977"/>
                      </a:lnTo>
                      <a:lnTo>
                        <a:pt x="694" y="3931"/>
                      </a:lnTo>
                      <a:lnTo>
                        <a:pt x="666" y="3885"/>
                      </a:lnTo>
                      <a:lnTo>
                        <a:pt x="638" y="3839"/>
                      </a:lnTo>
                      <a:lnTo>
                        <a:pt x="608" y="3793"/>
                      </a:lnTo>
                      <a:lnTo>
                        <a:pt x="579" y="3748"/>
                      </a:lnTo>
                      <a:lnTo>
                        <a:pt x="548" y="3703"/>
                      </a:lnTo>
                      <a:lnTo>
                        <a:pt x="517" y="3659"/>
                      </a:lnTo>
                      <a:lnTo>
                        <a:pt x="487" y="3615"/>
                      </a:lnTo>
                      <a:lnTo>
                        <a:pt x="455" y="3571"/>
                      </a:lnTo>
                      <a:lnTo>
                        <a:pt x="422" y="3528"/>
                      </a:lnTo>
                      <a:lnTo>
                        <a:pt x="389" y="3485"/>
                      </a:lnTo>
                      <a:lnTo>
                        <a:pt x="356" y="3443"/>
                      </a:lnTo>
                      <a:lnTo>
                        <a:pt x="322" y="3402"/>
                      </a:lnTo>
                      <a:lnTo>
                        <a:pt x="287" y="3360"/>
                      </a:lnTo>
                      <a:lnTo>
                        <a:pt x="253" y="3318"/>
                      </a:lnTo>
                      <a:lnTo>
                        <a:pt x="218" y="3278"/>
                      </a:lnTo>
                      <a:lnTo>
                        <a:pt x="182" y="3237"/>
                      </a:lnTo>
                      <a:lnTo>
                        <a:pt x="146" y="3198"/>
                      </a:lnTo>
                      <a:lnTo>
                        <a:pt x="109" y="3158"/>
                      </a:lnTo>
                      <a:lnTo>
                        <a:pt x="72" y="3120"/>
                      </a:lnTo>
                      <a:lnTo>
                        <a:pt x="34" y="3082"/>
                      </a:lnTo>
                      <a:lnTo>
                        <a:pt x="0" y="3048"/>
                      </a:lnTo>
                      <a:lnTo>
                        <a:pt x="34" y="3014"/>
                      </a:lnTo>
                      <a:lnTo>
                        <a:pt x="3013" y="33"/>
                      </a:lnTo>
                      <a:lnTo>
                        <a:pt x="3047" y="0"/>
                      </a:lnTo>
                      <a:lnTo>
                        <a:pt x="3081" y="34"/>
                      </a:lnTo>
                      <a:close/>
                    </a:path>
                  </a:pathLst>
                </a:custGeom>
                <a:solidFill>
                  <a:srgbClr val="BDA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146" name="Freeform 205"/>
                <p:cNvSpPr>
                  <a:spLocks/>
                </p:cNvSpPr>
                <p:nvPr/>
              </p:nvSpPr>
              <p:spPr bwMode="auto">
                <a:xfrm rot="10800000">
                  <a:off x="3159215" y="2623733"/>
                  <a:ext cx="1034256" cy="933483"/>
                </a:xfrm>
                <a:custGeom>
                  <a:avLst/>
                  <a:gdLst>
                    <a:gd name="T0" fmla="*/ 268 w 6240"/>
                    <a:gd name="T1" fmla="*/ 3 h 5634"/>
                    <a:gd name="T2" fmla="*/ 596 w 6240"/>
                    <a:gd name="T3" fmla="*/ 19 h 5634"/>
                    <a:gd name="T4" fmla="*/ 921 w 6240"/>
                    <a:gd name="T5" fmla="*/ 45 h 5634"/>
                    <a:gd name="T6" fmla="*/ 1242 w 6240"/>
                    <a:gd name="T7" fmla="*/ 83 h 5634"/>
                    <a:gd name="T8" fmla="*/ 1560 w 6240"/>
                    <a:gd name="T9" fmla="*/ 134 h 5634"/>
                    <a:gd name="T10" fmla="*/ 1874 w 6240"/>
                    <a:gd name="T11" fmla="*/ 195 h 5634"/>
                    <a:gd name="T12" fmla="*/ 2183 w 6240"/>
                    <a:gd name="T13" fmla="*/ 267 h 5634"/>
                    <a:gd name="T14" fmla="*/ 2489 w 6240"/>
                    <a:gd name="T15" fmla="*/ 351 h 5634"/>
                    <a:gd name="T16" fmla="*/ 2790 w 6240"/>
                    <a:gd name="T17" fmla="*/ 445 h 5634"/>
                    <a:gd name="T18" fmla="*/ 3085 w 6240"/>
                    <a:gd name="T19" fmla="*/ 549 h 5634"/>
                    <a:gd name="T20" fmla="*/ 3377 w 6240"/>
                    <a:gd name="T21" fmla="*/ 664 h 5634"/>
                    <a:gd name="T22" fmla="*/ 3673 w 6240"/>
                    <a:gd name="T23" fmla="*/ 793 h 5634"/>
                    <a:gd name="T24" fmla="*/ 3965 w 6240"/>
                    <a:gd name="T25" fmla="*/ 933 h 5634"/>
                    <a:gd name="T26" fmla="*/ 4249 w 6240"/>
                    <a:gd name="T27" fmla="*/ 1083 h 5634"/>
                    <a:gd name="T28" fmla="*/ 4529 w 6240"/>
                    <a:gd name="T29" fmla="*/ 1244 h 5634"/>
                    <a:gd name="T30" fmla="*/ 4800 w 6240"/>
                    <a:gd name="T31" fmla="*/ 1414 h 5634"/>
                    <a:gd name="T32" fmla="*/ 5065 w 6240"/>
                    <a:gd name="T33" fmla="*/ 1594 h 5634"/>
                    <a:gd name="T34" fmla="*/ 5324 w 6240"/>
                    <a:gd name="T35" fmla="*/ 1783 h 5634"/>
                    <a:gd name="T36" fmla="*/ 5574 w 6240"/>
                    <a:gd name="T37" fmla="*/ 1982 h 5634"/>
                    <a:gd name="T38" fmla="*/ 5818 w 6240"/>
                    <a:gd name="T39" fmla="*/ 2189 h 5634"/>
                    <a:gd name="T40" fmla="*/ 6054 w 6240"/>
                    <a:gd name="T41" fmla="*/ 2404 h 5634"/>
                    <a:gd name="T42" fmla="*/ 6240 w 6240"/>
                    <a:gd name="T43" fmla="*/ 2586 h 5634"/>
                    <a:gd name="T44" fmla="*/ 3194 w 6240"/>
                    <a:gd name="T45" fmla="*/ 5634 h 5634"/>
                    <a:gd name="T46" fmla="*/ 3083 w 6240"/>
                    <a:gd name="T47" fmla="*/ 5526 h 5634"/>
                    <a:gd name="T48" fmla="*/ 2964 w 6240"/>
                    <a:gd name="T49" fmla="*/ 5416 h 5634"/>
                    <a:gd name="T50" fmla="*/ 2840 w 6240"/>
                    <a:gd name="T51" fmla="*/ 5312 h 5634"/>
                    <a:gd name="T52" fmla="*/ 2713 w 6240"/>
                    <a:gd name="T53" fmla="*/ 5212 h 5634"/>
                    <a:gd name="T54" fmla="*/ 2583 w 6240"/>
                    <a:gd name="T55" fmla="*/ 5117 h 5634"/>
                    <a:gd name="T56" fmla="*/ 2449 w 6240"/>
                    <a:gd name="T57" fmla="*/ 5026 h 5634"/>
                    <a:gd name="T58" fmla="*/ 2311 w 6240"/>
                    <a:gd name="T59" fmla="*/ 4941 h 5634"/>
                    <a:gd name="T60" fmla="*/ 2170 w 6240"/>
                    <a:gd name="T61" fmla="*/ 4860 h 5634"/>
                    <a:gd name="T62" fmla="*/ 2026 w 6240"/>
                    <a:gd name="T63" fmla="*/ 4784 h 5634"/>
                    <a:gd name="T64" fmla="*/ 1880 w 6240"/>
                    <a:gd name="T65" fmla="*/ 4713 h 5634"/>
                    <a:gd name="T66" fmla="*/ 1730 w 6240"/>
                    <a:gd name="T67" fmla="*/ 4647 h 5634"/>
                    <a:gd name="T68" fmla="*/ 1582 w 6240"/>
                    <a:gd name="T69" fmla="*/ 4589 h 5634"/>
                    <a:gd name="T70" fmla="*/ 1433 w 6240"/>
                    <a:gd name="T71" fmla="*/ 4536 h 5634"/>
                    <a:gd name="T72" fmla="*/ 1281 w 6240"/>
                    <a:gd name="T73" fmla="*/ 4489 h 5634"/>
                    <a:gd name="T74" fmla="*/ 1126 w 6240"/>
                    <a:gd name="T75" fmla="*/ 4447 h 5634"/>
                    <a:gd name="T76" fmla="*/ 970 w 6240"/>
                    <a:gd name="T77" fmla="*/ 4410 h 5634"/>
                    <a:gd name="T78" fmla="*/ 811 w 6240"/>
                    <a:gd name="T79" fmla="*/ 4379 h 5634"/>
                    <a:gd name="T80" fmla="*/ 651 w 6240"/>
                    <a:gd name="T81" fmla="*/ 4354 h 5634"/>
                    <a:gd name="T82" fmla="*/ 489 w 6240"/>
                    <a:gd name="T83" fmla="*/ 4334 h 5634"/>
                    <a:gd name="T84" fmla="*/ 325 w 6240"/>
                    <a:gd name="T85" fmla="*/ 4320 h 5634"/>
                    <a:gd name="T86" fmla="*/ 158 w 6240"/>
                    <a:gd name="T87" fmla="*/ 4312 h 5634"/>
                    <a:gd name="T88" fmla="*/ 0 w 6240"/>
                    <a:gd name="T89" fmla="*/ 4310 h 5634"/>
                    <a:gd name="T90" fmla="*/ 0 w 6240"/>
                    <a:gd name="T91" fmla="*/ 0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48" y="0"/>
                      </a:moveTo>
                      <a:lnTo>
                        <a:pt x="158" y="1"/>
                      </a:lnTo>
                      <a:lnTo>
                        <a:pt x="268" y="3"/>
                      </a:lnTo>
                      <a:lnTo>
                        <a:pt x="377" y="7"/>
                      </a:lnTo>
                      <a:lnTo>
                        <a:pt x="487" y="12"/>
                      </a:lnTo>
                      <a:lnTo>
                        <a:pt x="596" y="19"/>
                      </a:lnTo>
                      <a:lnTo>
                        <a:pt x="705" y="26"/>
                      </a:lnTo>
                      <a:lnTo>
                        <a:pt x="813" y="35"/>
                      </a:lnTo>
                      <a:lnTo>
                        <a:pt x="921" y="45"/>
                      </a:lnTo>
                      <a:lnTo>
                        <a:pt x="1029" y="57"/>
                      </a:lnTo>
                      <a:lnTo>
                        <a:pt x="1135" y="70"/>
                      </a:lnTo>
                      <a:lnTo>
                        <a:pt x="1242" y="83"/>
                      </a:lnTo>
                      <a:lnTo>
                        <a:pt x="1349" y="100"/>
                      </a:lnTo>
                      <a:lnTo>
                        <a:pt x="1455" y="116"/>
                      </a:lnTo>
                      <a:lnTo>
                        <a:pt x="1560" y="134"/>
                      </a:lnTo>
                      <a:lnTo>
                        <a:pt x="1665" y="153"/>
                      </a:lnTo>
                      <a:lnTo>
                        <a:pt x="1769" y="173"/>
                      </a:lnTo>
                      <a:lnTo>
                        <a:pt x="1874" y="195"/>
                      </a:lnTo>
                      <a:lnTo>
                        <a:pt x="1977" y="218"/>
                      </a:lnTo>
                      <a:lnTo>
                        <a:pt x="2081" y="242"/>
                      </a:lnTo>
                      <a:lnTo>
                        <a:pt x="2183" y="267"/>
                      </a:lnTo>
                      <a:lnTo>
                        <a:pt x="2286" y="295"/>
                      </a:lnTo>
                      <a:lnTo>
                        <a:pt x="2388" y="322"/>
                      </a:lnTo>
                      <a:lnTo>
                        <a:pt x="2489" y="351"/>
                      </a:lnTo>
                      <a:lnTo>
                        <a:pt x="2589" y="381"/>
                      </a:lnTo>
                      <a:lnTo>
                        <a:pt x="2690" y="412"/>
                      </a:lnTo>
                      <a:lnTo>
                        <a:pt x="2790" y="445"/>
                      </a:lnTo>
                      <a:lnTo>
                        <a:pt x="2889" y="479"/>
                      </a:lnTo>
                      <a:lnTo>
                        <a:pt x="2988" y="514"/>
                      </a:lnTo>
                      <a:lnTo>
                        <a:pt x="3085" y="549"/>
                      </a:lnTo>
                      <a:lnTo>
                        <a:pt x="3183" y="586"/>
                      </a:lnTo>
                      <a:lnTo>
                        <a:pt x="3280" y="624"/>
                      </a:lnTo>
                      <a:lnTo>
                        <a:pt x="3377" y="664"/>
                      </a:lnTo>
                      <a:lnTo>
                        <a:pt x="3476" y="706"/>
                      </a:lnTo>
                      <a:lnTo>
                        <a:pt x="3575" y="749"/>
                      </a:lnTo>
                      <a:lnTo>
                        <a:pt x="3673" y="793"/>
                      </a:lnTo>
                      <a:lnTo>
                        <a:pt x="3771" y="839"/>
                      </a:lnTo>
                      <a:lnTo>
                        <a:pt x="3868" y="885"/>
                      </a:lnTo>
                      <a:lnTo>
                        <a:pt x="3965" y="933"/>
                      </a:lnTo>
                      <a:lnTo>
                        <a:pt x="4060" y="983"/>
                      </a:lnTo>
                      <a:lnTo>
                        <a:pt x="4155" y="1032"/>
                      </a:lnTo>
                      <a:lnTo>
                        <a:pt x="4249" y="1083"/>
                      </a:lnTo>
                      <a:lnTo>
                        <a:pt x="4343" y="1136"/>
                      </a:lnTo>
                      <a:lnTo>
                        <a:pt x="4435" y="1190"/>
                      </a:lnTo>
                      <a:lnTo>
                        <a:pt x="4529" y="1244"/>
                      </a:lnTo>
                      <a:lnTo>
                        <a:pt x="4619" y="1299"/>
                      </a:lnTo>
                      <a:lnTo>
                        <a:pt x="4710" y="1356"/>
                      </a:lnTo>
                      <a:lnTo>
                        <a:pt x="4800" y="1414"/>
                      </a:lnTo>
                      <a:lnTo>
                        <a:pt x="4890" y="1473"/>
                      </a:lnTo>
                      <a:lnTo>
                        <a:pt x="4977" y="1533"/>
                      </a:lnTo>
                      <a:lnTo>
                        <a:pt x="5065" y="1594"/>
                      </a:lnTo>
                      <a:lnTo>
                        <a:pt x="5153" y="1656"/>
                      </a:lnTo>
                      <a:lnTo>
                        <a:pt x="5238" y="1719"/>
                      </a:lnTo>
                      <a:lnTo>
                        <a:pt x="5324" y="1783"/>
                      </a:lnTo>
                      <a:lnTo>
                        <a:pt x="5408" y="1848"/>
                      </a:lnTo>
                      <a:lnTo>
                        <a:pt x="5492" y="1914"/>
                      </a:lnTo>
                      <a:lnTo>
                        <a:pt x="5574" y="1982"/>
                      </a:lnTo>
                      <a:lnTo>
                        <a:pt x="5656" y="2050"/>
                      </a:lnTo>
                      <a:lnTo>
                        <a:pt x="5737" y="2119"/>
                      </a:lnTo>
                      <a:lnTo>
                        <a:pt x="5818" y="2189"/>
                      </a:lnTo>
                      <a:lnTo>
                        <a:pt x="5897" y="2259"/>
                      </a:lnTo>
                      <a:lnTo>
                        <a:pt x="5976" y="2331"/>
                      </a:lnTo>
                      <a:lnTo>
                        <a:pt x="6054" y="2404"/>
                      </a:lnTo>
                      <a:lnTo>
                        <a:pt x="6131" y="2478"/>
                      </a:lnTo>
                      <a:lnTo>
                        <a:pt x="6206" y="2553"/>
                      </a:lnTo>
                      <a:lnTo>
                        <a:pt x="6240" y="2586"/>
                      </a:lnTo>
                      <a:lnTo>
                        <a:pt x="6207" y="2620"/>
                      </a:lnTo>
                      <a:lnTo>
                        <a:pt x="3228" y="5600"/>
                      </a:lnTo>
                      <a:lnTo>
                        <a:pt x="3194" y="5634"/>
                      </a:lnTo>
                      <a:lnTo>
                        <a:pt x="3160" y="5600"/>
                      </a:lnTo>
                      <a:lnTo>
                        <a:pt x="3121" y="5563"/>
                      </a:lnTo>
                      <a:lnTo>
                        <a:pt x="3083" y="5526"/>
                      </a:lnTo>
                      <a:lnTo>
                        <a:pt x="3044" y="5488"/>
                      </a:lnTo>
                      <a:lnTo>
                        <a:pt x="3004" y="5452"/>
                      </a:lnTo>
                      <a:lnTo>
                        <a:pt x="2964" y="5416"/>
                      </a:lnTo>
                      <a:lnTo>
                        <a:pt x="2923" y="5381"/>
                      </a:lnTo>
                      <a:lnTo>
                        <a:pt x="2882" y="5347"/>
                      </a:lnTo>
                      <a:lnTo>
                        <a:pt x="2840" y="5312"/>
                      </a:lnTo>
                      <a:lnTo>
                        <a:pt x="2798" y="5278"/>
                      </a:lnTo>
                      <a:lnTo>
                        <a:pt x="2756" y="5245"/>
                      </a:lnTo>
                      <a:lnTo>
                        <a:pt x="2713" y="5212"/>
                      </a:lnTo>
                      <a:lnTo>
                        <a:pt x="2670" y="5180"/>
                      </a:lnTo>
                      <a:lnTo>
                        <a:pt x="2627" y="5148"/>
                      </a:lnTo>
                      <a:lnTo>
                        <a:pt x="2583" y="5117"/>
                      </a:lnTo>
                      <a:lnTo>
                        <a:pt x="2539" y="5086"/>
                      </a:lnTo>
                      <a:lnTo>
                        <a:pt x="2494" y="5056"/>
                      </a:lnTo>
                      <a:lnTo>
                        <a:pt x="2449" y="5026"/>
                      </a:lnTo>
                      <a:lnTo>
                        <a:pt x="2403" y="4997"/>
                      </a:lnTo>
                      <a:lnTo>
                        <a:pt x="2357" y="4968"/>
                      </a:lnTo>
                      <a:lnTo>
                        <a:pt x="2311" y="4941"/>
                      </a:lnTo>
                      <a:lnTo>
                        <a:pt x="2265" y="4913"/>
                      </a:lnTo>
                      <a:lnTo>
                        <a:pt x="2218" y="4886"/>
                      </a:lnTo>
                      <a:lnTo>
                        <a:pt x="2170" y="4860"/>
                      </a:lnTo>
                      <a:lnTo>
                        <a:pt x="2123" y="4833"/>
                      </a:lnTo>
                      <a:lnTo>
                        <a:pt x="2075" y="4808"/>
                      </a:lnTo>
                      <a:lnTo>
                        <a:pt x="2026" y="4784"/>
                      </a:lnTo>
                      <a:lnTo>
                        <a:pt x="1978" y="4760"/>
                      </a:lnTo>
                      <a:lnTo>
                        <a:pt x="1929" y="4736"/>
                      </a:lnTo>
                      <a:lnTo>
                        <a:pt x="1880" y="4713"/>
                      </a:lnTo>
                      <a:lnTo>
                        <a:pt x="1829" y="4691"/>
                      </a:lnTo>
                      <a:lnTo>
                        <a:pt x="1780" y="4669"/>
                      </a:lnTo>
                      <a:lnTo>
                        <a:pt x="1730" y="4647"/>
                      </a:lnTo>
                      <a:lnTo>
                        <a:pt x="1680" y="4627"/>
                      </a:lnTo>
                      <a:lnTo>
                        <a:pt x="1631" y="4609"/>
                      </a:lnTo>
                      <a:lnTo>
                        <a:pt x="1582" y="4589"/>
                      </a:lnTo>
                      <a:lnTo>
                        <a:pt x="1533" y="4572"/>
                      </a:lnTo>
                      <a:lnTo>
                        <a:pt x="1483" y="4554"/>
                      </a:lnTo>
                      <a:lnTo>
                        <a:pt x="1433" y="4536"/>
                      </a:lnTo>
                      <a:lnTo>
                        <a:pt x="1383" y="4520"/>
                      </a:lnTo>
                      <a:lnTo>
                        <a:pt x="1331" y="4505"/>
                      </a:lnTo>
                      <a:lnTo>
                        <a:pt x="1281" y="4489"/>
                      </a:lnTo>
                      <a:lnTo>
                        <a:pt x="1229" y="4474"/>
                      </a:lnTo>
                      <a:lnTo>
                        <a:pt x="1178" y="4461"/>
                      </a:lnTo>
                      <a:lnTo>
                        <a:pt x="1126" y="4447"/>
                      </a:lnTo>
                      <a:lnTo>
                        <a:pt x="1075" y="4435"/>
                      </a:lnTo>
                      <a:lnTo>
                        <a:pt x="1022" y="4421"/>
                      </a:lnTo>
                      <a:lnTo>
                        <a:pt x="970" y="4410"/>
                      </a:lnTo>
                      <a:lnTo>
                        <a:pt x="917" y="4400"/>
                      </a:lnTo>
                      <a:lnTo>
                        <a:pt x="865" y="4389"/>
                      </a:lnTo>
                      <a:lnTo>
                        <a:pt x="811" y="4379"/>
                      </a:lnTo>
                      <a:lnTo>
                        <a:pt x="758" y="4370"/>
                      </a:lnTo>
                      <a:lnTo>
                        <a:pt x="705" y="4361"/>
                      </a:lnTo>
                      <a:lnTo>
                        <a:pt x="651" y="4354"/>
                      </a:lnTo>
                      <a:lnTo>
                        <a:pt x="597" y="4346"/>
                      </a:lnTo>
                      <a:lnTo>
                        <a:pt x="543" y="4339"/>
                      </a:lnTo>
                      <a:lnTo>
                        <a:pt x="489" y="4334"/>
                      </a:lnTo>
                      <a:lnTo>
                        <a:pt x="434" y="4328"/>
                      </a:lnTo>
                      <a:lnTo>
                        <a:pt x="380" y="4324"/>
                      </a:lnTo>
                      <a:lnTo>
                        <a:pt x="325" y="4320"/>
                      </a:lnTo>
                      <a:lnTo>
                        <a:pt x="269" y="4316"/>
                      </a:lnTo>
                      <a:lnTo>
                        <a:pt x="214" y="4314"/>
                      </a:lnTo>
                      <a:lnTo>
                        <a:pt x="158" y="4312"/>
                      </a:lnTo>
                      <a:lnTo>
                        <a:pt x="104" y="4311"/>
                      </a:lnTo>
                      <a:lnTo>
                        <a:pt x="48" y="4310"/>
                      </a:lnTo>
                      <a:lnTo>
                        <a:pt x="0" y="4310"/>
                      </a:lnTo>
                      <a:lnTo>
                        <a:pt x="0" y="4263"/>
                      </a:lnTo>
                      <a:lnTo>
                        <a:pt x="0" y="48"/>
                      </a:lnTo>
                      <a:lnTo>
                        <a:pt x="0" y="0"/>
                      </a:lnTo>
                      <a:lnTo>
                        <a:pt x="48" y="0"/>
                      </a:lnTo>
                      <a:close/>
                    </a:path>
                  </a:pathLst>
                </a:custGeom>
                <a:solidFill>
                  <a:srgbClr val="AFD4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grpSp>
          <p:grpSp>
            <p:nvGrpSpPr>
              <p:cNvPr id="140" name="Group 139"/>
              <p:cNvGrpSpPr/>
              <p:nvPr/>
            </p:nvGrpSpPr>
            <p:grpSpPr>
              <a:xfrm>
                <a:off x="4259986" y="1898349"/>
                <a:ext cx="440233" cy="919836"/>
                <a:chOff x="3552662" y="3311596"/>
                <a:chExt cx="138890" cy="290201"/>
              </a:xfrm>
              <a:solidFill>
                <a:schemeClr val="bg1"/>
              </a:solidFill>
            </p:grpSpPr>
            <p:sp>
              <p:nvSpPr>
                <p:cNvPr id="141" name="Isosceles Triangle 140"/>
                <p:cNvSpPr/>
                <p:nvPr/>
              </p:nvSpPr>
              <p:spPr bwMode="auto">
                <a:xfrm rot="19823465">
                  <a:off x="3552662" y="3311596"/>
                  <a:ext cx="49866" cy="247819"/>
                </a:xfrm>
                <a:prstGeom prst="triangle">
                  <a:avLst/>
                </a:prstGeom>
                <a:solidFill>
                  <a:srgbClr val="F39C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sp>
              <p:nvSpPr>
                <p:cNvPr id="142" name="Oval 141"/>
                <p:cNvSpPr/>
                <p:nvPr/>
              </p:nvSpPr>
              <p:spPr bwMode="auto">
                <a:xfrm rot="20578124">
                  <a:off x="3594842" y="3505842"/>
                  <a:ext cx="96710" cy="95955"/>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grpSp>
        </p:grpSp>
        <p:grpSp>
          <p:nvGrpSpPr>
            <p:cNvPr id="106" name="Group 105"/>
            <p:cNvGrpSpPr/>
            <p:nvPr/>
          </p:nvGrpSpPr>
          <p:grpSpPr>
            <a:xfrm>
              <a:off x="1042319" y="2491740"/>
              <a:ext cx="2746486" cy="1303353"/>
              <a:chOff x="1042319" y="2522220"/>
              <a:chExt cx="2746486" cy="1303353"/>
            </a:xfrm>
          </p:grpSpPr>
          <p:sp>
            <p:nvSpPr>
              <p:cNvPr id="107" name="Rectangle 5"/>
              <p:cNvSpPr>
                <a:spLocks noChangeArrowheads="1"/>
              </p:cNvSpPr>
              <p:nvPr/>
            </p:nvSpPr>
            <p:spPr bwMode="auto">
              <a:xfrm>
                <a:off x="2405044" y="2522220"/>
                <a:ext cx="21037" cy="228967"/>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08" name="Rectangle 6"/>
              <p:cNvSpPr>
                <a:spLocks noChangeArrowheads="1"/>
              </p:cNvSpPr>
              <p:nvPr/>
            </p:nvSpPr>
            <p:spPr bwMode="auto">
              <a:xfrm>
                <a:off x="1042319"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09" name="Rectangle 8"/>
              <p:cNvSpPr>
                <a:spLocks noChangeArrowheads="1"/>
              </p:cNvSpPr>
              <p:nvPr/>
            </p:nvSpPr>
            <p:spPr bwMode="auto">
              <a:xfrm>
                <a:off x="3543374"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0" name="Freeform 9"/>
              <p:cNvSpPr>
                <a:spLocks/>
              </p:cNvSpPr>
              <p:nvPr/>
            </p:nvSpPr>
            <p:spPr bwMode="auto">
              <a:xfrm>
                <a:off x="3386766" y="3154082"/>
                <a:ext cx="224394" cy="136500"/>
              </a:xfrm>
              <a:custGeom>
                <a:avLst/>
                <a:gdLst>
                  <a:gd name="T0" fmla="*/ 5 w 96"/>
                  <a:gd name="T1" fmla="*/ 62 h 62"/>
                  <a:gd name="T2" fmla="*/ 0 w 96"/>
                  <a:gd name="T3" fmla="*/ 53 h 62"/>
                  <a:gd name="T4" fmla="*/ 91 w 96"/>
                  <a:gd name="T5" fmla="*/ 0 h 62"/>
                  <a:gd name="T6" fmla="*/ 96 w 96"/>
                  <a:gd name="T7" fmla="*/ 10 h 62"/>
                  <a:gd name="T8" fmla="*/ 5 w 96"/>
                  <a:gd name="T9" fmla="*/ 62 h 62"/>
                </a:gdLst>
                <a:ahLst/>
                <a:cxnLst>
                  <a:cxn ang="0">
                    <a:pos x="T0" y="T1"/>
                  </a:cxn>
                  <a:cxn ang="0">
                    <a:pos x="T2" y="T3"/>
                  </a:cxn>
                  <a:cxn ang="0">
                    <a:pos x="T4" y="T5"/>
                  </a:cxn>
                  <a:cxn ang="0">
                    <a:pos x="T6" y="T7"/>
                  </a:cxn>
                  <a:cxn ang="0">
                    <a:pos x="T8" y="T9"/>
                  </a:cxn>
                </a:cxnLst>
                <a:rect l="0" t="0" r="r" b="b"/>
                <a:pathLst>
                  <a:path w="96" h="62">
                    <a:moveTo>
                      <a:pt x="5" y="62"/>
                    </a:moveTo>
                    <a:lnTo>
                      <a:pt x="0" y="53"/>
                    </a:lnTo>
                    <a:lnTo>
                      <a:pt x="91" y="0"/>
                    </a:lnTo>
                    <a:lnTo>
                      <a:pt x="96" y="10"/>
                    </a:lnTo>
                    <a:lnTo>
                      <a:pt x="5"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1" name="Freeform 10"/>
              <p:cNvSpPr>
                <a:spLocks/>
              </p:cNvSpPr>
              <p:nvPr/>
            </p:nvSpPr>
            <p:spPr bwMode="auto">
              <a:xfrm>
                <a:off x="2970703" y="2689542"/>
                <a:ext cx="140246" cy="209153"/>
              </a:xfrm>
              <a:custGeom>
                <a:avLst/>
                <a:gdLst>
                  <a:gd name="T0" fmla="*/ 7 w 60"/>
                  <a:gd name="T1" fmla="*/ 95 h 95"/>
                  <a:gd name="T2" fmla="*/ 0 w 60"/>
                  <a:gd name="T3" fmla="*/ 90 h 95"/>
                  <a:gd name="T4" fmla="*/ 52 w 60"/>
                  <a:gd name="T5" fmla="*/ 0 h 95"/>
                  <a:gd name="T6" fmla="*/ 60 w 60"/>
                  <a:gd name="T7" fmla="*/ 5 h 95"/>
                  <a:gd name="T8" fmla="*/ 7 w 60"/>
                  <a:gd name="T9" fmla="*/ 95 h 95"/>
                </a:gdLst>
                <a:ahLst/>
                <a:cxnLst>
                  <a:cxn ang="0">
                    <a:pos x="T0" y="T1"/>
                  </a:cxn>
                  <a:cxn ang="0">
                    <a:pos x="T2" y="T3"/>
                  </a:cxn>
                  <a:cxn ang="0">
                    <a:pos x="T4" y="T5"/>
                  </a:cxn>
                  <a:cxn ang="0">
                    <a:pos x="T6" y="T7"/>
                  </a:cxn>
                  <a:cxn ang="0">
                    <a:pos x="T8" y="T9"/>
                  </a:cxn>
                </a:cxnLst>
                <a:rect l="0" t="0" r="r" b="b"/>
                <a:pathLst>
                  <a:path w="60" h="95">
                    <a:moveTo>
                      <a:pt x="7" y="95"/>
                    </a:moveTo>
                    <a:lnTo>
                      <a:pt x="0" y="90"/>
                    </a:lnTo>
                    <a:lnTo>
                      <a:pt x="52" y="0"/>
                    </a:lnTo>
                    <a:lnTo>
                      <a:pt x="60" y="5"/>
                    </a:lnTo>
                    <a:lnTo>
                      <a:pt x="7"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2" name="Freeform 11"/>
              <p:cNvSpPr>
                <a:spLocks/>
              </p:cNvSpPr>
              <p:nvPr/>
            </p:nvSpPr>
            <p:spPr bwMode="auto">
              <a:xfrm>
                <a:off x="1219964" y="3154082"/>
                <a:ext cx="222056" cy="136500"/>
              </a:xfrm>
              <a:custGeom>
                <a:avLst/>
                <a:gdLst>
                  <a:gd name="T0" fmla="*/ 90 w 95"/>
                  <a:gd name="T1" fmla="*/ 62 h 62"/>
                  <a:gd name="T2" fmla="*/ 0 w 95"/>
                  <a:gd name="T3" fmla="*/ 10 h 62"/>
                  <a:gd name="T4" fmla="*/ 5 w 95"/>
                  <a:gd name="T5" fmla="*/ 0 h 62"/>
                  <a:gd name="T6" fmla="*/ 95 w 95"/>
                  <a:gd name="T7" fmla="*/ 53 h 62"/>
                  <a:gd name="T8" fmla="*/ 90 w 95"/>
                  <a:gd name="T9" fmla="*/ 62 h 62"/>
                </a:gdLst>
                <a:ahLst/>
                <a:cxnLst>
                  <a:cxn ang="0">
                    <a:pos x="T0" y="T1"/>
                  </a:cxn>
                  <a:cxn ang="0">
                    <a:pos x="T2" y="T3"/>
                  </a:cxn>
                  <a:cxn ang="0">
                    <a:pos x="T4" y="T5"/>
                  </a:cxn>
                  <a:cxn ang="0">
                    <a:pos x="T6" y="T7"/>
                  </a:cxn>
                  <a:cxn ang="0">
                    <a:pos x="T8" y="T9"/>
                  </a:cxn>
                </a:cxnLst>
                <a:rect l="0" t="0" r="r" b="b"/>
                <a:pathLst>
                  <a:path w="95" h="62">
                    <a:moveTo>
                      <a:pt x="90" y="62"/>
                    </a:moveTo>
                    <a:lnTo>
                      <a:pt x="0" y="10"/>
                    </a:lnTo>
                    <a:lnTo>
                      <a:pt x="5" y="0"/>
                    </a:lnTo>
                    <a:lnTo>
                      <a:pt x="95" y="53"/>
                    </a:lnTo>
                    <a:lnTo>
                      <a:pt x="90"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3" name="Freeform 12"/>
              <p:cNvSpPr>
                <a:spLocks/>
              </p:cNvSpPr>
              <p:nvPr/>
            </p:nvSpPr>
            <p:spPr bwMode="auto">
              <a:xfrm>
                <a:off x="1720175" y="2689542"/>
                <a:ext cx="140246" cy="209153"/>
              </a:xfrm>
              <a:custGeom>
                <a:avLst/>
                <a:gdLst>
                  <a:gd name="T0" fmla="*/ 52 w 60"/>
                  <a:gd name="T1" fmla="*/ 95 h 95"/>
                  <a:gd name="T2" fmla="*/ 0 w 60"/>
                  <a:gd name="T3" fmla="*/ 5 h 95"/>
                  <a:gd name="T4" fmla="*/ 7 w 60"/>
                  <a:gd name="T5" fmla="*/ 0 h 95"/>
                  <a:gd name="T6" fmla="*/ 60 w 60"/>
                  <a:gd name="T7" fmla="*/ 90 h 95"/>
                  <a:gd name="T8" fmla="*/ 52 w 60"/>
                  <a:gd name="T9" fmla="*/ 95 h 95"/>
                </a:gdLst>
                <a:ahLst/>
                <a:cxnLst>
                  <a:cxn ang="0">
                    <a:pos x="T0" y="T1"/>
                  </a:cxn>
                  <a:cxn ang="0">
                    <a:pos x="T2" y="T3"/>
                  </a:cxn>
                  <a:cxn ang="0">
                    <a:pos x="T4" y="T5"/>
                  </a:cxn>
                  <a:cxn ang="0">
                    <a:pos x="T6" y="T7"/>
                  </a:cxn>
                  <a:cxn ang="0">
                    <a:pos x="T8" y="T9"/>
                  </a:cxn>
                </a:cxnLst>
                <a:rect l="0" t="0" r="r" b="b"/>
                <a:pathLst>
                  <a:path w="60" h="95">
                    <a:moveTo>
                      <a:pt x="52" y="95"/>
                    </a:moveTo>
                    <a:lnTo>
                      <a:pt x="0" y="5"/>
                    </a:lnTo>
                    <a:lnTo>
                      <a:pt x="7" y="0"/>
                    </a:lnTo>
                    <a:lnTo>
                      <a:pt x="60" y="90"/>
                    </a:lnTo>
                    <a:lnTo>
                      <a:pt x="52"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4" name="Freeform 17"/>
              <p:cNvSpPr>
                <a:spLocks/>
              </p:cNvSpPr>
              <p:nvPr/>
            </p:nvSpPr>
            <p:spPr bwMode="auto">
              <a:xfrm>
                <a:off x="2260123" y="2526623"/>
                <a:ext cx="32724" cy="90266"/>
              </a:xfrm>
              <a:custGeom>
                <a:avLst/>
                <a:gdLst>
                  <a:gd name="T0" fmla="*/ 5 w 14"/>
                  <a:gd name="T1" fmla="*/ 41 h 41"/>
                  <a:gd name="T2" fmla="*/ 0 w 14"/>
                  <a:gd name="T3" fmla="*/ 0 h 41"/>
                  <a:gd name="T4" fmla="*/ 9 w 14"/>
                  <a:gd name="T5" fmla="*/ 0 h 41"/>
                  <a:gd name="T6" fmla="*/ 14 w 14"/>
                  <a:gd name="T7" fmla="*/ 41 h 41"/>
                  <a:gd name="T8" fmla="*/ 5 w 14"/>
                  <a:gd name="T9" fmla="*/ 41 h 41"/>
                </a:gdLst>
                <a:ahLst/>
                <a:cxnLst>
                  <a:cxn ang="0">
                    <a:pos x="T0" y="T1"/>
                  </a:cxn>
                  <a:cxn ang="0">
                    <a:pos x="T2" y="T3"/>
                  </a:cxn>
                  <a:cxn ang="0">
                    <a:pos x="T4" y="T5"/>
                  </a:cxn>
                  <a:cxn ang="0">
                    <a:pos x="T6" y="T7"/>
                  </a:cxn>
                  <a:cxn ang="0">
                    <a:pos x="T8" y="T9"/>
                  </a:cxn>
                </a:cxnLst>
                <a:rect l="0" t="0" r="r" b="b"/>
                <a:pathLst>
                  <a:path w="14" h="41">
                    <a:moveTo>
                      <a:pt x="5" y="41"/>
                    </a:moveTo>
                    <a:lnTo>
                      <a:pt x="0" y="0"/>
                    </a:lnTo>
                    <a:lnTo>
                      <a:pt x="9" y="0"/>
                    </a:lnTo>
                    <a:lnTo>
                      <a:pt x="14" y="41"/>
                    </a:lnTo>
                    <a:lnTo>
                      <a:pt x="5"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5" name="Freeform 18"/>
              <p:cNvSpPr>
                <a:spLocks/>
              </p:cNvSpPr>
              <p:nvPr/>
            </p:nvSpPr>
            <p:spPr bwMode="auto">
              <a:xfrm>
                <a:off x="2119876" y="2548639"/>
                <a:ext cx="39736" cy="88064"/>
              </a:xfrm>
              <a:custGeom>
                <a:avLst/>
                <a:gdLst>
                  <a:gd name="T0" fmla="*/ 7 w 17"/>
                  <a:gd name="T1" fmla="*/ 40 h 40"/>
                  <a:gd name="T2" fmla="*/ 0 w 17"/>
                  <a:gd name="T3" fmla="*/ 2 h 40"/>
                  <a:gd name="T4" fmla="*/ 10 w 17"/>
                  <a:gd name="T5" fmla="*/ 0 h 40"/>
                  <a:gd name="T6" fmla="*/ 17 w 17"/>
                  <a:gd name="T7" fmla="*/ 38 h 40"/>
                  <a:gd name="T8" fmla="*/ 7 w 17"/>
                  <a:gd name="T9" fmla="*/ 40 h 40"/>
                </a:gdLst>
                <a:ahLst/>
                <a:cxnLst>
                  <a:cxn ang="0">
                    <a:pos x="T0" y="T1"/>
                  </a:cxn>
                  <a:cxn ang="0">
                    <a:pos x="T2" y="T3"/>
                  </a:cxn>
                  <a:cxn ang="0">
                    <a:pos x="T4" y="T5"/>
                  </a:cxn>
                  <a:cxn ang="0">
                    <a:pos x="T6" y="T7"/>
                  </a:cxn>
                  <a:cxn ang="0">
                    <a:pos x="T8" y="T9"/>
                  </a:cxn>
                </a:cxnLst>
                <a:rect l="0" t="0" r="r" b="b"/>
                <a:pathLst>
                  <a:path w="17" h="40">
                    <a:moveTo>
                      <a:pt x="7" y="40"/>
                    </a:moveTo>
                    <a:lnTo>
                      <a:pt x="0" y="2"/>
                    </a:lnTo>
                    <a:lnTo>
                      <a:pt x="10" y="0"/>
                    </a:lnTo>
                    <a:lnTo>
                      <a:pt x="17" y="38"/>
                    </a:lnTo>
                    <a:lnTo>
                      <a:pt x="7"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6" name="Freeform 19"/>
              <p:cNvSpPr>
                <a:spLocks/>
              </p:cNvSpPr>
              <p:nvPr/>
            </p:nvSpPr>
            <p:spPr bwMode="auto">
              <a:xfrm>
                <a:off x="1981968" y="2579462"/>
                <a:ext cx="49086" cy="88064"/>
              </a:xfrm>
              <a:custGeom>
                <a:avLst/>
                <a:gdLst>
                  <a:gd name="T0" fmla="*/ 12 w 21"/>
                  <a:gd name="T1" fmla="*/ 40 h 40"/>
                  <a:gd name="T2" fmla="*/ 0 w 21"/>
                  <a:gd name="T3" fmla="*/ 2 h 40"/>
                  <a:gd name="T4" fmla="*/ 9 w 21"/>
                  <a:gd name="T5" fmla="*/ 0 h 40"/>
                  <a:gd name="T6" fmla="*/ 21 w 21"/>
                  <a:gd name="T7" fmla="*/ 38 h 40"/>
                  <a:gd name="T8" fmla="*/ 12 w 21"/>
                  <a:gd name="T9" fmla="*/ 40 h 40"/>
                </a:gdLst>
                <a:ahLst/>
                <a:cxnLst>
                  <a:cxn ang="0">
                    <a:pos x="T0" y="T1"/>
                  </a:cxn>
                  <a:cxn ang="0">
                    <a:pos x="T2" y="T3"/>
                  </a:cxn>
                  <a:cxn ang="0">
                    <a:pos x="T4" y="T5"/>
                  </a:cxn>
                  <a:cxn ang="0">
                    <a:pos x="T6" y="T7"/>
                  </a:cxn>
                  <a:cxn ang="0">
                    <a:pos x="T8" y="T9"/>
                  </a:cxn>
                </a:cxnLst>
                <a:rect l="0" t="0" r="r" b="b"/>
                <a:pathLst>
                  <a:path w="21" h="40">
                    <a:moveTo>
                      <a:pt x="12" y="40"/>
                    </a:moveTo>
                    <a:lnTo>
                      <a:pt x="0" y="2"/>
                    </a:lnTo>
                    <a:lnTo>
                      <a:pt x="9" y="0"/>
                    </a:lnTo>
                    <a:lnTo>
                      <a:pt x="21" y="38"/>
                    </a:lnTo>
                    <a:lnTo>
                      <a:pt x="12"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7" name="Freeform 20"/>
              <p:cNvSpPr>
                <a:spLocks/>
              </p:cNvSpPr>
              <p:nvPr/>
            </p:nvSpPr>
            <p:spPr bwMode="auto">
              <a:xfrm>
                <a:off x="1848734" y="2625696"/>
                <a:ext cx="56098" cy="90266"/>
              </a:xfrm>
              <a:custGeom>
                <a:avLst/>
                <a:gdLst>
                  <a:gd name="T0" fmla="*/ 16 w 24"/>
                  <a:gd name="T1" fmla="*/ 41 h 41"/>
                  <a:gd name="T2" fmla="*/ 0 w 24"/>
                  <a:gd name="T3" fmla="*/ 5 h 41"/>
                  <a:gd name="T4" fmla="*/ 9 w 24"/>
                  <a:gd name="T5" fmla="*/ 0 h 41"/>
                  <a:gd name="T6" fmla="*/ 24 w 24"/>
                  <a:gd name="T7" fmla="*/ 38 h 41"/>
                  <a:gd name="T8" fmla="*/ 16 w 24"/>
                  <a:gd name="T9" fmla="*/ 41 h 41"/>
                </a:gdLst>
                <a:ahLst/>
                <a:cxnLst>
                  <a:cxn ang="0">
                    <a:pos x="T0" y="T1"/>
                  </a:cxn>
                  <a:cxn ang="0">
                    <a:pos x="T2" y="T3"/>
                  </a:cxn>
                  <a:cxn ang="0">
                    <a:pos x="T4" y="T5"/>
                  </a:cxn>
                  <a:cxn ang="0">
                    <a:pos x="T6" y="T7"/>
                  </a:cxn>
                  <a:cxn ang="0">
                    <a:pos x="T8" y="T9"/>
                  </a:cxn>
                </a:cxnLst>
                <a:rect l="0" t="0" r="r" b="b"/>
                <a:pathLst>
                  <a:path w="24" h="41">
                    <a:moveTo>
                      <a:pt x="16" y="41"/>
                    </a:moveTo>
                    <a:lnTo>
                      <a:pt x="0" y="5"/>
                    </a:lnTo>
                    <a:lnTo>
                      <a:pt x="9" y="0"/>
                    </a:lnTo>
                    <a:lnTo>
                      <a:pt x="24" y="38"/>
                    </a:lnTo>
                    <a:lnTo>
                      <a:pt x="16"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8" name="Freeform 29"/>
              <p:cNvSpPr>
                <a:spLocks/>
              </p:cNvSpPr>
              <p:nvPr/>
            </p:nvSpPr>
            <p:spPr bwMode="auto">
              <a:xfrm>
                <a:off x="2538277" y="2526623"/>
                <a:ext cx="32724" cy="90266"/>
              </a:xfrm>
              <a:custGeom>
                <a:avLst/>
                <a:gdLst>
                  <a:gd name="T0" fmla="*/ 9 w 14"/>
                  <a:gd name="T1" fmla="*/ 41 h 41"/>
                  <a:gd name="T2" fmla="*/ 0 w 14"/>
                  <a:gd name="T3" fmla="*/ 41 h 41"/>
                  <a:gd name="T4" fmla="*/ 4 w 14"/>
                  <a:gd name="T5" fmla="*/ 0 h 41"/>
                  <a:gd name="T6" fmla="*/ 14 w 14"/>
                  <a:gd name="T7" fmla="*/ 0 h 41"/>
                  <a:gd name="T8" fmla="*/ 9 w 14"/>
                  <a:gd name="T9" fmla="*/ 41 h 41"/>
                </a:gdLst>
                <a:ahLst/>
                <a:cxnLst>
                  <a:cxn ang="0">
                    <a:pos x="T0" y="T1"/>
                  </a:cxn>
                  <a:cxn ang="0">
                    <a:pos x="T2" y="T3"/>
                  </a:cxn>
                  <a:cxn ang="0">
                    <a:pos x="T4" y="T5"/>
                  </a:cxn>
                  <a:cxn ang="0">
                    <a:pos x="T6" y="T7"/>
                  </a:cxn>
                  <a:cxn ang="0">
                    <a:pos x="T8" y="T9"/>
                  </a:cxn>
                </a:cxnLst>
                <a:rect l="0" t="0" r="r" b="b"/>
                <a:pathLst>
                  <a:path w="14" h="41">
                    <a:moveTo>
                      <a:pt x="9" y="41"/>
                    </a:moveTo>
                    <a:lnTo>
                      <a:pt x="0" y="41"/>
                    </a:lnTo>
                    <a:lnTo>
                      <a:pt x="4" y="0"/>
                    </a:lnTo>
                    <a:lnTo>
                      <a:pt x="14" y="0"/>
                    </a:lnTo>
                    <a:lnTo>
                      <a:pt x="9"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19" name="Freeform 30"/>
              <p:cNvSpPr>
                <a:spLocks/>
              </p:cNvSpPr>
              <p:nvPr/>
            </p:nvSpPr>
            <p:spPr bwMode="auto">
              <a:xfrm>
                <a:off x="2671511" y="2548639"/>
                <a:ext cx="37399" cy="88064"/>
              </a:xfrm>
              <a:custGeom>
                <a:avLst/>
                <a:gdLst>
                  <a:gd name="T0" fmla="*/ 9 w 16"/>
                  <a:gd name="T1" fmla="*/ 40 h 40"/>
                  <a:gd name="T2" fmla="*/ 0 w 16"/>
                  <a:gd name="T3" fmla="*/ 38 h 40"/>
                  <a:gd name="T4" fmla="*/ 9 w 16"/>
                  <a:gd name="T5" fmla="*/ 0 h 40"/>
                  <a:gd name="T6" fmla="*/ 16 w 16"/>
                  <a:gd name="T7" fmla="*/ 2 h 40"/>
                  <a:gd name="T8" fmla="*/ 9 w 16"/>
                  <a:gd name="T9" fmla="*/ 40 h 40"/>
                </a:gdLst>
                <a:ahLst/>
                <a:cxnLst>
                  <a:cxn ang="0">
                    <a:pos x="T0" y="T1"/>
                  </a:cxn>
                  <a:cxn ang="0">
                    <a:pos x="T2" y="T3"/>
                  </a:cxn>
                  <a:cxn ang="0">
                    <a:pos x="T4" y="T5"/>
                  </a:cxn>
                  <a:cxn ang="0">
                    <a:pos x="T6" y="T7"/>
                  </a:cxn>
                  <a:cxn ang="0">
                    <a:pos x="T8" y="T9"/>
                  </a:cxn>
                </a:cxnLst>
                <a:rect l="0" t="0" r="r" b="b"/>
                <a:pathLst>
                  <a:path w="16" h="40">
                    <a:moveTo>
                      <a:pt x="9" y="40"/>
                    </a:moveTo>
                    <a:lnTo>
                      <a:pt x="0" y="38"/>
                    </a:lnTo>
                    <a:lnTo>
                      <a:pt x="9" y="0"/>
                    </a:lnTo>
                    <a:lnTo>
                      <a:pt x="16" y="2"/>
                    </a:lnTo>
                    <a:lnTo>
                      <a:pt x="9"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0" name="Freeform 31"/>
              <p:cNvSpPr>
                <a:spLocks/>
              </p:cNvSpPr>
              <p:nvPr/>
            </p:nvSpPr>
            <p:spPr bwMode="auto">
              <a:xfrm>
                <a:off x="2797733" y="2579462"/>
                <a:ext cx="51424" cy="88064"/>
              </a:xfrm>
              <a:custGeom>
                <a:avLst/>
                <a:gdLst>
                  <a:gd name="T0" fmla="*/ 10 w 22"/>
                  <a:gd name="T1" fmla="*/ 40 h 40"/>
                  <a:gd name="T2" fmla="*/ 0 w 22"/>
                  <a:gd name="T3" fmla="*/ 38 h 40"/>
                  <a:gd name="T4" fmla="*/ 15 w 22"/>
                  <a:gd name="T5" fmla="*/ 0 h 40"/>
                  <a:gd name="T6" fmla="*/ 22 w 22"/>
                  <a:gd name="T7" fmla="*/ 2 h 40"/>
                  <a:gd name="T8" fmla="*/ 10 w 22"/>
                  <a:gd name="T9" fmla="*/ 40 h 40"/>
                </a:gdLst>
                <a:ahLst/>
                <a:cxnLst>
                  <a:cxn ang="0">
                    <a:pos x="T0" y="T1"/>
                  </a:cxn>
                  <a:cxn ang="0">
                    <a:pos x="T2" y="T3"/>
                  </a:cxn>
                  <a:cxn ang="0">
                    <a:pos x="T4" y="T5"/>
                  </a:cxn>
                  <a:cxn ang="0">
                    <a:pos x="T6" y="T7"/>
                  </a:cxn>
                  <a:cxn ang="0">
                    <a:pos x="T8" y="T9"/>
                  </a:cxn>
                </a:cxnLst>
                <a:rect l="0" t="0" r="r" b="b"/>
                <a:pathLst>
                  <a:path w="22" h="40">
                    <a:moveTo>
                      <a:pt x="10" y="40"/>
                    </a:moveTo>
                    <a:lnTo>
                      <a:pt x="0" y="38"/>
                    </a:lnTo>
                    <a:lnTo>
                      <a:pt x="15" y="0"/>
                    </a:lnTo>
                    <a:lnTo>
                      <a:pt x="22" y="2"/>
                    </a:lnTo>
                    <a:lnTo>
                      <a:pt x="10"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1" name="Freeform 32"/>
              <p:cNvSpPr>
                <a:spLocks/>
              </p:cNvSpPr>
              <p:nvPr/>
            </p:nvSpPr>
            <p:spPr bwMode="auto">
              <a:xfrm>
                <a:off x="2926292" y="2625696"/>
                <a:ext cx="56098" cy="90266"/>
              </a:xfrm>
              <a:custGeom>
                <a:avLst/>
                <a:gdLst>
                  <a:gd name="T0" fmla="*/ 10 w 24"/>
                  <a:gd name="T1" fmla="*/ 41 h 41"/>
                  <a:gd name="T2" fmla="*/ 0 w 24"/>
                  <a:gd name="T3" fmla="*/ 38 h 41"/>
                  <a:gd name="T4" fmla="*/ 17 w 24"/>
                  <a:gd name="T5" fmla="*/ 0 h 41"/>
                  <a:gd name="T6" fmla="*/ 24 w 24"/>
                  <a:gd name="T7" fmla="*/ 5 h 41"/>
                  <a:gd name="T8" fmla="*/ 10 w 24"/>
                  <a:gd name="T9" fmla="*/ 41 h 41"/>
                </a:gdLst>
                <a:ahLst/>
                <a:cxnLst>
                  <a:cxn ang="0">
                    <a:pos x="T0" y="T1"/>
                  </a:cxn>
                  <a:cxn ang="0">
                    <a:pos x="T2" y="T3"/>
                  </a:cxn>
                  <a:cxn ang="0">
                    <a:pos x="T4" y="T5"/>
                  </a:cxn>
                  <a:cxn ang="0">
                    <a:pos x="T6" y="T7"/>
                  </a:cxn>
                  <a:cxn ang="0">
                    <a:pos x="T8" y="T9"/>
                  </a:cxn>
                </a:cxnLst>
                <a:rect l="0" t="0" r="r" b="b"/>
                <a:pathLst>
                  <a:path w="24" h="41">
                    <a:moveTo>
                      <a:pt x="10" y="41"/>
                    </a:moveTo>
                    <a:lnTo>
                      <a:pt x="0" y="38"/>
                    </a:lnTo>
                    <a:lnTo>
                      <a:pt x="17" y="0"/>
                    </a:lnTo>
                    <a:lnTo>
                      <a:pt x="24" y="5"/>
                    </a:lnTo>
                    <a:lnTo>
                      <a:pt x="10"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2" name="Freeform 41"/>
              <p:cNvSpPr>
                <a:spLocks/>
              </p:cNvSpPr>
              <p:nvPr/>
            </p:nvSpPr>
            <p:spPr bwMode="auto">
              <a:xfrm>
                <a:off x="3688295" y="3667057"/>
                <a:ext cx="93497" cy="26419"/>
              </a:xfrm>
              <a:custGeom>
                <a:avLst/>
                <a:gdLst>
                  <a:gd name="T0" fmla="*/ 0 w 40"/>
                  <a:gd name="T1" fmla="*/ 12 h 12"/>
                  <a:gd name="T2" fmla="*/ 0 w 40"/>
                  <a:gd name="T3" fmla="*/ 5 h 12"/>
                  <a:gd name="T4" fmla="*/ 38 w 40"/>
                  <a:gd name="T5" fmla="*/ 0 h 12"/>
                  <a:gd name="T6" fmla="*/ 40 w 40"/>
                  <a:gd name="T7" fmla="*/ 10 h 12"/>
                  <a:gd name="T8" fmla="*/ 0 w 40"/>
                  <a:gd name="T9" fmla="*/ 12 h 12"/>
                </a:gdLst>
                <a:ahLst/>
                <a:cxnLst>
                  <a:cxn ang="0">
                    <a:pos x="T0" y="T1"/>
                  </a:cxn>
                  <a:cxn ang="0">
                    <a:pos x="T2" y="T3"/>
                  </a:cxn>
                  <a:cxn ang="0">
                    <a:pos x="T4" y="T5"/>
                  </a:cxn>
                  <a:cxn ang="0">
                    <a:pos x="T6" y="T7"/>
                  </a:cxn>
                  <a:cxn ang="0">
                    <a:pos x="T8" y="T9"/>
                  </a:cxn>
                </a:cxnLst>
                <a:rect l="0" t="0" r="r" b="b"/>
                <a:pathLst>
                  <a:path w="40" h="12">
                    <a:moveTo>
                      <a:pt x="0" y="12"/>
                    </a:moveTo>
                    <a:lnTo>
                      <a:pt x="0" y="5"/>
                    </a:lnTo>
                    <a:lnTo>
                      <a:pt x="38" y="0"/>
                    </a:lnTo>
                    <a:lnTo>
                      <a:pt x="40" y="10"/>
                    </a:lnTo>
                    <a:lnTo>
                      <a:pt x="0"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3" name="Freeform 42"/>
              <p:cNvSpPr>
                <a:spLocks/>
              </p:cNvSpPr>
              <p:nvPr/>
            </p:nvSpPr>
            <p:spPr bwMode="auto">
              <a:xfrm>
                <a:off x="3664921" y="3530557"/>
                <a:ext cx="95835" cy="41831"/>
              </a:xfrm>
              <a:custGeom>
                <a:avLst/>
                <a:gdLst>
                  <a:gd name="T0" fmla="*/ 3 w 41"/>
                  <a:gd name="T1" fmla="*/ 19 h 19"/>
                  <a:gd name="T2" fmla="*/ 0 w 41"/>
                  <a:gd name="T3" fmla="*/ 10 h 19"/>
                  <a:gd name="T4" fmla="*/ 38 w 41"/>
                  <a:gd name="T5" fmla="*/ 0 h 19"/>
                  <a:gd name="T6" fmla="*/ 41 w 41"/>
                  <a:gd name="T7" fmla="*/ 10 h 19"/>
                  <a:gd name="T8" fmla="*/ 3 w 41"/>
                  <a:gd name="T9" fmla="*/ 19 h 19"/>
                </a:gdLst>
                <a:ahLst/>
                <a:cxnLst>
                  <a:cxn ang="0">
                    <a:pos x="T0" y="T1"/>
                  </a:cxn>
                  <a:cxn ang="0">
                    <a:pos x="T2" y="T3"/>
                  </a:cxn>
                  <a:cxn ang="0">
                    <a:pos x="T4" y="T5"/>
                  </a:cxn>
                  <a:cxn ang="0">
                    <a:pos x="T6" y="T7"/>
                  </a:cxn>
                  <a:cxn ang="0">
                    <a:pos x="T8" y="T9"/>
                  </a:cxn>
                </a:cxnLst>
                <a:rect l="0" t="0" r="r" b="b"/>
                <a:pathLst>
                  <a:path w="41" h="19">
                    <a:moveTo>
                      <a:pt x="3" y="19"/>
                    </a:moveTo>
                    <a:lnTo>
                      <a:pt x="0" y="10"/>
                    </a:lnTo>
                    <a:lnTo>
                      <a:pt x="38" y="0"/>
                    </a:lnTo>
                    <a:lnTo>
                      <a:pt x="41" y="10"/>
                    </a:lnTo>
                    <a:lnTo>
                      <a:pt x="3"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4" name="Freeform 43"/>
              <p:cNvSpPr>
                <a:spLocks/>
              </p:cNvSpPr>
              <p:nvPr/>
            </p:nvSpPr>
            <p:spPr bwMode="auto">
              <a:xfrm>
                <a:off x="3627522" y="3400662"/>
                <a:ext cx="100510" cy="46234"/>
              </a:xfrm>
              <a:custGeom>
                <a:avLst/>
                <a:gdLst>
                  <a:gd name="T0" fmla="*/ 4 w 43"/>
                  <a:gd name="T1" fmla="*/ 21 h 21"/>
                  <a:gd name="T2" fmla="*/ 0 w 43"/>
                  <a:gd name="T3" fmla="*/ 14 h 21"/>
                  <a:gd name="T4" fmla="*/ 38 w 43"/>
                  <a:gd name="T5" fmla="*/ 0 h 21"/>
                  <a:gd name="T6" fmla="*/ 43 w 43"/>
                  <a:gd name="T7" fmla="*/ 10 h 21"/>
                  <a:gd name="T8" fmla="*/ 4 w 43"/>
                  <a:gd name="T9" fmla="*/ 21 h 21"/>
                </a:gdLst>
                <a:ahLst/>
                <a:cxnLst>
                  <a:cxn ang="0">
                    <a:pos x="T0" y="T1"/>
                  </a:cxn>
                  <a:cxn ang="0">
                    <a:pos x="T2" y="T3"/>
                  </a:cxn>
                  <a:cxn ang="0">
                    <a:pos x="T4" y="T5"/>
                  </a:cxn>
                  <a:cxn ang="0">
                    <a:pos x="T6" y="T7"/>
                  </a:cxn>
                  <a:cxn ang="0">
                    <a:pos x="T8" y="T9"/>
                  </a:cxn>
                </a:cxnLst>
                <a:rect l="0" t="0" r="r" b="b"/>
                <a:pathLst>
                  <a:path w="43" h="21">
                    <a:moveTo>
                      <a:pt x="4" y="21"/>
                    </a:moveTo>
                    <a:lnTo>
                      <a:pt x="0" y="14"/>
                    </a:lnTo>
                    <a:lnTo>
                      <a:pt x="38" y="0"/>
                    </a:lnTo>
                    <a:lnTo>
                      <a:pt x="43" y="10"/>
                    </a:lnTo>
                    <a:lnTo>
                      <a:pt x="4"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5" name="Freeform 44"/>
              <p:cNvSpPr>
                <a:spLocks/>
              </p:cNvSpPr>
              <p:nvPr/>
            </p:nvSpPr>
            <p:spPr bwMode="auto">
              <a:xfrm>
                <a:off x="3576098" y="3275171"/>
                <a:ext cx="95835" cy="57242"/>
              </a:xfrm>
              <a:custGeom>
                <a:avLst/>
                <a:gdLst>
                  <a:gd name="T0" fmla="*/ 5 w 41"/>
                  <a:gd name="T1" fmla="*/ 26 h 26"/>
                  <a:gd name="T2" fmla="*/ 0 w 41"/>
                  <a:gd name="T3" fmla="*/ 17 h 26"/>
                  <a:gd name="T4" fmla="*/ 38 w 41"/>
                  <a:gd name="T5" fmla="*/ 0 h 26"/>
                  <a:gd name="T6" fmla="*/ 41 w 41"/>
                  <a:gd name="T7" fmla="*/ 10 h 26"/>
                  <a:gd name="T8" fmla="*/ 5 w 41"/>
                  <a:gd name="T9" fmla="*/ 26 h 26"/>
                </a:gdLst>
                <a:ahLst/>
                <a:cxnLst>
                  <a:cxn ang="0">
                    <a:pos x="T0" y="T1"/>
                  </a:cxn>
                  <a:cxn ang="0">
                    <a:pos x="T2" y="T3"/>
                  </a:cxn>
                  <a:cxn ang="0">
                    <a:pos x="T4" y="T5"/>
                  </a:cxn>
                  <a:cxn ang="0">
                    <a:pos x="T6" y="T7"/>
                  </a:cxn>
                  <a:cxn ang="0">
                    <a:pos x="T8" y="T9"/>
                  </a:cxn>
                </a:cxnLst>
                <a:rect l="0" t="0" r="r" b="b"/>
                <a:pathLst>
                  <a:path w="41" h="26">
                    <a:moveTo>
                      <a:pt x="5" y="26"/>
                    </a:moveTo>
                    <a:lnTo>
                      <a:pt x="0" y="17"/>
                    </a:lnTo>
                    <a:lnTo>
                      <a:pt x="38" y="0"/>
                    </a:lnTo>
                    <a:lnTo>
                      <a:pt x="41" y="10"/>
                    </a:lnTo>
                    <a:lnTo>
                      <a:pt x="5"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6" name="Freeform 45"/>
              <p:cNvSpPr>
                <a:spLocks/>
              </p:cNvSpPr>
              <p:nvPr/>
            </p:nvSpPr>
            <p:spPr bwMode="auto">
              <a:xfrm>
                <a:off x="1610316" y="2751187"/>
                <a:ext cx="70123" cy="83661"/>
              </a:xfrm>
              <a:custGeom>
                <a:avLst/>
                <a:gdLst>
                  <a:gd name="T0" fmla="*/ 23 w 30"/>
                  <a:gd name="T1" fmla="*/ 38 h 38"/>
                  <a:gd name="T2" fmla="*/ 0 w 30"/>
                  <a:gd name="T3" fmla="*/ 8 h 38"/>
                  <a:gd name="T4" fmla="*/ 9 w 30"/>
                  <a:gd name="T5" fmla="*/ 0 h 38"/>
                  <a:gd name="T6" fmla="*/ 30 w 30"/>
                  <a:gd name="T7" fmla="*/ 34 h 38"/>
                  <a:gd name="T8" fmla="*/ 23 w 30"/>
                  <a:gd name="T9" fmla="*/ 38 h 38"/>
                </a:gdLst>
                <a:ahLst/>
                <a:cxnLst>
                  <a:cxn ang="0">
                    <a:pos x="T0" y="T1"/>
                  </a:cxn>
                  <a:cxn ang="0">
                    <a:pos x="T2" y="T3"/>
                  </a:cxn>
                  <a:cxn ang="0">
                    <a:pos x="T4" y="T5"/>
                  </a:cxn>
                  <a:cxn ang="0">
                    <a:pos x="T6" y="T7"/>
                  </a:cxn>
                  <a:cxn ang="0">
                    <a:pos x="T8" y="T9"/>
                  </a:cxn>
                </a:cxnLst>
                <a:rect l="0" t="0" r="r" b="b"/>
                <a:pathLst>
                  <a:path w="30" h="38">
                    <a:moveTo>
                      <a:pt x="23" y="38"/>
                    </a:moveTo>
                    <a:lnTo>
                      <a:pt x="0" y="8"/>
                    </a:lnTo>
                    <a:lnTo>
                      <a:pt x="9" y="0"/>
                    </a:lnTo>
                    <a:lnTo>
                      <a:pt x="30" y="34"/>
                    </a:lnTo>
                    <a:lnTo>
                      <a:pt x="23"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7" name="Freeform 46"/>
              <p:cNvSpPr>
                <a:spLocks/>
              </p:cNvSpPr>
              <p:nvPr/>
            </p:nvSpPr>
            <p:spPr bwMode="auto">
              <a:xfrm>
                <a:off x="1498119" y="2834849"/>
                <a:ext cx="77135" cy="79258"/>
              </a:xfrm>
              <a:custGeom>
                <a:avLst/>
                <a:gdLst>
                  <a:gd name="T0" fmla="*/ 26 w 33"/>
                  <a:gd name="T1" fmla="*/ 36 h 36"/>
                  <a:gd name="T2" fmla="*/ 0 w 33"/>
                  <a:gd name="T3" fmla="*/ 8 h 36"/>
                  <a:gd name="T4" fmla="*/ 7 w 33"/>
                  <a:gd name="T5" fmla="*/ 0 h 36"/>
                  <a:gd name="T6" fmla="*/ 33 w 33"/>
                  <a:gd name="T7" fmla="*/ 31 h 36"/>
                  <a:gd name="T8" fmla="*/ 26 w 33"/>
                  <a:gd name="T9" fmla="*/ 36 h 36"/>
                </a:gdLst>
                <a:ahLst/>
                <a:cxnLst>
                  <a:cxn ang="0">
                    <a:pos x="T0" y="T1"/>
                  </a:cxn>
                  <a:cxn ang="0">
                    <a:pos x="T2" y="T3"/>
                  </a:cxn>
                  <a:cxn ang="0">
                    <a:pos x="T4" y="T5"/>
                  </a:cxn>
                  <a:cxn ang="0">
                    <a:pos x="T6" y="T7"/>
                  </a:cxn>
                  <a:cxn ang="0">
                    <a:pos x="T8" y="T9"/>
                  </a:cxn>
                </a:cxnLst>
                <a:rect l="0" t="0" r="r" b="b"/>
                <a:pathLst>
                  <a:path w="33" h="36">
                    <a:moveTo>
                      <a:pt x="26" y="36"/>
                    </a:moveTo>
                    <a:lnTo>
                      <a:pt x="0" y="8"/>
                    </a:lnTo>
                    <a:lnTo>
                      <a:pt x="7" y="0"/>
                    </a:lnTo>
                    <a:lnTo>
                      <a:pt x="33" y="31"/>
                    </a:lnTo>
                    <a:lnTo>
                      <a:pt x="26" y="3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8" name="Freeform 47"/>
              <p:cNvSpPr>
                <a:spLocks/>
              </p:cNvSpPr>
              <p:nvPr/>
            </p:nvSpPr>
            <p:spPr bwMode="auto">
              <a:xfrm>
                <a:off x="1397609" y="2929518"/>
                <a:ext cx="84148" cy="74855"/>
              </a:xfrm>
              <a:custGeom>
                <a:avLst/>
                <a:gdLst>
                  <a:gd name="T0" fmla="*/ 29 w 36"/>
                  <a:gd name="T1" fmla="*/ 34 h 34"/>
                  <a:gd name="T2" fmla="*/ 0 w 36"/>
                  <a:gd name="T3" fmla="*/ 7 h 34"/>
                  <a:gd name="T4" fmla="*/ 7 w 36"/>
                  <a:gd name="T5" fmla="*/ 0 h 34"/>
                  <a:gd name="T6" fmla="*/ 36 w 36"/>
                  <a:gd name="T7" fmla="*/ 26 h 34"/>
                  <a:gd name="T8" fmla="*/ 29 w 36"/>
                  <a:gd name="T9" fmla="*/ 34 h 34"/>
                </a:gdLst>
                <a:ahLst/>
                <a:cxnLst>
                  <a:cxn ang="0">
                    <a:pos x="T0" y="T1"/>
                  </a:cxn>
                  <a:cxn ang="0">
                    <a:pos x="T2" y="T3"/>
                  </a:cxn>
                  <a:cxn ang="0">
                    <a:pos x="T4" y="T5"/>
                  </a:cxn>
                  <a:cxn ang="0">
                    <a:pos x="T6" y="T7"/>
                  </a:cxn>
                  <a:cxn ang="0">
                    <a:pos x="T8" y="T9"/>
                  </a:cxn>
                </a:cxnLst>
                <a:rect l="0" t="0" r="r" b="b"/>
                <a:pathLst>
                  <a:path w="36" h="34">
                    <a:moveTo>
                      <a:pt x="29" y="34"/>
                    </a:moveTo>
                    <a:lnTo>
                      <a:pt x="0" y="7"/>
                    </a:lnTo>
                    <a:lnTo>
                      <a:pt x="7" y="0"/>
                    </a:lnTo>
                    <a:lnTo>
                      <a:pt x="36" y="26"/>
                    </a:lnTo>
                    <a:lnTo>
                      <a:pt x="29" y="3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29" name="Freeform 48"/>
              <p:cNvSpPr>
                <a:spLocks/>
              </p:cNvSpPr>
              <p:nvPr/>
            </p:nvSpPr>
            <p:spPr bwMode="auto">
              <a:xfrm>
                <a:off x="1308787" y="3035195"/>
                <a:ext cx="88823" cy="68250"/>
              </a:xfrm>
              <a:custGeom>
                <a:avLst/>
                <a:gdLst>
                  <a:gd name="T0" fmla="*/ 31 w 38"/>
                  <a:gd name="T1" fmla="*/ 31 h 31"/>
                  <a:gd name="T2" fmla="*/ 0 w 38"/>
                  <a:gd name="T3" fmla="*/ 7 h 31"/>
                  <a:gd name="T4" fmla="*/ 5 w 38"/>
                  <a:gd name="T5" fmla="*/ 0 h 31"/>
                  <a:gd name="T6" fmla="*/ 38 w 38"/>
                  <a:gd name="T7" fmla="*/ 24 h 31"/>
                  <a:gd name="T8" fmla="*/ 31 w 38"/>
                  <a:gd name="T9" fmla="*/ 31 h 31"/>
                </a:gdLst>
                <a:ahLst/>
                <a:cxnLst>
                  <a:cxn ang="0">
                    <a:pos x="T0" y="T1"/>
                  </a:cxn>
                  <a:cxn ang="0">
                    <a:pos x="T2" y="T3"/>
                  </a:cxn>
                  <a:cxn ang="0">
                    <a:pos x="T4" y="T5"/>
                  </a:cxn>
                  <a:cxn ang="0">
                    <a:pos x="T6" y="T7"/>
                  </a:cxn>
                  <a:cxn ang="0">
                    <a:pos x="T8" y="T9"/>
                  </a:cxn>
                </a:cxnLst>
                <a:rect l="0" t="0" r="r" b="b"/>
                <a:pathLst>
                  <a:path w="38" h="31">
                    <a:moveTo>
                      <a:pt x="31" y="31"/>
                    </a:moveTo>
                    <a:lnTo>
                      <a:pt x="0" y="7"/>
                    </a:lnTo>
                    <a:lnTo>
                      <a:pt x="5" y="0"/>
                    </a:lnTo>
                    <a:lnTo>
                      <a:pt x="38" y="24"/>
                    </a:lnTo>
                    <a:lnTo>
                      <a:pt x="31"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0" name="Freeform 57"/>
              <p:cNvSpPr>
                <a:spLocks/>
              </p:cNvSpPr>
              <p:nvPr/>
            </p:nvSpPr>
            <p:spPr bwMode="auto">
              <a:xfrm>
                <a:off x="3449877" y="3055010"/>
                <a:ext cx="88823" cy="68250"/>
              </a:xfrm>
              <a:custGeom>
                <a:avLst/>
                <a:gdLst>
                  <a:gd name="T0" fmla="*/ 7 w 38"/>
                  <a:gd name="T1" fmla="*/ 31 h 31"/>
                  <a:gd name="T2" fmla="*/ 0 w 38"/>
                  <a:gd name="T3" fmla="*/ 24 h 31"/>
                  <a:gd name="T4" fmla="*/ 33 w 38"/>
                  <a:gd name="T5" fmla="*/ 0 h 31"/>
                  <a:gd name="T6" fmla="*/ 38 w 38"/>
                  <a:gd name="T7" fmla="*/ 7 h 31"/>
                  <a:gd name="T8" fmla="*/ 7 w 38"/>
                  <a:gd name="T9" fmla="*/ 31 h 31"/>
                </a:gdLst>
                <a:ahLst/>
                <a:cxnLst>
                  <a:cxn ang="0">
                    <a:pos x="T0" y="T1"/>
                  </a:cxn>
                  <a:cxn ang="0">
                    <a:pos x="T2" y="T3"/>
                  </a:cxn>
                  <a:cxn ang="0">
                    <a:pos x="T4" y="T5"/>
                  </a:cxn>
                  <a:cxn ang="0">
                    <a:pos x="T6" y="T7"/>
                  </a:cxn>
                  <a:cxn ang="0">
                    <a:pos x="T8" y="T9"/>
                  </a:cxn>
                </a:cxnLst>
                <a:rect l="0" t="0" r="r" b="b"/>
                <a:pathLst>
                  <a:path w="38" h="31">
                    <a:moveTo>
                      <a:pt x="7" y="31"/>
                    </a:moveTo>
                    <a:lnTo>
                      <a:pt x="0" y="24"/>
                    </a:lnTo>
                    <a:lnTo>
                      <a:pt x="33" y="0"/>
                    </a:lnTo>
                    <a:lnTo>
                      <a:pt x="38" y="7"/>
                    </a:lnTo>
                    <a:lnTo>
                      <a:pt x="7"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1" name="Freeform 58"/>
              <p:cNvSpPr>
                <a:spLocks/>
              </p:cNvSpPr>
              <p:nvPr/>
            </p:nvSpPr>
            <p:spPr bwMode="auto">
              <a:xfrm>
                <a:off x="3365729" y="2951534"/>
                <a:ext cx="88823" cy="72653"/>
              </a:xfrm>
              <a:custGeom>
                <a:avLst/>
                <a:gdLst>
                  <a:gd name="T0" fmla="*/ 7 w 38"/>
                  <a:gd name="T1" fmla="*/ 33 h 33"/>
                  <a:gd name="T2" fmla="*/ 0 w 38"/>
                  <a:gd name="T3" fmla="*/ 26 h 33"/>
                  <a:gd name="T4" fmla="*/ 31 w 38"/>
                  <a:gd name="T5" fmla="*/ 0 h 33"/>
                  <a:gd name="T6" fmla="*/ 38 w 38"/>
                  <a:gd name="T7" fmla="*/ 7 h 33"/>
                  <a:gd name="T8" fmla="*/ 7 w 38"/>
                  <a:gd name="T9" fmla="*/ 33 h 33"/>
                </a:gdLst>
                <a:ahLst/>
                <a:cxnLst>
                  <a:cxn ang="0">
                    <a:pos x="T0" y="T1"/>
                  </a:cxn>
                  <a:cxn ang="0">
                    <a:pos x="T2" y="T3"/>
                  </a:cxn>
                  <a:cxn ang="0">
                    <a:pos x="T4" y="T5"/>
                  </a:cxn>
                  <a:cxn ang="0">
                    <a:pos x="T6" y="T7"/>
                  </a:cxn>
                  <a:cxn ang="0">
                    <a:pos x="T8" y="T9"/>
                  </a:cxn>
                </a:cxnLst>
                <a:rect l="0" t="0" r="r" b="b"/>
                <a:pathLst>
                  <a:path w="38" h="33">
                    <a:moveTo>
                      <a:pt x="7" y="33"/>
                    </a:moveTo>
                    <a:lnTo>
                      <a:pt x="0" y="26"/>
                    </a:lnTo>
                    <a:lnTo>
                      <a:pt x="31" y="0"/>
                    </a:lnTo>
                    <a:lnTo>
                      <a:pt x="38" y="7"/>
                    </a:lnTo>
                    <a:lnTo>
                      <a:pt x="7" y="33"/>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2" name="Freeform 59"/>
              <p:cNvSpPr>
                <a:spLocks/>
              </p:cNvSpPr>
              <p:nvPr/>
            </p:nvSpPr>
            <p:spPr bwMode="auto">
              <a:xfrm>
                <a:off x="3272232" y="2852461"/>
                <a:ext cx="81810" cy="77056"/>
              </a:xfrm>
              <a:custGeom>
                <a:avLst/>
                <a:gdLst>
                  <a:gd name="T0" fmla="*/ 7 w 35"/>
                  <a:gd name="T1" fmla="*/ 35 h 35"/>
                  <a:gd name="T2" fmla="*/ 0 w 35"/>
                  <a:gd name="T3" fmla="*/ 30 h 35"/>
                  <a:gd name="T4" fmla="*/ 28 w 35"/>
                  <a:gd name="T5" fmla="*/ 0 h 35"/>
                  <a:gd name="T6" fmla="*/ 35 w 35"/>
                  <a:gd name="T7" fmla="*/ 7 h 35"/>
                  <a:gd name="T8" fmla="*/ 7 w 35"/>
                  <a:gd name="T9" fmla="*/ 35 h 35"/>
                </a:gdLst>
                <a:ahLst/>
                <a:cxnLst>
                  <a:cxn ang="0">
                    <a:pos x="T0" y="T1"/>
                  </a:cxn>
                  <a:cxn ang="0">
                    <a:pos x="T2" y="T3"/>
                  </a:cxn>
                  <a:cxn ang="0">
                    <a:pos x="T4" y="T5"/>
                  </a:cxn>
                  <a:cxn ang="0">
                    <a:pos x="T6" y="T7"/>
                  </a:cxn>
                  <a:cxn ang="0">
                    <a:pos x="T8" y="T9"/>
                  </a:cxn>
                </a:cxnLst>
                <a:rect l="0" t="0" r="r" b="b"/>
                <a:pathLst>
                  <a:path w="35" h="35">
                    <a:moveTo>
                      <a:pt x="7" y="35"/>
                    </a:moveTo>
                    <a:lnTo>
                      <a:pt x="0" y="30"/>
                    </a:lnTo>
                    <a:lnTo>
                      <a:pt x="28" y="0"/>
                    </a:lnTo>
                    <a:lnTo>
                      <a:pt x="35" y="7"/>
                    </a:lnTo>
                    <a:lnTo>
                      <a:pt x="7" y="3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3" name="Freeform 60"/>
              <p:cNvSpPr>
                <a:spLocks/>
              </p:cNvSpPr>
              <p:nvPr/>
            </p:nvSpPr>
            <p:spPr bwMode="auto">
              <a:xfrm>
                <a:off x="3171722" y="2768800"/>
                <a:ext cx="72460" cy="83661"/>
              </a:xfrm>
              <a:custGeom>
                <a:avLst/>
                <a:gdLst>
                  <a:gd name="T0" fmla="*/ 7 w 31"/>
                  <a:gd name="T1" fmla="*/ 38 h 38"/>
                  <a:gd name="T2" fmla="*/ 0 w 31"/>
                  <a:gd name="T3" fmla="*/ 33 h 38"/>
                  <a:gd name="T4" fmla="*/ 24 w 31"/>
                  <a:gd name="T5" fmla="*/ 0 h 38"/>
                  <a:gd name="T6" fmla="*/ 31 w 31"/>
                  <a:gd name="T7" fmla="*/ 4 h 38"/>
                  <a:gd name="T8" fmla="*/ 7 w 31"/>
                  <a:gd name="T9" fmla="*/ 38 h 38"/>
                </a:gdLst>
                <a:ahLst/>
                <a:cxnLst>
                  <a:cxn ang="0">
                    <a:pos x="T0" y="T1"/>
                  </a:cxn>
                  <a:cxn ang="0">
                    <a:pos x="T2" y="T3"/>
                  </a:cxn>
                  <a:cxn ang="0">
                    <a:pos x="T4" y="T5"/>
                  </a:cxn>
                  <a:cxn ang="0">
                    <a:pos x="T6" y="T7"/>
                  </a:cxn>
                  <a:cxn ang="0">
                    <a:pos x="T8" y="T9"/>
                  </a:cxn>
                </a:cxnLst>
                <a:rect l="0" t="0" r="r" b="b"/>
                <a:pathLst>
                  <a:path w="31" h="38">
                    <a:moveTo>
                      <a:pt x="7" y="38"/>
                    </a:moveTo>
                    <a:lnTo>
                      <a:pt x="0" y="33"/>
                    </a:lnTo>
                    <a:lnTo>
                      <a:pt x="24" y="0"/>
                    </a:lnTo>
                    <a:lnTo>
                      <a:pt x="31" y="4"/>
                    </a:lnTo>
                    <a:lnTo>
                      <a:pt x="7"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4" name="Freeform 61"/>
              <p:cNvSpPr>
                <a:spLocks/>
              </p:cNvSpPr>
              <p:nvPr/>
            </p:nvSpPr>
            <p:spPr bwMode="auto">
              <a:xfrm>
                <a:off x="1046994" y="3667057"/>
                <a:ext cx="100510" cy="26419"/>
              </a:xfrm>
              <a:custGeom>
                <a:avLst/>
                <a:gdLst>
                  <a:gd name="T0" fmla="*/ 41 w 43"/>
                  <a:gd name="T1" fmla="*/ 12 h 12"/>
                  <a:gd name="T2" fmla="*/ 0 w 43"/>
                  <a:gd name="T3" fmla="*/ 10 h 12"/>
                  <a:gd name="T4" fmla="*/ 3 w 43"/>
                  <a:gd name="T5" fmla="*/ 0 h 12"/>
                  <a:gd name="T6" fmla="*/ 43 w 43"/>
                  <a:gd name="T7" fmla="*/ 5 h 12"/>
                  <a:gd name="T8" fmla="*/ 41 w 43"/>
                  <a:gd name="T9" fmla="*/ 12 h 12"/>
                </a:gdLst>
                <a:ahLst/>
                <a:cxnLst>
                  <a:cxn ang="0">
                    <a:pos x="T0" y="T1"/>
                  </a:cxn>
                  <a:cxn ang="0">
                    <a:pos x="T2" y="T3"/>
                  </a:cxn>
                  <a:cxn ang="0">
                    <a:pos x="T4" y="T5"/>
                  </a:cxn>
                  <a:cxn ang="0">
                    <a:pos x="T6" y="T7"/>
                  </a:cxn>
                  <a:cxn ang="0">
                    <a:pos x="T8" y="T9"/>
                  </a:cxn>
                </a:cxnLst>
                <a:rect l="0" t="0" r="r" b="b"/>
                <a:pathLst>
                  <a:path w="43" h="12">
                    <a:moveTo>
                      <a:pt x="41" y="12"/>
                    </a:moveTo>
                    <a:lnTo>
                      <a:pt x="0" y="10"/>
                    </a:lnTo>
                    <a:lnTo>
                      <a:pt x="3" y="0"/>
                    </a:lnTo>
                    <a:lnTo>
                      <a:pt x="43" y="5"/>
                    </a:lnTo>
                    <a:lnTo>
                      <a:pt x="41"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5" name="Freeform 62"/>
              <p:cNvSpPr>
                <a:spLocks/>
              </p:cNvSpPr>
              <p:nvPr/>
            </p:nvSpPr>
            <p:spPr bwMode="auto">
              <a:xfrm>
                <a:off x="1070368" y="3530557"/>
                <a:ext cx="100510" cy="41831"/>
              </a:xfrm>
              <a:custGeom>
                <a:avLst/>
                <a:gdLst>
                  <a:gd name="T0" fmla="*/ 40 w 43"/>
                  <a:gd name="T1" fmla="*/ 19 h 19"/>
                  <a:gd name="T2" fmla="*/ 0 w 43"/>
                  <a:gd name="T3" fmla="*/ 10 h 19"/>
                  <a:gd name="T4" fmla="*/ 2 w 43"/>
                  <a:gd name="T5" fmla="*/ 0 h 19"/>
                  <a:gd name="T6" fmla="*/ 43 w 43"/>
                  <a:gd name="T7" fmla="*/ 10 h 19"/>
                  <a:gd name="T8" fmla="*/ 40 w 43"/>
                  <a:gd name="T9" fmla="*/ 19 h 19"/>
                </a:gdLst>
                <a:ahLst/>
                <a:cxnLst>
                  <a:cxn ang="0">
                    <a:pos x="T0" y="T1"/>
                  </a:cxn>
                  <a:cxn ang="0">
                    <a:pos x="T2" y="T3"/>
                  </a:cxn>
                  <a:cxn ang="0">
                    <a:pos x="T4" y="T5"/>
                  </a:cxn>
                  <a:cxn ang="0">
                    <a:pos x="T6" y="T7"/>
                  </a:cxn>
                  <a:cxn ang="0">
                    <a:pos x="T8" y="T9"/>
                  </a:cxn>
                </a:cxnLst>
                <a:rect l="0" t="0" r="r" b="b"/>
                <a:pathLst>
                  <a:path w="43" h="19">
                    <a:moveTo>
                      <a:pt x="40" y="19"/>
                    </a:moveTo>
                    <a:lnTo>
                      <a:pt x="0" y="10"/>
                    </a:lnTo>
                    <a:lnTo>
                      <a:pt x="2" y="0"/>
                    </a:lnTo>
                    <a:lnTo>
                      <a:pt x="43" y="10"/>
                    </a:lnTo>
                    <a:lnTo>
                      <a:pt x="40"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6" name="Freeform 63"/>
              <p:cNvSpPr>
                <a:spLocks/>
              </p:cNvSpPr>
              <p:nvPr/>
            </p:nvSpPr>
            <p:spPr bwMode="auto">
              <a:xfrm>
                <a:off x="1110105" y="3400662"/>
                <a:ext cx="93497" cy="46234"/>
              </a:xfrm>
              <a:custGeom>
                <a:avLst/>
                <a:gdLst>
                  <a:gd name="T0" fmla="*/ 38 w 40"/>
                  <a:gd name="T1" fmla="*/ 21 h 21"/>
                  <a:gd name="T2" fmla="*/ 0 w 40"/>
                  <a:gd name="T3" fmla="*/ 10 h 21"/>
                  <a:gd name="T4" fmla="*/ 2 w 40"/>
                  <a:gd name="T5" fmla="*/ 0 h 21"/>
                  <a:gd name="T6" fmla="*/ 40 w 40"/>
                  <a:gd name="T7" fmla="*/ 14 h 21"/>
                  <a:gd name="T8" fmla="*/ 38 w 40"/>
                  <a:gd name="T9" fmla="*/ 21 h 21"/>
                </a:gdLst>
                <a:ahLst/>
                <a:cxnLst>
                  <a:cxn ang="0">
                    <a:pos x="T0" y="T1"/>
                  </a:cxn>
                  <a:cxn ang="0">
                    <a:pos x="T2" y="T3"/>
                  </a:cxn>
                  <a:cxn ang="0">
                    <a:pos x="T4" y="T5"/>
                  </a:cxn>
                  <a:cxn ang="0">
                    <a:pos x="T6" y="T7"/>
                  </a:cxn>
                  <a:cxn ang="0">
                    <a:pos x="T8" y="T9"/>
                  </a:cxn>
                </a:cxnLst>
                <a:rect l="0" t="0" r="r" b="b"/>
                <a:pathLst>
                  <a:path w="40" h="21">
                    <a:moveTo>
                      <a:pt x="38" y="21"/>
                    </a:moveTo>
                    <a:lnTo>
                      <a:pt x="0" y="10"/>
                    </a:lnTo>
                    <a:lnTo>
                      <a:pt x="2" y="0"/>
                    </a:lnTo>
                    <a:lnTo>
                      <a:pt x="40" y="14"/>
                    </a:lnTo>
                    <a:lnTo>
                      <a:pt x="38"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137" name="Freeform 64"/>
              <p:cNvSpPr>
                <a:spLocks/>
              </p:cNvSpPr>
              <p:nvPr/>
            </p:nvSpPr>
            <p:spPr bwMode="auto">
              <a:xfrm>
                <a:off x="1159191" y="3275171"/>
                <a:ext cx="93497" cy="57242"/>
              </a:xfrm>
              <a:custGeom>
                <a:avLst/>
                <a:gdLst>
                  <a:gd name="T0" fmla="*/ 36 w 40"/>
                  <a:gd name="T1" fmla="*/ 26 h 26"/>
                  <a:gd name="T2" fmla="*/ 0 w 40"/>
                  <a:gd name="T3" fmla="*/ 10 h 26"/>
                  <a:gd name="T4" fmla="*/ 5 w 40"/>
                  <a:gd name="T5" fmla="*/ 0 h 26"/>
                  <a:gd name="T6" fmla="*/ 40 w 40"/>
                  <a:gd name="T7" fmla="*/ 17 h 26"/>
                  <a:gd name="T8" fmla="*/ 36 w 40"/>
                  <a:gd name="T9" fmla="*/ 26 h 26"/>
                </a:gdLst>
                <a:ahLst/>
                <a:cxnLst>
                  <a:cxn ang="0">
                    <a:pos x="T0" y="T1"/>
                  </a:cxn>
                  <a:cxn ang="0">
                    <a:pos x="T2" y="T3"/>
                  </a:cxn>
                  <a:cxn ang="0">
                    <a:pos x="T4" y="T5"/>
                  </a:cxn>
                  <a:cxn ang="0">
                    <a:pos x="T6" y="T7"/>
                  </a:cxn>
                  <a:cxn ang="0">
                    <a:pos x="T8" y="T9"/>
                  </a:cxn>
                </a:cxnLst>
                <a:rect l="0" t="0" r="r" b="b"/>
                <a:pathLst>
                  <a:path w="40" h="26">
                    <a:moveTo>
                      <a:pt x="36" y="26"/>
                    </a:moveTo>
                    <a:lnTo>
                      <a:pt x="0" y="10"/>
                    </a:lnTo>
                    <a:lnTo>
                      <a:pt x="5" y="0"/>
                    </a:lnTo>
                    <a:lnTo>
                      <a:pt x="40" y="17"/>
                    </a:lnTo>
                    <a:lnTo>
                      <a:pt x="36"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grpSp>
      </p:grpSp>
      <p:grpSp>
        <p:nvGrpSpPr>
          <p:cNvPr id="16" name="Group 15"/>
          <p:cNvGrpSpPr>
            <a:grpSpLocks noChangeAspect="1"/>
          </p:cNvGrpSpPr>
          <p:nvPr/>
        </p:nvGrpSpPr>
        <p:grpSpPr>
          <a:xfrm>
            <a:off x="6014752" y="2381901"/>
            <a:ext cx="3200400" cy="1721896"/>
            <a:chOff x="818127" y="2262514"/>
            <a:chExt cx="3203144" cy="1723372"/>
          </a:xfrm>
        </p:grpSpPr>
        <p:grpSp>
          <p:nvGrpSpPr>
            <p:cNvPr id="62" name="Group 61"/>
            <p:cNvGrpSpPr/>
            <p:nvPr/>
          </p:nvGrpSpPr>
          <p:grpSpPr>
            <a:xfrm>
              <a:off x="818127" y="2262514"/>
              <a:ext cx="3203144" cy="1723372"/>
              <a:chOff x="3045932" y="1266174"/>
              <a:chExt cx="3052138" cy="1642126"/>
            </a:xfrm>
          </p:grpSpPr>
          <p:sp>
            <p:nvSpPr>
              <p:cNvPr id="96" name="Freeform 95"/>
              <p:cNvSpPr/>
              <p:nvPr/>
            </p:nvSpPr>
            <p:spPr>
              <a:xfrm>
                <a:off x="3045932" y="1266174"/>
                <a:ext cx="3052138" cy="1642126"/>
              </a:xfrm>
              <a:custGeom>
                <a:avLst/>
                <a:gdLst>
                  <a:gd name="connsiteX0" fmla="*/ 1526069 w 3052138"/>
                  <a:gd name="connsiteY0" fmla="*/ 0 h 1642126"/>
                  <a:gd name="connsiteX1" fmla="*/ 3052138 w 3052138"/>
                  <a:gd name="connsiteY1" fmla="*/ 1526069 h 1642126"/>
                  <a:gd name="connsiteX2" fmla="*/ 3046278 w 3052138"/>
                  <a:gd name="connsiteY2" fmla="*/ 1642126 h 1642126"/>
                  <a:gd name="connsiteX3" fmla="*/ 2152389 w 3052138"/>
                  <a:gd name="connsiteY3" fmla="*/ 1642126 h 1642126"/>
                  <a:gd name="connsiteX4" fmla="*/ 2164088 w 3052138"/>
                  <a:gd name="connsiteY4" fmla="*/ 1526069 h 1642126"/>
                  <a:gd name="connsiteX5" fmla="*/ 1526069 w 3052138"/>
                  <a:gd name="connsiteY5" fmla="*/ 888050 h 1642126"/>
                  <a:gd name="connsiteX6" fmla="*/ 888050 w 3052138"/>
                  <a:gd name="connsiteY6" fmla="*/ 1526069 h 1642126"/>
                  <a:gd name="connsiteX7" fmla="*/ 899749 w 3052138"/>
                  <a:gd name="connsiteY7" fmla="*/ 1642126 h 1642126"/>
                  <a:gd name="connsiteX8" fmla="*/ 5861 w 3052138"/>
                  <a:gd name="connsiteY8" fmla="*/ 1642126 h 1642126"/>
                  <a:gd name="connsiteX9" fmla="*/ 0 w 3052138"/>
                  <a:gd name="connsiteY9" fmla="*/ 1526069 h 1642126"/>
                  <a:gd name="connsiteX10" fmla="*/ 1526069 w 3052138"/>
                  <a:gd name="connsiteY10" fmla="*/ 0 h 16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2138" h="1642126">
                    <a:moveTo>
                      <a:pt x="1526069" y="0"/>
                    </a:moveTo>
                    <a:cubicBezTo>
                      <a:pt x="2368894" y="0"/>
                      <a:pt x="3052138" y="683244"/>
                      <a:pt x="3052138" y="1526069"/>
                    </a:cubicBezTo>
                    <a:lnTo>
                      <a:pt x="3046278" y="1642126"/>
                    </a:lnTo>
                    <a:lnTo>
                      <a:pt x="2152389" y="1642126"/>
                    </a:lnTo>
                    <a:lnTo>
                      <a:pt x="2164088" y="1526069"/>
                    </a:lnTo>
                    <a:cubicBezTo>
                      <a:pt x="2164088" y="1173701"/>
                      <a:pt x="1878437" y="888050"/>
                      <a:pt x="1526069" y="888050"/>
                    </a:cubicBezTo>
                    <a:cubicBezTo>
                      <a:pt x="1173701" y="888050"/>
                      <a:pt x="888050" y="1173701"/>
                      <a:pt x="888050" y="1526069"/>
                    </a:cubicBezTo>
                    <a:lnTo>
                      <a:pt x="899749" y="1642126"/>
                    </a:lnTo>
                    <a:lnTo>
                      <a:pt x="5861" y="1642126"/>
                    </a:lnTo>
                    <a:lnTo>
                      <a:pt x="0" y="1526069"/>
                    </a:lnTo>
                    <a:cubicBezTo>
                      <a:pt x="0" y="683244"/>
                      <a:pt x="683244" y="0"/>
                      <a:pt x="1526069" y="0"/>
                    </a:cubicBezTo>
                    <a:close/>
                  </a:path>
                </a:pathLst>
              </a:custGeom>
              <a:solidFill>
                <a:schemeClr val="tx1">
                  <a:lumMod val="85000"/>
                  <a:lumOff val="1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black"/>
                  </a:solidFill>
                  <a:latin typeface="Arial" panose="020B0604020202020204" pitchFamily="34" charset="0"/>
                  <a:cs typeface="Arial" panose="020B0604020202020204" pitchFamily="34" charset="0"/>
                </a:endParaRPr>
              </a:p>
            </p:txBody>
          </p:sp>
          <p:grpSp>
            <p:nvGrpSpPr>
              <p:cNvPr id="97" name="Group 96"/>
              <p:cNvGrpSpPr/>
              <p:nvPr/>
            </p:nvGrpSpPr>
            <p:grpSpPr>
              <a:xfrm flipV="1">
                <a:off x="3138375" y="1362534"/>
                <a:ext cx="2871186" cy="1457240"/>
                <a:chOff x="2741532" y="2099976"/>
                <a:chExt cx="2899898" cy="1457240"/>
              </a:xfrm>
            </p:grpSpPr>
            <p:sp>
              <p:nvSpPr>
                <p:cNvPr id="101" name="Freeform 198"/>
                <p:cNvSpPr>
                  <a:spLocks/>
                </p:cNvSpPr>
                <p:nvPr/>
              </p:nvSpPr>
              <p:spPr bwMode="auto">
                <a:xfrm rot="10800000">
                  <a:off x="4185516" y="2623733"/>
                  <a:ext cx="1034256" cy="933483"/>
                </a:xfrm>
                <a:custGeom>
                  <a:avLst/>
                  <a:gdLst>
                    <a:gd name="T0" fmla="*/ 186 w 6240"/>
                    <a:gd name="T1" fmla="*/ 2404 h 5634"/>
                    <a:gd name="T2" fmla="*/ 422 w 6240"/>
                    <a:gd name="T3" fmla="*/ 2188 h 5634"/>
                    <a:gd name="T4" fmla="*/ 666 w 6240"/>
                    <a:gd name="T5" fmla="*/ 1982 h 5634"/>
                    <a:gd name="T6" fmla="*/ 916 w 6240"/>
                    <a:gd name="T7" fmla="*/ 1783 h 5634"/>
                    <a:gd name="T8" fmla="*/ 1174 w 6240"/>
                    <a:gd name="T9" fmla="*/ 1594 h 5634"/>
                    <a:gd name="T10" fmla="*/ 1440 w 6240"/>
                    <a:gd name="T11" fmla="*/ 1414 h 5634"/>
                    <a:gd name="T12" fmla="*/ 1711 w 6240"/>
                    <a:gd name="T13" fmla="*/ 1244 h 5634"/>
                    <a:gd name="T14" fmla="*/ 1991 w 6240"/>
                    <a:gd name="T15" fmla="*/ 1083 h 5634"/>
                    <a:gd name="T16" fmla="*/ 2275 w 6240"/>
                    <a:gd name="T17" fmla="*/ 933 h 5634"/>
                    <a:gd name="T18" fmla="*/ 2567 w 6240"/>
                    <a:gd name="T19" fmla="*/ 793 h 5634"/>
                    <a:gd name="T20" fmla="*/ 2863 w 6240"/>
                    <a:gd name="T21" fmla="*/ 664 h 5634"/>
                    <a:gd name="T22" fmla="*/ 3155 w 6240"/>
                    <a:gd name="T23" fmla="*/ 549 h 5634"/>
                    <a:gd name="T24" fmla="*/ 3450 w 6240"/>
                    <a:gd name="T25" fmla="*/ 445 h 5634"/>
                    <a:gd name="T26" fmla="*/ 3751 w 6240"/>
                    <a:gd name="T27" fmla="*/ 351 h 5634"/>
                    <a:gd name="T28" fmla="*/ 4057 w 6240"/>
                    <a:gd name="T29" fmla="*/ 267 h 5634"/>
                    <a:gd name="T30" fmla="*/ 4366 w 6240"/>
                    <a:gd name="T31" fmla="*/ 195 h 5634"/>
                    <a:gd name="T32" fmla="*/ 4680 w 6240"/>
                    <a:gd name="T33" fmla="*/ 134 h 5634"/>
                    <a:gd name="T34" fmla="*/ 4998 w 6240"/>
                    <a:gd name="T35" fmla="*/ 83 h 5634"/>
                    <a:gd name="T36" fmla="*/ 5319 w 6240"/>
                    <a:gd name="T37" fmla="*/ 45 h 5634"/>
                    <a:gd name="T38" fmla="*/ 5644 w 6240"/>
                    <a:gd name="T39" fmla="*/ 19 h 5634"/>
                    <a:gd name="T40" fmla="*/ 5972 w 6240"/>
                    <a:gd name="T41" fmla="*/ 3 h 5634"/>
                    <a:gd name="T42" fmla="*/ 6240 w 6240"/>
                    <a:gd name="T43" fmla="*/ 0 h 5634"/>
                    <a:gd name="T44" fmla="*/ 6240 w 6240"/>
                    <a:gd name="T45" fmla="*/ 4310 h 5634"/>
                    <a:gd name="T46" fmla="*/ 6082 w 6240"/>
                    <a:gd name="T47" fmla="*/ 4312 h 5634"/>
                    <a:gd name="T48" fmla="*/ 5915 w 6240"/>
                    <a:gd name="T49" fmla="*/ 4320 h 5634"/>
                    <a:gd name="T50" fmla="*/ 5751 w 6240"/>
                    <a:gd name="T51" fmla="*/ 4334 h 5634"/>
                    <a:gd name="T52" fmla="*/ 5589 w 6240"/>
                    <a:gd name="T53" fmla="*/ 4354 h 5634"/>
                    <a:gd name="T54" fmla="*/ 5429 w 6240"/>
                    <a:gd name="T55" fmla="*/ 4379 h 5634"/>
                    <a:gd name="T56" fmla="*/ 5270 w 6240"/>
                    <a:gd name="T57" fmla="*/ 4410 h 5634"/>
                    <a:gd name="T58" fmla="*/ 5114 w 6240"/>
                    <a:gd name="T59" fmla="*/ 4447 h 5634"/>
                    <a:gd name="T60" fmla="*/ 4959 w 6240"/>
                    <a:gd name="T61" fmla="*/ 4489 h 5634"/>
                    <a:gd name="T62" fmla="*/ 4807 w 6240"/>
                    <a:gd name="T63" fmla="*/ 4536 h 5634"/>
                    <a:gd name="T64" fmla="*/ 4657 w 6240"/>
                    <a:gd name="T65" fmla="*/ 4589 h 5634"/>
                    <a:gd name="T66" fmla="*/ 4510 w 6240"/>
                    <a:gd name="T67" fmla="*/ 4647 h 5634"/>
                    <a:gd name="T68" fmla="*/ 4360 w 6240"/>
                    <a:gd name="T69" fmla="*/ 4713 h 5634"/>
                    <a:gd name="T70" fmla="*/ 4214 w 6240"/>
                    <a:gd name="T71" fmla="*/ 4784 h 5634"/>
                    <a:gd name="T72" fmla="*/ 4069 w 6240"/>
                    <a:gd name="T73" fmla="*/ 4860 h 5634"/>
                    <a:gd name="T74" fmla="*/ 3929 w 6240"/>
                    <a:gd name="T75" fmla="*/ 4941 h 5634"/>
                    <a:gd name="T76" fmla="*/ 3791 w 6240"/>
                    <a:gd name="T77" fmla="*/ 5026 h 5634"/>
                    <a:gd name="T78" fmla="*/ 3657 w 6240"/>
                    <a:gd name="T79" fmla="*/ 5117 h 5634"/>
                    <a:gd name="T80" fmla="*/ 3526 w 6240"/>
                    <a:gd name="T81" fmla="*/ 5212 h 5634"/>
                    <a:gd name="T82" fmla="*/ 3400 w 6240"/>
                    <a:gd name="T83" fmla="*/ 5312 h 5634"/>
                    <a:gd name="T84" fmla="*/ 3276 w 6240"/>
                    <a:gd name="T85" fmla="*/ 5416 h 5634"/>
                    <a:gd name="T86" fmla="*/ 3157 w 6240"/>
                    <a:gd name="T87" fmla="*/ 5526 h 5634"/>
                    <a:gd name="T88" fmla="*/ 3046 w 6240"/>
                    <a:gd name="T89" fmla="*/ 5634 h 5634"/>
                    <a:gd name="T90" fmla="*/ 0 w 6240"/>
                    <a:gd name="T91" fmla="*/ 2586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34" y="2553"/>
                      </a:moveTo>
                      <a:lnTo>
                        <a:pt x="109" y="2478"/>
                      </a:lnTo>
                      <a:lnTo>
                        <a:pt x="186" y="2404"/>
                      </a:lnTo>
                      <a:lnTo>
                        <a:pt x="264" y="2331"/>
                      </a:lnTo>
                      <a:lnTo>
                        <a:pt x="343" y="2259"/>
                      </a:lnTo>
                      <a:lnTo>
                        <a:pt x="422" y="2188"/>
                      </a:lnTo>
                      <a:lnTo>
                        <a:pt x="503" y="2119"/>
                      </a:lnTo>
                      <a:lnTo>
                        <a:pt x="584" y="2050"/>
                      </a:lnTo>
                      <a:lnTo>
                        <a:pt x="666" y="1982"/>
                      </a:lnTo>
                      <a:lnTo>
                        <a:pt x="748" y="1914"/>
                      </a:lnTo>
                      <a:lnTo>
                        <a:pt x="832" y="1848"/>
                      </a:lnTo>
                      <a:lnTo>
                        <a:pt x="916" y="1783"/>
                      </a:lnTo>
                      <a:lnTo>
                        <a:pt x="1002" y="1719"/>
                      </a:lnTo>
                      <a:lnTo>
                        <a:pt x="1087" y="1656"/>
                      </a:lnTo>
                      <a:lnTo>
                        <a:pt x="1174" y="1594"/>
                      </a:lnTo>
                      <a:lnTo>
                        <a:pt x="1263" y="1533"/>
                      </a:lnTo>
                      <a:lnTo>
                        <a:pt x="1350" y="1473"/>
                      </a:lnTo>
                      <a:lnTo>
                        <a:pt x="1440" y="1414"/>
                      </a:lnTo>
                      <a:lnTo>
                        <a:pt x="1530" y="1356"/>
                      </a:lnTo>
                      <a:lnTo>
                        <a:pt x="1621" y="1299"/>
                      </a:lnTo>
                      <a:lnTo>
                        <a:pt x="1711" y="1244"/>
                      </a:lnTo>
                      <a:lnTo>
                        <a:pt x="1803" y="1190"/>
                      </a:lnTo>
                      <a:lnTo>
                        <a:pt x="1897" y="1136"/>
                      </a:lnTo>
                      <a:lnTo>
                        <a:pt x="1991" y="1083"/>
                      </a:lnTo>
                      <a:lnTo>
                        <a:pt x="2085" y="1032"/>
                      </a:lnTo>
                      <a:lnTo>
                        <a:pt x="2180" y="983"/>
                      </a:lnTo>
                      <a:lnTo>
                        <a:pt x="2275" y="933"/>
                      </a:lnTo>
                      <a:lnTo>
                        <a:pt x="2372" y="885"/>
                      </a:lnTo>
                      <a:lnTo>
                        <a:pt x="2468" y="839"/>
                      </a:lnTo>
                      <a:lnTo>
                        <a:pt x="2567" y="793"/>
                      </a:lnTo>
                      <a:lnTo>
                        <a:pt x="2664" y="749"/>
                      </a:lnTo>
                      <a:lnTo>
                        <a:pt x="2764" y="706"/>
                      </a:lnTo>
                      <a:lnTo>
                        <a:pt x="2863" y="664"/>
                      </a:lnTo>
                      <a:lnTo>
                        <a:pt x="2960" y="624"/>
                      </a:lnTo>
                      <a:lnTo>
                        <a:pt x="3056" y="586"/>
                      </a:lnTo>
                      <a:lnTo>
                        <a:pt x="3155" y="549"/>
                      </a:lnTo>
                      <a:lnTo>
                        <a:pt x="3252" y="514"/>
                      </a:lnTo>
                      <a:lnTo>
                        <a:pt x="3351" y="479"/>
                      </a:lnTo>
                      <a:lnTo>
                        <a:pt x="3450" y="445"/>
                      </a:lnTo>
                      <a:lnTo>
                        <a:pt x="3550" y="412"/>
                      </a:lnTo>
                      <a:lnTo>
                        <a:pt x="3651" y="381"/>
                      </a:lnTo>
                      <a:lnTo>
                        <a:pt x="3751" y="351"/>
                      </a:lnTo>
                      <a:lnTo>
                        <a:pt x="3852" y="322"/>
                      </a:lnTo>
                      <a:lnTo>
                        <a:pt x="3954" y="295"/>
                      </a:lnTo>
                      <a:lnTo>
                        <a:pt x="4057" y="267"/>
                      </a:lnTo>
                      <a:lnTo>
                        <a:pt x="4159" y="242"/>
                      </a:lnTo>
                      <a:lnTo>
                        <a:pt x="4263" y="218"/>
                      </a:lnTo>
                      <a:lnTo>
                        <a:pt x="4366" y="195"/>
                      </a:lnTo>
                      <a:lnTo>
                        <a:pt x="4470" y="173"/>
                      </a:lnTo>
                      <a:lnTo>
                        <a:pt x="4575" y="153"/>
                      </a:lnTo>
                      <a:lnTo>
                        <a:pt x="4680" y="134"/>
                      </a:lnTo>
                      <a:lnTo>
                        <a:pt x="4785" y="116"/>
                      </a:lnTo>
                      <a:lnTo>
                        <a:pt x="4891" y="100"/>
                      </a:lnTo>
                      <a:lnTo>
                        <a:pt x="4998" y="83"/>
                      </a:lnTo>
                      <a:lnTo>
                        <a:pt x="5105" y="70"/>
                      </a:lnTo>
                      <a:lnTo>
                        <a:pt x="5211" y="57"/>
                      </a:lnTo>
                      <a:lnTo>
                        <a:pt x="5319" y="45"/>
                      </a:lnTo>
                      <a:lnTo>
                        <a:pt x="5427" y="35"/>
                      </a:lnTo>
                      <a:lnTo>
                        <a:pt x="5535" y="26"/>
                      </a:lnTo>
                      <a:lnTo>
                        <a:pt x="5644" y="19"/>
                      </a:lnTo>
                      <a:lnTo>
                        <a:pt x="5753" y="12"/>
                      </a:lnTo>
                      <a:lnTo>
                        <a:pt x="5863" y="7"/>
                      </a:lnTo>
                      <a:lnTo>
                        <a:pt x="5972" y="3"/>
                      </a:lnTo>
                      <a:lnTo>
                        <a:pt x="6082" y="1"/>
                      </a:lnTo>
                      <a:lnTo>
                        <a:pt x="6192" y="0"/>
                      </a:lnTo>
                      <a:lnTo>
                        <a:pt x="6240" y="0"/>
                      </a:lnTo>
                      <a:lnTo>
                        <a:pt x="6240" y="48"/>
                      </a:lnTo>
                      <a:lnTo>
                        <a:pt x="6240" y="4263"/>
                      </a:lnTo>
                      <a:lnTo>
                        <a:pt x="6240" y="4310"/>
                      </a:lnTo>
                      <a:lnTo>
                        <a:pt x="6192" y="4310"/>
                      </a:lnTo>
                      <a:lnTo>
                        <a:pt x="6136" y="4311"/>
                      </a:lnTo>
                      <a:lnTo>
                        <a:pt x="6082" y="4312"/>
                      </a:lnTo>
                      <a:lnTo>
                        <a:pt x="6026" y="4314"/>
                      </a:lnTo>
                      <a:lnTo>
                        <a:pt x="5971" y="4316"/>
                      </a:lnTo>
                      <a:lnTo>
                        <a:pt x="5915" y="4320"/>
                      </a:lnTo>
                      <a:lnTo>
                        <a:pt x="5860" y="4324"/>
                      </a:lnTo>
                      <a:lnTo>
                        <a:pt x="5806" y="4328"/>
                      </a:lnTo>
                      <a:lnTo>
                        <a:pt x="5751" y="4334"/>
                      </a:lnTo>
                      <a:lnTo>
                        <a:pt x="5697" y="4339"/>
                      </a:lnTo>
                      <a:lnTo>
                        <a:pt x="5643" y="4346"/>
                      </a:lnTo>
                      <a:lnTo>
                        <a:pt x="5589" y="4354"/>
                      </a:lnTo>
                      <a:lnTo>
                        <a:pt x="5535" y="4361"/>
                      </a:lnTo>
                      <a:lnTo>
                        <a:pt x="5482" y="4370"/>
                      </a:lnTo>
                      <a:lnTo>
                        <a:pt x="5429" y="4379"/>
                      </a:lnTo>
                      <a:lnTo>
                        <a:pt x="5375" y="4389"/>
                      </a:lnTo>
                      <a:lnTo>
                        <a:pt x="5323" y="4400"/>
                      </a:lnTo>
                      <a:lnTo>
                        <a:pt x="5270" y="4410"/>
                      </a:lnTo>
                      <a:lnTo>
                        <a:pt x="5218" y="4421"/>
                      </a:lnTo>
                      <a:lnTo>
                        <a:pt x="5165" y="4435"/>
                      </a:lnTo>
                      <a:lnTo>
                        <a:pt x="5114" y="4447"/>
                      </a:lnTo>
                      <a:lnTo>
                        <a:pt x="5062" y="4461"/>
                      </a:lnTo>
                      <a:lnTo>
                        <a:pt x="5011" y="4474"/>
                      </a:lnTo>
                      <a:lnTo>
                        <a:pt x="4959" y="4489"/>
                      </a:lnTo>
                      <a:lnTo>
                        <a:pt x="4908" y="4505"/>
                      </a:lnTo>
                      <a:lnTo>
                        <a:pt x="4857" y="4520"/>
                      </a:lnTo>
                      <a:lnTo>
                        <a:pt x="4807" y="4536"/>
                      </a:lnTo>
                      <a:lnTo>
                        <a:pt x="4757" y="4554"/>
                      </a:lnTo>
                      <a:lnTo>
                        <a:pt x="4707" y="4572"/>
                      </a:lnTo>
                      <a:lnTo>
                        <a:pt x="4657" y="4589"/>
                      </a:lnTo>
                      <a:lnTo>
                        <a:pt x="4608" y="4609"/>
                      </a:lnTo>
                      <a:lnTo>
                        <a:pt x="4560" y="4627"/>
                      </a:lnTo>
                      <a:lnTo>
                        <a:pt x="4510" y="4647"/>
                      </a:lnTo>
                      <a:lnTo>
                        <a:pt x="4460" y="4669"/>
                      </a:lnTo>
                      <a:lnTo>
                        <a:pt x="4411" y="4691"/>
                      </a:lnTo>
                      <a:lnTo>
                        <a:pt x="4360" y="4713"/>
                      </a:lnTo>
                      <a:lnTo>
                        <a:pt x="4311" y="4736"/>
                      </a:lnTo>
                      <a:lnTo>
                        <a:pt x="4262" y="4760"/>
                      </a:lnTo>
                      <a:lnTo>
                        <a:pt x="4214" y="4784"/>
                      </a:lnTo>
                      <a:lnTo>
                        <a:pt x="4165" y="4808"/>
                      </a:lnTo>
                      <a:lnTo>
                        <a:pt x="4117" y="4833"/>
                      </a:lnTo>
                      <a:lnTo>
                        <a:pt x="4069" y="4860"/>
                      </a:lnTo>
                      <a:lnTo>
                        <a:pt x="4022" y="4886"/>
                      </a:lnTo>
                      <a:lnTo>
                        <a:pt x="3975" y="4913"/>
                      </a:lnTo>
                      <a:lnTo>
                        <a:pt x="3929" y="4941"/>
                      </a:lnTo>
                      <a:lnTo>
                        <a:pt x="3883" y="4968"/>
                      </a:lnTo>
                      <a:lnTo>
                        <a:pt x="3837" y="4997"/>
                      </a:lnTo>
                      <a:lnTo>
                        <a:pt x="3791" y="5026"/>
                      </a:lnTo>
                      <a:lnTo>
                        <a:pt x="3746" y="5056"/>
                      </a:lnTo>
                      <a:lnTo>
                        <a:pt x="3701" y="5086"/>
                      </a:lnTo>
                      <a:lnTo>
                        <a:pt x="3657" y="5117"/>
                      </a:lnTo>
                      <a:lnTo>
                        <a:pt x="3613" y="5148"/>
                      </a:lnTo>
                      <a:lnTo>
                        <a:pt x="3570" y="5180"/>
                      </a:lnTo>
                      <a:lnTo>
                        <a:pt x="3526" y="5212"/>
                      </a:lnTo>
                      <a:lnTo>
                        <a:pt x="3483" y="5245"/>
                      </a:lnTo>
                      <a:lnTo>
                        <a:pt x="3442" y="5278"/>
                      </a:lnTo>
                      <a:lnTo>
                        <a:pt x="3400" y="5312"/>
                      </a:lnTo>
                      <a:lnTo>
                        <a:pt x="3358" y="5347"/>
                      </a:lnTo>
                      <a:lnTo>
                        <a:pt x="3317" y="5381"/>
                      </a:lnTo>
                      <a:lnTo>
                        <a:pt x="3276" y="5416"/>
                      </a:lnTo>
                      <a:lnTo>
                        <a:pt x="3236" y="5452"/>
                      </a:lnTo>
                      <a:lnTo>
                        <a:pt x="3196" y="5488"/>
                      </a:lnTo>
                      <a:lnTo>
                        <a:pt x="3157" y="5526"/>
                      </a:lnTo>
                      <a:lnTo>
                        <a:pt x="3119" y="5563"/>
                      </a:lnTo>
                      <a:lnTo>
                        <a:pt x="3080" y="5600"/>
                      </a:lnTo>
                      <a:lnTo>
                        <a:pt x="3046" y="5634"/>
                      </a:lnTo>
                      <a:lnTo>
                        <a:pt x="3012" y="5600"/>
                      </a:lnTo>
                      <a:lnTo>
                        <a:pt x="33" y="2620"/>
                      </a:lnTo>
                      <a:lnTo>
                        <a:pt x="0" y="2586"/>
                      </a:lnTo>
                      <a:lnTo>
                        <a:pt x="34" y="2553"/>
                      </a:lnTo>
                      <a:close/>
                    </a:path>
                  </a:pathLst>
                </a:custGeom>
                <a:solidFill>
                  <a:srgbClr val="61CB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102" name="Freeform 199"/>
                <p:cNvSpPr>
                  <a:spLocks/>
                </p:cNvSpPr>
                <p:nvPr/>
              </p:nvSpPr>
              <p:spPr bwMode="auto">
                <a:xfrm rot="10800000">
                  <a:off x="4707947" y="2099976"/>
                  <a:ext cx="933483" cy="1034256"/>
                </a:xfrm>
                <a:custGeom>
                  <a:avLst/>
                  <a:gdLst>
                    <a:gd name="T0" fmla="*/ 3 w 5632"/>
                    <a:gd name="T1" fmla="*/ 5975 h 6243"/>
                    <a:gd name="T2" fmla="*/ 19 w 5632"/>
                    <a:gd name="T3" fmla="*/ 5646 h 6243"/>
                    <a:gd name="T4" fmla="*/ 45 w 5632"/>
                    <a:gd name="T5" fmla="*/ 5322 h 6243"/>
                    <a:gd name="T6" fmla="*/ 83 w 5632"/>
                    <a:gd name="T7" fmla="*/ 5000 h 6243"/>
                    <a:gd name="T8" fmla="*/ 134 w 5632"/>
                    <a:gd name="T9" fmla="*/ 4682 h 6243"/>
                    <a:gd name="T10" fmla="*/ 195 w 5632"/>
                    <a:gd name="T11" fmla="*/ 4368 h 6243"/>
                    <a:gd name="T12" fmla="*/ 267 w 5632"/>
                    <a:gd name="T13" fmla="*/ 4059 h 6243"/>
                    <a:gd name="T14" fmla="*/ 350 w 5632"/>
                    <a:gd name="T15" fmla="*/ 3753 h 6243"/>
                    <a:gd name="T16" fmla="*/ 445 w 5632"/>
                    <a:gd name="T17" fmla="*/ 3452 h 6243"/>
                    <a:gd name="T18" fmla="*/ 549 w 5632"/>
                    <a:gd name="T19" fmla="*/ 3156 h 6243"/>
                    <a:gd name="T20" fmla="*/ 664 w 5632"/>
                    <a:gd name="T21" fmla="*/ 2865 h 6243"/>
                    <a:gd name="T22" fmla="*/ 793 w 5632"/>
                    <a:gd name="T23" fmla="*/ 2568 h 6243"/>
                    <a:gd name="T24" fmla="*/ 933 w 5632"/>
                    <a:gd name="T25" fmla="*/ 2277 h 6243"/>
                    <a:gd name="T26" fmla="*/ 1083 w 5632"/>
                    <a:gd name="T27" fmla="*/ 1992 h 6243"/>
                    <a:gd name="T28" fmla="*/ 1244 w 5632"/>
                    <a:gd name="T29" fmla="*/ 1712 h 6243"/>
                    <a:gd name="T30" fmla="*/ 1414 w 5632"/>
                    <a:gd name="T31" fmla="*/ 1441 h 6243"/>
                    <a:gd name="T32" fmla="*/ 1593 w 5632"/>
                    <a:gd name="T33" fmla="*/ 1176 h 6243"/>
                    <a:gd name="T34" fmla="*/ 1783 w 5632"/>
                    <a:gd name="T35" fmla="*/ 917 h 6243"/>
                    <a:gd name="T36" fmla="*/ 1981 w 5632"/>
                    <a:gd name="T37" fmla="*/ 666 h 6243"/>
                    <a:gd name="T38" fmla="*/ 2188 w 5632"/>
                    <a:gd name="T39" fmla="*/ 422 h 6243"/>
                    <a:gd name="T40" fmla="*/ 2402 w 5632"/>
                    <a:gd name="T41" fmla="*/ 186 h 6243"/>
                    <a:gd name="T42" fmla="*/ 2585 w 5632"/>
                    <a:gd name="T43" fmla="*/ 0 h 6243"/>
                    <a:gd name="T44" fmla="*/ 5632 w 5632"/>
                    <a:gd name="T45" fmla="*/ 3048 h 6243"/>
                    <a:gd name="T46" fmla="*/ 5523 w 5632"/>
                    <a:gd name="T47" fmla="*/ 3158 h 6243"/>
                    <a:gd name="T48" fmla="*/ 5414 w 5632"/>
                    <a:gd name="T49" fmla="*/ 3278 h 6243"/>
                    <a:gd name="T50" fmla="*/ 5310 w 5632"/>
                    <a:gd name="T51" fmla="*/ 3402 h 6243"/>
                    <a:gd name="T52" fmla="*/ 5210 w 5632"/>
                    <a:gd name="T53" fmla="*/ 3529 h 6243"/>
                    <a:gd name="T54" fmla="*/ 5115 w 5632"/>
                    <a:gd name="T55" fmla="*/ 3659 h 6243"/>
                    <a:gd name="T56" fmla="*/ 5024 w 5632"/>
                    <a:gd name="T57" fmla="*/ 3793 h 6243"/>
                    <a:gd name="T58" fmla="*/ 4938 w 5632"/>
                    <a:gd name="T59" fmla="*/ 3931 h 6243"/>
                    <a:gd name="T60" fmla="*/ 4857 w 5632"/>
                    <a:gd name="T61" fmla="*/ 4072 h 6243"/>
                    <a:gd name="T62" fmla="*/ 4782 w 5632"/>
                    <a:gd name="T63" fmla="*/ 4216 h 6243"/>
                    <a:gd name="T64" fmla="*/ 4711 w 5632"/>
                    <a:gd name="T65" fmla="*/ 4362 h 6243"/>
                    <a:gd name="T66" fmla="*/ 4645 w 5632"/>
                    <a:gd name="T67" fmla="*/ 4512 h 6243"/>
                    <a:gd name="T68" fmla="*/ 4587 w 5632"/>
                    <a:gd name="T69" fmla="*/ 4660 h 6243"/>
                    <a:gd name="T70" fmla="*/ 4534 w 5632"/>
                    <a:gd name="T71" fmla="*/ 4809 h 6243"/>
                    <a:gd name="T72" fmla="*/ 4487 w 5632"/>
                    <a:gd name="T73" fmla="*/ 4962 h 6243"/>
                    <a:gd name="T74" fmla="*/ 4445 w 5632"/>
                    <a:gd name="T75" fmla="*/ 5116 h 6243"/>
                    <a:gd name="T76" fmla="*/ 4408 w 5632"/>
                    <a:gd name="T77" fmla="*/ 5273 h 6243"/>
                    <a:gd name="T78" fmla="*/ 4377 w 5632"/>
                    <a:gd name="T79" fmla="*/ 5432 h 6243"/>
                    <a:gd name="T80" fmla="*/ 4352 w 5632"/>
                    <a:gd name="T81" fmla="*/ 5592 h 6243"/>
                    <a:gd name="T82" fmla="*/ 4332 w 5632"/>
                    <a:gd name="T83" fmla="*/ 5754 h 6243"/>
                    <a:gd name="T84" fmla="*/ 4318 w 5632"/>
                    <a:gd name="T85" fmla="*/ 5918 h 6243"/>
                    <a:gd name="T86" fmla="*/ 4310 w 5632"/>
                    <a:gd name="T87" fmla="*/ 6085 h 6243"/>
                    <a:gd name="T88" fmla="*/ 4308 w 5632"/>
                    <a:gd name="T89" fmla="*/ 6243 h 6243"/>
                    <a:gd name="T90" fmla="*/ 0 w 5632"/>
                    <a:gd name="T91" fmla="*/ 6243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0" y="6195"/>
                      </a:moveTo>
                      <a:lnTo>
                        <a:pt x="1" y="6085"/>
                      </a:lnTo>
                      <a:lnTo>
                        <a:pt x="3" y="5975"/>
                      </a:lnTo>
                      <a:lnTo>
                        <a:pt x="7" y="5865"/>
                      </a:lnTo>
                      <a:lnTo>
                        <a:pt x="12" y="5756"/>
                      </a:lnTo>
                      <a:lnTo>
                        <a:pt x="19" y="5646"/>
                      </a:lnTo>
                      <a:lnTo>
                        <a:pt x="26" y="5538"/>
                      </a:lnTo>
                      <a:lnTo>
                        <a:pt x="35" y="5429"/>
                      </a:lnTo>
                      <a:lnTo>
                        <a:pt x="45" y="5322"/>
                      </a:lnTo>
                      <a:lnTo>
                        <a:pt x="57" y="5214"/>
                      </a:lnTo>
                      <a:lnTo>
                        <a:pt x="70" y="5107"/>
                      </a:lnTo>
                      <a:lnTo>
                        <a:pt x="83" y="5000"/>
                      </a:lnTo>
                      <a:lnTo>
                        <a:pt x="100" y="4894"/>
                      </a:lnTo>
                      <a:lnTo>
                        <a:pt x="116" y="4787"/>
                      </a:lnTo>
                      <a:lnTo>
                        <a:pt x="134" y="4682"/>
                      </a:lnTo>
                      <a:lnTo>
                        <a:pt x="153" y="4577"/>
                      </a:lnTo>
                      <a:lnTo>
                        <a:pt x="173" y="4473"/>
                      </a:lnTo>
                      <a:lnTo>
                        <a:pt x="195" y="4368"/>
                      </a:lnTo>
                      <a:lnTo>
                        <a:pt x="218" y="4265"/>
                      </a:lnTo>
                      <a:lnTo>
                        <a:pt x="242" y="4161"/>
                      </a:lnTo>
                      <a:lnTo>
                        <a:pt x="267" y="4059"/>
                      </a:lnTo>
                      <a:lnTo>
                        <a:pt x="295" y="3956"/>
                      </a:lnTo>
                      <a:lnTo>
                        <a:pt x="322" y="3854"/>
                      </a:lnTo>
                      <a:lnTo>
                        <a:pt x="350" y="3753"/>
                      </a:lnTo>
                      <a:lnTo>
                        <a:pt x="381" y="3653"/>
                      </a:lnTo>
                      <a:lnTo>
                        <a:pt x="412" y="3552"/>
                      </a:lnTo>
                      <a:lnTo>
                        <a:pt x="445" y="3452"/>
                      </a:lnTo>
                      <a:lnTo>
                        <a:pt x="479" y="3352"/>
                      </a:lnTo>
                      <a:lnTo>
                        <a:pt x="514" y="3254"/>
                      </a:lnTo>
                      <a:lnTo>
                        <a:pt x="549" y="3156"/>
                      </a:lnTo>
                      <a:lnTo>
                        <a:pt x="586" y="3059"/>
                      </a:lnTo>
                      <a:lnTo>
                        <a:pt x="624" y="2961"/>
                      </a:lnTo>
                      <a:lnTo>
                        <a:pt x="664" y="2865"/>
                      </a:lnTo>
                      <a:lnTo>
                        <a:pt x="705" y="2765"/>
                      </a:lnTo>
                      <a:lnTo>
                        <a:pt x="749" y="2667"/>
                      </a:lnTo>
                      <a:lnTo>
                        <a:pt x="793" y="2568"/>
                      </a:lnTo>
                      <a:lnTo>
                        <a:pt x="839" y="2470"/>
                      </a:lnTo>
                      <a:lnTo>
                        <a:pt x="885" y="2373"/>
                      </a:lnTo>
                      <a:lnTo>
                        <a:pt x="933" y="2277"/>
                      </a:lnTo>
                      <a:lnTo>
                        <a:pt x="982" y="2181"/>
                      </a:lnTo>
                      <a:lnTo>
                        <a:pt x="1031" y="2086"/>
                      </a:lnTo>
                      <a:lnTo>
                        <a:pt x="1083" y="1992"/>
                      </a:lnTo>
                      <a:lnTo>
                        <a:pt x="1136" y="1898"/>
                      </a:lnTo>
                      <a:lnTo>
                        <a:pt x="1189" y="1806"/>
                      </a:lnTo>
                      <a:lnTo>
                        <a:pt x="1244" y="1712"/>
                      </a:lnTo>
                      <a:lnTo>
                        <a:pt x="1299" y="1621"/>
                      </a:lnTo>
                      <a:lnTo>
                        <a:pt x="1356" y="1531"/>
                      </a:lnTo>
                      <a:lnTo>
                        <a:pt x="1414" y="1441"/>
                      </a:lnTo>
                      <a:lnTo>
                        <a:pt x="1473" y="1351"/>
                      </a:lnTo>
                      <a:lnTo>
                        <a:pt x="1532" y="1263"/>
                      </a:lnTo>
                      <a:lnTo>
                        <a:pt x="1593" y="1176"/>
                      </a:lnTo>
                      <a:lnTo>
                        <a:pt x="1656" y="1088"/>
                      </a:lnTo>
                      <a:lnTo>
                        <a:pt x="1718" y="1003"/>
                      </a:lnTo>
                      <a:lnTo>
                        <a:pt x="1783" y="917"/>
                      </a:lnTo>
                      <a:lnTo>
                        <a:pt x="1847" y="833"/>
                      </a:lnTo>
                      <a:lnTo>
                        <a:pt x="1913" y="748"/>
                      </a:lnTo>
                      <a:lnTo>
                        <a:pt x="1981" y="666"/>
                      </a:lnTo>
                      <a:lnTo>
                        <a:pt x="2049" y="584"/>
                      </a:lnTo>
                      <a:lnTo>
                        <a:pt x="2118" y="503"/>
                      </a:lnTo>
                      <a:lnTo>
                        <a:pt x="2188" y="422"/>
                      </a:lnTo>
                      <a:lnTo>
                        <a:pt x="2258" y="343"/>
                      </a:lnTo>
                      <a:lnTo>
                        <a:pt x="2330" y="264"/>
                      </a:lnTo>
                      <a:lnTo>
                        <a:pt x="2402" y="186"/>
                      </a:lnTo>
                      <a:lnTo>
                        <a:pt x="2477" y="110"/>
                      </a:lnTo>
                      <a:lnTo>
                        <a:pt x="2551" y="34"/>
                      </a:lnTo>
                      <a:lnTo>
                        <a:pt x="2585" y="0"/>
                      </a:lnTo>
                      <a:lnTo>
                        <a:pt x="2619" y="33"/>
                      </a:lnTo>
                      <a:lnTo>
                        <a:pt x="5598" y="3014"/>
                      </a:lnTo>
                      <a:lnTo>
                        <a:pt x="5632" y="3048"/>
                      </a:lnTo>
                      <a:lnTo>
                        <a:pt x="5598" y="3082"/>
                      </a:lnTo>
                      <a:lnTo>
                        <a:pt x="5560" y="3120"/>
                      </a:lnTo>
                      <a:lnTo>
                        <a:pt x="5523" y="3158"/>
                      </a:lnTo>
                      <a:lnTo>
                        <a:pt x="5486" y="3198"/>
                      </a:lnTo>
                      <a:lnTo>
                        <a:pt x="5450" y="3237"/>
                      </a:lnTo>
                      <a:lnTo>
                        <a:pt x="5414" y="3278"/>
                      </a:lnTo>
                      <a:lnTo>
                        <a:pt x="5379" y="3318"/>
                      </a:lnTo>
                      <a:lnTo>
                        <a:pt x="5345" y="3360"/>
                      </a:lnTo>
                      <a:lnTo>
                        <a:pt x="5310" y="3402"/>
                      </a:lnTo>
                      <a:lnTo>
                        <a:pt x="5276" y="3443"/>
                      </a:lnTo>
                      <a:lnTo>
                        <a:pt x="5243" y="3486"/>
                      </a:lnTo>
                      <a:lnTo>
                        <a:pt x="5210" y="3529"/>
                      </a:lnTo>
                      <a:lnTo>
                        <a:pt x="5177" y="3571"/>
                      </a:lnTo>
                      <a:lnTo>
                        <a:pt x="5145" y="3615"/>
                      </a:lnTo>
                      <a:lnTo>
                        <a:pt x="5115" y="3659"/>
                      </a:lnTo>
                      <a:lnTo>
                        <a:pt x="5084" y="3703"/>
                      </a:lnTo>
                      <a:lnTo>
                        <a:pt x="5053" y="3748"/>
                      </a:lnTo>
                      <a:lnTo>
                        <a:pt x="5024" y="3793"/>
                      </a:lnTo>
                      <a:lnTo>
                        <a:pt x="4994" y="3839"/>
                      </a:lnTo>
                      <a:lnTo>
                        <a:pt x="4966" y="3885"/>
                      </a:lnTo>
                      <a:lnTo>
                        <a:pt x="4938" y="3931"/>
                      </a:lnTo>
                      <a:lnTo>
                        <a:pt x="4911" y="3977"/>
                      </a:lnTo>
                      <a:lnTo>
                        <a:pt x="4884" y="4024"/>
                      </a:lnTo>
                      <a:lnTo>
                        <a:pt x="4857" y="4072"/>
                      </a:lnTo>
                      <a:lnTo>
                        <a:pt x="4831" y="4119"/>
                      </a:lnTo>
                      <a:lnTo>
                        <a:pt x="4806" y="4167"/>
                      </a:lnTo>
                      <a:lnTo>
                        <a:pt x="4782" y="4216"/>
                      </a:lnTo>
                      <a:lnTo>
                        <a:pt x="4758" y="4264"/>
                      </a:lnTo>
                      <a:lnTo>
                        <a:pt x="4734" y="4313"/>
                      </a:lnTo>
                      <a:lnTo>
                        <a:pt x="4711" y="4362"/>
                      </a:lnTo>
                      <a:lnTo>
                        <a:pt x="4689" y="4413"/>
                      </a:lnTo>
                      <a:lnTo>
                        <a:pt x="4667" y="4462"/>
                      </a:lnTo>
                      <a:lnTo>
                        <a:pt x="4645" y="4512"/>
                      </a:lnTo>
                      <a:lnTo>
                        <a:pt x="4625" y="4562"/>
                      </a:lnTo>
                      <a:lnTo>
                        <a:pt x="4607" y="4611"/>
                      </a:lnTo>
                      <a:lnTo>
                        <a:pt x="4587" y="4660"/>
                      </a:lnTo>
                      <a:lnTo>
                        <a:pt x="4569" y="4710"/>
                      </a:lnTo>
                      <a:lnTo>
                        <a:pt x="4552" y="4759"/>
                      </a:lnTo>
                      <a:lnTo>
                        <a:pt x="4534" y="4809"/>
                      </a:lnTo>
                      <a:lnTo>
                        <a:pt x="4518" y="4860"/>
                      </a:lnTo>
                      <a:lnTo>
                        <a:pt x="4503" y="4911"/>
                      </a:lnTo>
                      <a:lnTo>
                        <a:pt x="4487" y="4962"/>
                      </a:lnTo>
                      <a:lnTo>
                        <a:pt x="4472" y="5013"/>
                      </a:lnTo>
                      <a:lnTo>
                        <a:pt x="4459" y="5065"/>
                      </a:lnTo>
                      <a:lnTo>
                        <a:pt x="4445" y="5116"/>
                      </a:lnTo>
                      <a:lnTo>
                        <a:pt x="4433" y="5168"/>
                      </a:lnTo>
                      <a:lnTo>
                        <a:pt x="4419" y="5220"/>
                      </a:lnTo>
                      <a:lnTo>
                        <a:pt x="4408" y="5273"/>
                      </a:lnTo>
                      <a:lnTo>
                        <a:pt x="4398" y="5325"/>
                      </a:lnTo>
                      <a:lnTo>
                        <a:pt x="4387" y="5378"/>
                      </a:lnTo>
                      <a:lnTo>
                        <a:pt x="4377" y="5432"/>
                      </a:lnTo>
                      <a:lnTo>
                        <a:pt x="4368" y="5484"/>
                      </a:lnTo>
                      <a:lnTo>
                        <a:pt x="4359" y="5538"/>
                      </a:lnTo>
                      <a:lnTo>
                        <a:pt x="4352" y="5592"/>
                      </a:lnTo>
                      <a:lnTo>
                        <a:pt x="4344" y="5645"/>
                      </a:lnTo>
                      <a:lnTo>
                        <a:pt x="4337" y="5700"/>
                      </a:lnTo>
                      <a:lnTo>
                        <a:pt x="4332" y="5754"/>
                      </a:lnTo>
                      <a:lnTo>
                        <a:pt x="4326" y="5808"/>
                      </a:lnTo>
                      <a:lnTo>
                        <a:pt x="4322" y="5863"/>
                      </a:lnTo>
                      <a:lnTo>
                        <a:pt x="4318" y="5918"/>
                      </a:lnTo>
                      <a:lnTo>
                        <a:pt x="4314" y="5974"/>
                      </a:lnTo>
                      <a:lnTo>
                        <a:pt x="4312" y="6029"/>
                      </a:lnTo>
                      <a:lnTo>
                        <a:pt x="4310" y="6085"/>
                      </a:lnTo>
                      <a:lnTo>
                        <a:pt x="4309" y="6139"/>
                      </a:lnTo>
                      <a:lnTo>
                        <a:pt x="4308" y="6195"/>
                      </a:lnTo>
                      <a:lnTo>
                        <a:pt x="4308" y="6243"/>
                      </a:lnTo>
                      <a:lnTo>
                        <a:pt x="4261" y="6243"/>
                      </a:lnTo>
                      <a:lnTo>
                        <a:pt x="48" y="6243"/>
                      </a:lnTo>
                      <a:lnTo>
                        <a:pt x="0" y="6243"/>
                      </a:lnTo>
                      <a:lnTo>
                        <a:pt x="0" y="6195"/>
                      </a:lnTo>
                      <a:close/>
                    </a:path>
                  </a:pathLst>
                </a:cu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103" name="Freeform 204"/>
                <p:cNvSpPr>
                  <a:spLocks/>
                </p:cNvSpPr>
                <p:nvPr/>
              </p:nvSpPr>
              <p:spPr bwMode="auto">
                <a:xfrm rot="10800000">
                  <a:off x="2741532" y="2106326"/>
                  <a:ext cx="933483" cy="1034256"/>
                </a:xfrm>
                <a:custGeom>
                  <a:avLst/>
                  <a:gdLst>
                    <a:gd name="T0" fmla="*/ 3230 w 5632"/>
                    <a:gd name="T1" fmla="*/ 186 h 6243"/>
                    <a:gd name="T2" fmla="*/ 3445 w 5632"/>
                    <a:gd name="T3" fmla="*/ 422 h 6243"/>
                    <a:gd name="T4" fmla="*/ 3651 w 5632"/>
                    <a:gd name="T5" fmla="*/ 666 h 6243"/>
                    <a:gd name="T6" fmla="*/ 3849 w 5632"/>
                    <a:gd name="T7" fmla="*/ 917 h 6243"/>
                    <a:gd name="T8" fmla="*/ 4039 w 5632"/>
                    <a:gd name="T9" fmla="*/ 1175 h 6243"/>
                    <a:gd name="T10" fmla="*/ 4218 w 5632"/>
                    <a:gd name="T11" fmla="*/ 1441 h 6243"/>
                    <a:gd name="T12" fmla="*/ 4388 w 5632"/>
                    <a:gd name="T13" fmla="*/ 1712 h 6243"/>
                    <a:gd name="T14" fmla="*/ 4549 w 5632"/>
                    <a:gd name="T15" fmla="*/ 1992 h 6243"/>
                    <a:gd name="T16" fmla="*/ 4699 w 5632"/>
                    <a:gd name="T17" fmla="*/ 2277 h 6243"/>
                    <a:gd name="T18" fmla="*/ 4839 w 5632"/>
                    <a:gd name="T19" fmla="*/ 2568 h 6243"/>
                    <a:gd name="T20" fmla="*/ 4968 w 5632"/>
                    <a:gd name="T21" fmla="*/ 2865 h 6243"/>
                    <a:gd name="T22" fmla="*/ 5083 w 5632"/>
                    <a:gd name="T23" fmla="*/ 3156 h 6243"/>
                    <a:gd name="T24" fmla="*/ 5187 w 5632"/>
                    <a:gd name="T25" fmla="*/ 3452 h 6243"/>
                    <a:gd name="T26" fmla="*/ 5282 w 5632"/>
                    <a:gd name="T27" fmla="*/ 3753 h 6243"/>
                    <a:gd name="T28" fmla="*/ 5365 w 5632"/>
                    <a:gd name="T29" fmla="*/ 4059 h 6243"/>
                    <a:gd name="T30" fmla="*/ 5437 w 5632"/>
                    <a:gd name="T31" fmla="*/ 4368 h 6243"/>
                    <a:gd name="T32" fmla="*/ 5498 w 5632"/>
                    <a:gd name="T33" fmla="*/ 4682 h 6243"/>
                    <a:gd name="T34" fmla="*/ 5549 w 5632"/>
                    <a:gd name="T35" fmla="*/ 5000 h 6243"/>
                    <a:gd name="T36" fmla="*/ 5587 w 5632"/>
                    <a:gd name="T37" fmla="*/ 5322 h 6243"/>
                    <a:gd name="T38" fmla="*/ 5613 w 5632"/>
                    <a:gd name="T39" fmla="*/ 5646 h 6243"/>
                    <a:gd name="T40" fmla="*/ 5629 w 5632"/>
                    <a:gd name="T41" fmla="*/ 5975 h 6243"/>
                    <a:gd name="T42" fmla="*/ 5632 w 5632"/>
                    <a:gd name="T43" fmla="*/ 6243 h 6243"/>
                    <a:gd name="T44" fmla="*/ 1324 w 5632"/>
                    <a:gd name="T45" fmla="*/ 6243 h 6243"/>
                    <a:gd name="T46" fmla="*/ 1322 w 5632"/>
                    <a:gd name="T47" fmla="*/ 6085 h 6243"/>
                    <a:gd name="T48" fmla="*/ 1314 w 5632"/>
                    <a:gd name="T49" fmla="*/ 5918 h 6243"/>
                    <a:gd name="T50" fmla="*/ 1300 w 5632"/>
                    <a:gd name="T51" fmla="*/ 5754 h 6243"/>
                    <a:gd name="T52" fmla="*/ 1280 w 5632"/>
                    <a:gd name="T53" fmla="*/ 5592 h 6243"/>
                    <a:gd name="T54" fmla="*/ 1255 w 5632"/>
                    <a:gd name="T55" fmla="*/ 5432 h 6243"/>
                    <a:gd name="T56" fmla="*/ 1224 w 5632"/>
                    <a:gd name="T57" fmla="*/ 5273 h 6243"/>
                    <a:gd name="T58" fmla="*/ 1187 w 5632"/>
                    <a:gd name="T59" fmla="*/ 5116 h 6243"/>
                    <a:gd name="T60" fmla="*/ 1145 w 5632"/>
                    <a:gd name="T61" fmla="*/ 4962 h 6243"/>
                    <a:gd name="T62" fmla="*/ 1098 w 5632"/>
                    <a:gd name="T63" fmla="*/ 4809 h 6243"/>
                    <a:gd name="T64" fmla="*/ 1045 w 5632"/>
                    <a:gd name="T65" fmla="*/ 4659 h 6243"/>
                    <a:gd name="T66" fmla="*/ 987 w 5632"/>
                    <a:gd name="T67" fmla="*/ 4512 h 6243"/>
                    <a:gd name="T68" fmla="*/ 921 w 5632"/>
                    <a:gd name="T69" fmla="*/ 4362 h 6243"/>
                    <a:gd name="T70" fmla="*/ 850 w 5632"/>
                    <a:gd name="T71" fmla="*/ 4216 h 6243"/>
                    <a:gd name="T72" fmla="*/ 775 w 5632"/>
                    <a:gd name="T73" fmla="*/ 4071 h 6243"/>
                    <a:gd name="T74" fmla="*/ 694 w 5632"/>
                    <a:gd name="T75" fmla="*/ 3931 h 6243"/>
                    <a:gd name="T76" fmla="*/ 608 w 5632"/>
                    <a:gd name="T77" fmla="*/ 3793 h 6243"/>
                    <a:gd name="T78" fmla="*/ 517 w 5632"/>
                    <a:gd name="T79" fmla="*/ 3659 h 6243"/>
                    <a:gd name="T80" fmla="*/ 422 w 5632"/>
                    <a:gd name="T81" fmla="*/ 3528 h 6243"/>
                    <a:gd name="T82" fmla="*/ 322 w 5632"/>
                    <a:gd name="T83" fmla="*/ 3402 h 6243"/>
                    <a:gd name="T84" fmla="*/ 218 w 5632"/>
                    <a:gd name="T85" fmla="*/ 3278 h 6243"/>
                    <a:gd name="T86" fmla="*/ 109 w 5632"/>
                    <a:gd name="T87" fmla="*/ 3158 h 6243"/>
                    <a:gd name="T88" fmla="*/ 0 w 5632"/>
                    <a:gd name="T89" fmla="*/ 3048 h 6243"/>
                    <a:gd name="T90" fmla="*/ 3047 w 5632"/>
                    <a:gd name="T91" fmla="*/ 0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3081" y="34"/>
                      </a:moveTo>
                      <a:lnTo>
                        <a:pt x="3155" y="110"/>
                      </a:lnTo>
                      <a:lnTo>
                        <a:pt x="3230" y="186"/>
                      </a:lnTo>
                      <a:lnTo>
                        <a:pt x="3302" y="264"/>
                      </a:lnTo>
                      <a:lnTo>
                        <a:pt x="3374" y="343"/>
                      </a:lnTo>
                      <a:lnTo>
                        <a:pt x="3445" y="422"/>
                      </a:lnTo>
                      <a:lnTo>
                        <a:pt x="3514" y="503"/>
                      </a:lnTo>
                      <a:lnTo>
                        <a:pt x="3583" y="584"/>
                      </a:lnTo>
                      <a:lnTo>
                        <a:pt x="3651" y="666"/>
                      </a:lnTo>
                      <a:lnTo>
                        <a:pt x="3719" y="748"/>
                      </a:lnTo>
                      <a:lnTo>
                        <a:pt x="3785" y="833"/>
                      </a:lnTo>
                      <a:lnTo>
                        <a:pt x="3849" y="917"/>
                      </a:lnTo>
                      <a:lnTo>
                        <a:pt x="3914" y="1003"/>
                      </a:lnTo>
                      <a:lnTo>
                        <a:pt x="3976" y="1088"/>
                      </a:lnTo>
                      <a:lnTo>
                        <a:pt x="4039" y="1175"/>
                      </a:lnTo>
                      <a:lnTo>
                        <a:pt x="4100" y="1263"/>
                      </a:lnTo>
                      <a:lnTo>
                        <a:pt x="4159" y="1351"/>
                      </a:lnTo>
                      <a:lnTo>
                        <a:pt x="4218" y="1441"/>
                      </a:lnTo>
                      <a:lnTo>
                        <a:pt x="4276" y="1531"/>
                      </a:lnTo>
                      <a:lnTo>
                        <a:pt x="4333" y="1621"/>
                      </a:lnTo>
                      <a:lnTo>
                        <a:pt x="4388" y="1712"/>
                      </a:lnTo>
                      <a:lnTo>
                        <a:pt x="4443" y="1804"/>
                      </a:lnTo>
                      <a:lnTo>
                        <a:pt x="4496" y="1898"/>
                      </a:lnTo>
                      <a:lnTo>
                        <a:pt x="4549" y="1992"/>
                      </a:lnTo>
                      <a:lnTo>
                        <a:pt x="4601" y="2086"/>
                      </a:lnTo>
                      <a:lnTo>
                        <a:pt x="4650" y="2181"/>
                      </a:lnTo>
                      <a:lnTo>
                        <a:pt x="4699" y="2277"/>
                      </a:lnTo>
                      <a:lnTo>
                        <a:pt x="4747" y="2373"/>
                      </a:lnTo>
                      <a:lnTo>
                        <a:pt x="4793" y="2469"/>
                      </a:lnTo>
                      <a:lnTo>
                        <a:pt x="4839" y="2568"/>
                      </a:lnTo>
                      <a:lnTo>
                        <a:pt x="4883" y="2665"/>
                      </a:lnTo>
                      <a:lnTo>
                        <a:pt x="4927" y="2765"/>
                      </a:lnTo>
                      <a:lnTo>
                        <a:pt x="4968" y="2865"/>
                      </a:lnTo>
                      <a:lnTo>
                        <a:pt x="5008" y="2961"/>
                      </a:lnTo>
                      <a:lnTo>
                        <a:pt x="5046" y="3058"/>
                      </a:lnTo>
                      <a:lnTo>
                        <a:pt x="5083" y="3156"/>
                      </a:lnTo>
                      <a:lnTo>
                        <a:pt x="5118" y="3254"/>
                      </a:lnTo>
                      <a:lnTo>
                        <a:pt x="5153" y="3352"/>
                      </a:lnTo>
                      <a:lnTo>
                        <a:pt x="5187" y="3452"/>
                      </a:lnTo>
                      <a:lnTo>
                        <a:pt x="5220" y="3552"/>
                      </a:lnTo>
                      <a:lnTo>
                        <a:pt x="5251" y="3653"/>
                      </a:lnTo>
                      <a:lnTo>
                        <a:pt x="5282" y="3753"/>
                      </a:lnTo>
                      <a:lnTo>
                        <a:pt x="5310" y="3854"/>
                      </a:lnTo>
                      <a:lnTo>
                        <a:pt x="5337" y="3956"/>
                      </a:lnTo>
                      <a:lnTo>
                        <a:pt x="5365" y="4059"/>
                      </a:lnTo>
                      <a:lnTo>
                        <a:pt x="5390" y="4161"/>
                      </a:lnTo>
                      <a:lnTo>
                        <a:pt x="5414" y="4265"/>
                      </a:lnTo>
                      <a:lnTo>
                        <a:pt x="5437" y="4368"/>
                      </a:lnTo>
                      <a:lnTo>
                        <a:pt x="5459" y="4472"/>
                      </a:lnTo>
                      <a:lnTo>
                        <a:pt x="5479" y="4577"/>
                      </a:lnTo>
                      <a:lnTo>
                        <a:pt x="5498" y="4682"/>
                      </a:lnTo>
                      <a:lnTo>
                        <a:pt x="5516" y="4787"/>
                      </a:lnTo>
                      <a:lnTo>
                        <a:pt x="5532" y="4894"/>
                      </a:lnTo>
                      <a:lnTo>
                        <a:pt x="5549" y="5000"/>
                      </a:lnTo>
                      <a:lnTo>
                        <a:pt x="5562" y="5107"/>
                      </a:lnTo>
                      <a:lnTo>
                        <a:pt x="5575" y="5214"/>
                      </a:lnTo>
                      <a:lnTo>
                        <a:pt x="5587" y="5322"/>
                      </a:lnTo>
                      <a:lnTo>
                        <a:pt x="5597" y="5429"/>
                      </a:lnTo>
                      <a:lnTo>
                        <a:pt x="5606" y="5538"/>
                      </a:lnTo>
                      <a:lnTo>
                        <a:pt x="5613" y="5646"/>
                      </a:lnTo>
                      <a:lnTo>
                        <a:pt x="5620" y="5756"/>
                      </a:lnTo>
                      <a:lnTo>
                        <a:pt x="5625" y="5865"/>
                      </a:lnTo>
                      <a:lnTo>
                        <a:pt x="5629" y="5975"/>
                      </a:lnTo>
                      <a:lnTo>
                        <a:pt x="5631" y="6085"/>
                      </a:lnTo>
                      <a:lnTo>
                        <a:pt x="5632" y="6195"/>
                      </a:lnTo>
                      <a:lnTo>
                        <a:pt x="5632" y="6243"/>
                      </a:lnTo>
                      <a:lnTo>
                        <a:pt x="5584" y="6243"/>
                      </a:lnTo>
                      <a:lnTo>
                        <a:pt x="1371" y="6243"/>
                      </a:lnTo>
                      <a:lnTo>
                        <a:pt x="1324" y="6243"/>
                      </a:lnTo>
                      <a:lnTo>
                        <a:pt x="1324" y="6195"/>
                      </a:lnTo>
                      <a:lnTo>
                        <a:pt x="1323" y="6139"/>
                      </a:lnTo>
                      <a:lnTo>
                        <a:pt x="1322" y="6085"/>
                      </a:lnTo>
                      <a:lnTo>
                        <a:pt x="1320" y="6029"/>
                      </a:lnTo>
                      <a:lnTo>
                        <a:pt x="1318" y="5974"/>
                      </a:lnTo>
                      <a:lnTo>
                        <a:pt x="1314" y="5918"/>
                      </a:lnTo>
                      <a:lnTo>
                        <a:pt x="1310" y="5863"/>
                      </a:lnTo>
                      <a:lnTo>
                        <a:pt x="1306" y="5808"/>
                      </a:lnTo>
                      <a:lnTo>
                        <a:pt x="1300" y="5754"/>
                      </a:lnTo>
                      <a:lnTo>
                        <a:pt x="1295" y="5700"/>
                      </a:lnTo>
                      <a:lnTo>
                        <a:pt x="1288" y="5645"/>
                      </a:lnTo>
                      <a:lnTo>
                        <a:pt x="1280" y="5592"/>
                      </a:lnTo>
                      <a:lnTo>
                        <a:pt x="1273" y="5538"/>
                      </a:lnTo>
                      <a:lnTo>
                        <a:pt x="1264" y="5484"/>
                      </a:lnTo>
                      <a:lnTo>
                        <a:pt x="1255" y="5432"/>
                      </a:lnTo>
                      <a:lnTo>
                        <a:pt x="1245" y="5378"/>
                      </a:lnTo>
                      <a:lnTo>
                        <a:pt x="1234" y="5325"/>
                      </a:lnTo>
                      <a:lnTo>
                        <a:pt x="1224" y="5273"/>
                      </a:lnTo>
                      <a:lnTo>
                        <a:pt x="1213" y="5220"/>
                      </a:lnTo>
                      <a:lnTo>
                        <a:pt x="1199" y="5168"/>
                      </a:lnTo>
                      <a:lnTo>
                        <a:pt x="1187" y="5116"/>
                      </a:lnTo>
                      <a:lnTo>
                        <a:pt x="1173" y="5065"/>
                      </a:lnTo>
                      <a:lnTo>
                        <a:pt x="1160" y="5013"/>
                      </a:lnTo>
                      <a:lnTo>
                        <a:pt x="1145" y="4962"/>
                      </a:lnTo>
                      <a:lnTo>
                        <a:pt x="1129" y="4910"/>
                      </a:lnTo>
                      <a:lnTo>
                        <a:pt x="1114" y="4860"/>
                      </a:lnTo>
                      <a:lnTo>
                        <a:pt x="1098" y="4809"/>
                      </a:lnTo>
                      <a:lnTo>
                        <a:pt x="1080" y="4759"/>
                      </a:lnTo>
                      <a:lnTo>
                        <a:pt x="1063" y="4710"/>
                      </a:lnTo>
                      <a:lnTo>
                        <a:pt x="1045" y="4659"/>
                      </a:lnTo>
                      <a:lnTo>
                        <a:pt x="1025" y="4610"/>
                      </a:lnTo>
                      <a:lnTo>
                        <a:pt x="1007" y="4562"/>
                      </a:lnTo>
                      <a:lnTo>
                        <a:pt x="987" y="4512"/>
                      </a:lnTo>
                      <a:lnTo>
                        <a:pt x="965" y="4462"/>
                      </a:lnTo>
                      <a:lnTo>
                        <a:pt x="943" y="4413"/>
                      </a:lnTo>
                      <a:lnTo>
                        <a:pt x="921" y="4362"/>
                      </a:lnTo>
                      <a:lnTo>
                        <a:pt x="898" y="4313"/>
                      </a:lnTo>
                      <a:lnTo>
                        <a:pt x="874" y="4264"/>
                      </a:lnTo>
                      <a:lnTo>
                        <a:pt x="850" y="4216"/>
                      </a:lnTo>
                      <a:lnTo>
                        <a:pt x="826" y="4167"/>
                      </a:lnTo>
                      <a:lnTo>
                        <a:pt x="801" y="4119"/>
                      </a:lnTo>
                      <a:lnTo>
                        <a:pt x="775" y="4071"/>
                      </a:lnTo>
                      <a:lnTo>
                        <a:pt x="748" y="4024"/>
                      </a:lnTo>
                      <a:lnTo>
                        <a:pt x="721" y="3977"/>
                      </a:lnTo>
                      <a:lnTo>
                        <a:pt x="694" y="3931"/>
                      </a:lnTo>
                      <a:lnTo>
                        <a:pt x="666" y="3885"/>
                      </a:lnTo>
                      <a:lnTo>
                        <a:pt x="638" y="3839"/>
                      </a:lnTo>
                      <a:lnTo>
                        <a:pt x="608" y="3793"/>
                      </a:lnTo>
                      <a:lnTo>
                        <a:pt x="579" y="3748"/>
                      </a:lnTo>
                      <a:lnTo>
                        <a:pt x="548" y="3703"/>
                      </a:lnTo>
                      <a:lnTo>
                        <a:pt x="517" y="3659"/>
                      </a:lnTo>
                      <a:lnTo>
                        <a:pt x="487" y="3615"/>
                      </a:lnTo>
                      <a:lnTo>
                        <a:pt x="455" y="3571"/>
                      </a:lnTo>
                      <a:lnTo>
                        <a:pt x="422" y="3528"/>
                      </a:lnTo>
                      <a:lnTo>
                        <a:pt x="389" y="3485"/>
                      </a:lnTo>
                      <a:lnTo>
                        <a:pt x="356" y="3443"/>
                      </a:lnTo>
                      <a:lnTo>
                        <a:pt x="322" y="3402"/>
                      </a:lnTo>
                      <a:lnTo>
                        <a:pt x="287" y="3360"/>
                      </a:lnTo>
                      <a:lnTo>
                        <a:pt x="253" y="3318"/>
                      </a:lnTo>
                      <a:lnTo>
                        <a:pt x="218" y="3278"/>
                      </a:lnTo>
                      <a:lnTo>
                        <a:pt x="182" y="3237"/>
                      </a:lnTo>
                      <a:lnTo>
                        <a:pt x="146" y="3198"/>
                      </a:lnTo>
                      <a:lnTo>
                        <a:pt x="109" y="3158"/>
                      </a:lnTo>
                      <a:lnTo>
                        <a:pt x="72" y="3120"/>
                      </a:lnTo>
                      <a:lnTo>
                        <a:pt x="34" y="3082"/>
                      </a:lnTo>
                      <a:lnTo>
                        <a:pt x="0" y="3048"/>
                      </a:lnTo>
                      <a:lnTo>
                        <a:pt x="34" y="3014"/>
                      </a:lnTo>
                      <a:lnTo>
                        <a:pt x="3013" y="33"/>
                      </a:lnTo>
                      <a:lnTo>
                        <a:pt x="3047" y="0"/>
                      </a:lnTo>
                      <a:lnTo>
                        <a:pt x="3081" y="34"/>
                      </a:lnTo>
                      <a:close/>
                    </a:path>
                  </a:pathLst>
                </a:custGeom>
                <a:solidFill>
                  <a:srgbClr val="BDA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dirty="0">
                    <a:solidFill>
                      <a:prstClr val="white"/>
                    </a:solidFill>
                    <a:latin typeface="Arial" panose="020B0604020202020204" pitchFamily="34" charset="0"/>
                    <a:cs typeface="Arial" panose="020B0604020202020204" pitchFamily="34" charset="0"/>
                  </a:endParaRPr>
                </a:p>
              </p:txBody>
            </p:sp>
            <p:sp>
              <p:nvSpPr>
                <p:cNvPr id="104" name="Freeform 205"/>
                <p:cNvSpPr>
                  <a:spLocks/>
                </p:cNvSpPr>
                <p:nvPr/>
              </p:nvSpPr>
              <p:spPr bwMode="auto">
                <a:xfrm rot="10800000">
                  <a:off x="3159215" y="2623733"/>
                  <a:ext cx="1034256" cy="933483"/>
                </a:xfrm>
                <a:custGeom>
                  <a:avLst/>
                  <a:gdLst>
                    <a:gd name="T0" fmla="*/ 268 w 6240"/>
                    <a:gd name="T1" fmla="*/ 3 h 5634"/>
                    <a:gd name="T2" fmla="*/ 596 w 6240"/>
                    <a:gd name="T3" fmla="*/ 19 h 5634"/>
                    <a:gd name="T4" fmla="*/ 921 w 6240"/>
                    <a:gd name="T5" fmla="*/ 45 h 5634"/>
                    <a:gd name="T6" fmla="*/ 1242 w 6240"/>
                    <a:gd name="T7" fmla="*/ 83 h 5634"/>
                    <a:gd name="T8" fmla="*/ 1560 w 6240"/>
                    <a:gd name="T9" fmla="*/ 134 h 5634"/>
                    <a:gd name="T10" fmla="*/ 1874 w 6240"/>
                    <a:gd name="T11" fmla="*/ 195 h 5634"/>
                    <a:gd name="T12" fmla="*/ 2183 w 6240"/>
                    <a:gd name="T13" fmla="*/ 267 h 5634"/>
                    <a:gd name="T14" fmla="*/ 2489 w 6240"/>
                    <a:gd name="T15" fmla="*/ 351 h 5634"/>
                    <a:gd name="T16" fmla="*/ 2790 w 6240"/>
                    <a:gd name="T17" fmla="*/ 445 h 5634"/>
                    <a:gd name="T18" fmla="*/ 3085 w 6240"/>
                    <a:gd name="T19" fmla="*/ 549 h 5634"/>
                    <a:gd name="T20" fmla="*/ 3377 w 6240"/>
                    <a:gd name="T21" fmla="*/ 664 h 5634"/>
                    <a:gd name="T22" fmla="*/ 3673 w 6240"/>
                    <a:gd name="T23" fmla="*/ 793 h 5634"/>
                    <a:gd name="T24" fmla="*/ 3965 w 6240"/>
                    <a:gd name="T25" fmla="*/ 933 h 5634"/>
                    <a:gd name="T26" fmla="*/ 4249 w 6240"/>
                    <a:gd name="T27" fmla="*/ 1083 h 5634"/>
                    <a:gd name="T28" fmla="*/ 4529 w 6240"/>
                    <a:gd name="T29" fmla="*/ 1244 h 5634"/>
                    <a:gd name="T30" fmla="*/ 4800 w 6240"/>
                    <a:gd name="T31" fmla="*/ 1414 h 5634"/>
                    <a:gd name="T32" fmla="*/ 5065 w 6240"/>
                    <a:gd name="T33" fmla="*/ 1594 h 5634"/>
                    <a:gd name="T34" fmla="*/ 5324 w 6240"/>
                    <a:gd name="T35" fmla="*/ 1783 h 5634"/>
                    <a:gd name="T36" fmla="*/ 5574 w 6240"/>
                    <a:gd name="T37" fmla="*/ 1982 h 5634"/>
                    <a:gd name="T38" fmla="*/ 5818 w 6240"/>
                    <a:gd name="T39" fmla="*/ 2189 h 5634"/>
                    <a:gd name="T40" fmla="*/ 6054 w 6240"/>
                    <a:gd name="T41" fmla="*/ 2404 h 5634"/>
                    <a:gd name="T42" fmla="*/ 6240 w 6240"/>
                    <a:gd name="T43" fmla="*/ 2586 h 5634"/>
                    <a:gd name="T44" fmla="*/ 3194 w 6240"/>
                    <a:gd name="T45" fmla="*/ 5634 h 5634"/>
                    <a:gd name="T46" fmla="*/ 3083 w 6240"/>
                    <a:gd name="T47" fmla="*/ 5526 h 5634"/>
                    <a:gd name="T48" fmla="*/ 2964 w 6240"/>
                    <a:gd name="T49" fmla="*/ 5416 h 5634"/>
                    <a:gd name="T50" fmla="*/ 2840 w 6240"/>
                    <a:gd name="T51" fmla="*/ 5312 h 5634"/>
                    <a:gd name="T52" fmla="*/ 2713 w 6240"/>
                    <a:gd name="T53" fmla="*/ 5212 h 5634"/>
                    <a:gd name="T54" fmla="*/ 2583 w 6240"/>
                    <a:gd name="T55" fmla="*/ 5117 h 5634"/>
                    <a:gd name="T56" fmla="*/ 2449 w 6240"/>
                    <a:gd name="T57" fmla="*/ 5026 h 5634"/>
                    <a:gd name="T58" fmla="*/ 2311 w 6240"/>
                    <a:gd name="T59" fmla="*/ 4941 h 5634"/>
                    <a:gd name="T60" fmla="*/ 2170 w 6240"/>
                    <a:gd name="T61" fmla="*/ 4860 h 5634"/>
                    <a:gd name="T62" fmla="*/ 2026 w 6240"/>
                    <a:gd name="T63" fmla="*/ 4784 h 5634"/>
                    <a:gd name="T64" fmla="*/ 1880 w 6240"/>
                    <a:gd name="T65" fmla="*/ 4713 h 5634"/>
                    <a:gd name="T66" fmla="*/ 1730 w 6240"/>
                    <a:gd name="T67" fmla="*/ 4647 h 5634"/>
                    <a:gd name="T68" fmla="*/ 1582 w 6240"/>
                    <a:gd name="T69" fmla="*/ 4589 h 5634"/>
                    <a:gd name="T70" fmla="*/ 1433 w 6240"/>
                    <a:gd name="T71" fmla="*/ 4536 h 5634"/>
                    <a:gd name="T72" fmla="*/ 1281 w 6240"/>
                    <a:gd name="T73" fmla="*/ 4489 h 5634"/>
                    <a:gd name="T74" fmla="*/ 1126 w 6240"/>
                    <a:gd name="T75" fmla="*/ 4447 h 5634"/>
                    <a:gd name="T76" fmla="*/ 970 w 6240"/>
                    <a:gd name="T77" fmla="*/ 4410 h 5634"/>
                    <a:gd name="T78" fmla="*/ 811 w 6240"/>
                    <a:gd name="T79" fmla="*/ 4379 h 5634"/>
                    <a:gd name="T80" fmla="*/ 651 w 6240"/>
                    <a:gd name="T81" fmla="*/ 4354 h 5634"/>
                    <a:gd name="T82" fmla="*/ 489 w 6240"/>
                    <a:gd name="T83" fmla="*/ 4334 h 5634"/>
                    <a:gd name="T84" fmla="*/ 325 w 6240"/>
                    <a:gd name="T85" fmla="*/ 4320 h 5634"/>
                    <a:gd name="T86" fmla="*/ 158 w 6240"/>
                    <a:gd name="T87" fmla="*/ 4312 h 5634"/>
                    <a:gd name="T88" fmla="*/ 0 w 6240"/>
                    <a:gd name="T89" fmla="*/ 4310 h 5634"/>
                    <a:gd name="T90" fmla="*/ 0 w 6240"/>
                    <a:gd name="T91" fmla="*/ 0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48" y="0"/>
                      </a:moveTo>
                      <a:lnTo>
                        <a:pt x="158" y="1"/>
                      </a:lnTo>
                      <a:lnTo>
                        <a:pt x="268" y="3"/>
                      </a:lnTo>
                      <a:lnTo>
                        <a:pt x="377" y="7"/>
                      </a:lnTo>
                      <a:lnTo>
                        <a:pt x="487" y="12"/>
                      </a:lnTo>
                      <a:lnTo>
                        <a:pt x="596" y="19"/>
                      </a:lnTo>
                      <a:lnTo>
                        <a:pt x="705" y="26"/>
                      </a:lnTo>
                      <a:lnTo>
                        <a:pt x="813" y="35"/>
                      </a:lnTo>
                      <a:lnTo>
                        <a:pt x="921" y="45"/>
                      </a:lnTo>
                      <a:lnTo>
                        <a:pt x="1029" y="57"/>
                      </a:lnTo>
                      <a:lnTo>
                        <a:pt x="1135" y="70"/>
                      </a:lnTo>
                      <a:lnTo>
                        <a:pt x="1242" y="83"/>
                      </a:lnTo>
                      <a:lnTo>
                        <a:pt x="1349" y="100"/>
                      </a:lnTo>
                      <a:lnTo>
                        <a:pt x="1455" y="116"/>
                      </a:lnTo>
                      <a:lnTo>
                        <a:pt x="1560" y="134"/>
                      </a:lnTo>
                      <a:lnTo>
                        <a:pt x="1665" y="153"/>
                      </a:lnTo>
                      <a:lnTo>
                        <a:pt x="1769" y="173"/>
                      </a:lnTo>
                      <a:lnTo>
                        <a:pt x="1874" y="195"/>
                      </a:lnTo>
                      <a:lnTo>
                        <a:pt x="1977" y="218"/>
                      </a:lnTo>
                      <a:lnTo>
                        <a:pt x="2081" y="242"/>
                      </a:lnTo>
                      <a:lnTo>
                        <a:pt x="2183" y="267"/>
                      </a:lnTo>
                      <a:lnTo>
                        <a:pt x="2286" y="295"/>
                      </a:lnTo>
                      <a:lnTo>
                        <a:pt x="2388" y="322"/>
                      </a:lnTo>
                      <a:lnTo>
                        <a:pt x="2489" y="351"/>
                      </a:lnTo>
                      <a:lnTo>
                        <a:pt x="2589" y="381"/>
                      </a:lnTo>
                      <a:lnTo>
                        <a:pt x="2690" y="412"/>
                      </a:lnTo>
                      <a:lnTo>
                        <a:pt x="2790" y="445"/>
                      </a:lnTo>
                      <a:lnTo>
                        <a:pt x="2889" y="479"/>
                      </a:lnTo>
                      <a:lnTo>
                        <a:pt x="2988" y="514"/>
                      </a:lnTo>
                      <a:lnTo>
                        <a:pt x="3085" y="549"/>
                      </a:lnTo>
                      <a:lnTo>
                        <a:pt x="3183" y="586"/>
                      </a:lnTo>
                      <a:lnTo>
                        <a:pt x="3280" y="624"/>
                      </a:lnTo>
                      <a:lnTo>
                        <a:pt x="3377" y="664"/>
                      </a:lnTo>
                      <a:lnTo>
                        <a:pt x="3476" y="706"/>
                      </a:lnTo>
                      <a:lnTo>
                        <a:pt x="3575" y="749"/>
                      </a:lnTo>
                      <a:lnTo>
                        <a:pt x="3673" y="793"/>
                      </a:lnTo>
                      <a:lnTo>
                        <a:pt x="3771" y="839"/>
                      </a:lnTo>
                      <a:lnTo>
                        <a:pt x="3868" y="885"/>
                      </a:lnTo>
                      <a:lnTo>
                        <a:pt x="3965" y="933"/>
                      </a:lnTo>
                      <a:lnTo>
                        <a:pt x="4060" y="983"/>
                      </a:lnTo>
                      <a:lnTo>
                        <a:pt x="4155" y="1032"/>
                      </a:lnTo>
                      <a:lnTo>
                        <a:pt x="4249" y="1083"/>
                      </a:lnTo>
                      <a:lnTo>
                        <a:pt x="4343" y="1136"/>
                      </a:lnTo>
                      <a:lnTo>
                        <a:pt x="4435" y="1190"/>
                      </a:lnTo>
                      <a:lnTo>
                        <a:pt x="4529" y="1244"/>
                      </a:lnTo>
                      <a:lnTo>
                        <a:pt x="4619" y="1299"/>
                      </a:lnTo>
                      <a:lnTo>
                        <a:pt x="4710" y="1356"/>
                      </a:lnTo>
                      <a:lnTo>
                        <a:pt x="4800" y="1414"/>
                      </a:lnTo>
                      <a:lnTo>
                        <a:pt x="4890" y="1473"/>
                      </a:lnTo>
                      <a:lnTo>
                        <a:pt x="4977" y="1533"/>
                      </a:lnTo>
                      <a:lnTo>
                        <a:pt x="5065" y="1594"/>
                      </a:lnTo>
                      <a:lnTo>
                        <a:pt x="5153" y="1656"/>
                      </a:lnTo>
                      <a:lnTo>
                        <a:pt x="5238" y="1719"/>
                      </a:lnTo>
                      <a:lnTo>
                        <a:pt x="5324" y="1783"/>
                      </a:lnTo>
                      <a:lnTo>
                        <a:pt x="5408" y="1848"/>
                      </a:lnTo>
                      <a:lnTo>
                        <a:pt x="5492" y="1914"/>
                      </a:lnTo>
                      <a:lnTo>
                        <a:pt x="5574" y="1982"/>
                      </a:lnTo>
                      <a:lnTo>
                        <a:pt x="5656" y="2050"/>
                      </a:lnTo>
                      <a:lnTo>
                        <a:pt x="5737" y="2119"/>
                      </a:lnTo>
                      <a:lnTo>
                        <a:pt x="5818" y="2189"/>
                      </a:lnTo>
                      <a:lnTo>
                        <a:pt x="5897" y="2259"/>
                      </a:lnTo>
                      <a:lnTo>
                        <a:pt x="5976" y="2331"/>
                      </a:lnTo>
                      <a:lnTo>
                        <a:pt x="6054" y="2404"/>
                      </a:lnTo>
                      <a:lnTo>
                        <a:pt x="6131" y="2478"/>
                      </a:lnTo>
                      <a:lnTo>
                        <a:pt x="6206" y="2553"/>
                      </a:lnTo>
                      <a:lnTo>
                        <a:pt x="6240" y="2586"/>
                      </a:lnTo>
                      <a:lnTo>
                        <a:pt x="6207" y="2620"/>
                      </a:lnTo>
                      <a:lnTo>
                        <a:pt x="3228" y="5600"/>
                      </a:lnTo>
                      <a:lnTo>
                        <a:pt x="3194" y="5634"/>
                      </a:lnTo>
                      <a:lnTo>
                        <a:pt x="3160" y="5600"/>
                      </a:lnTo>
                      <a:lnTo>
                        <a:pt x="3121" y="5563"/>
                      </a:lnTo>
                      <a:lnTo>
                        <a:pt x="3083" y="5526"/>
                      </a:lnTo>
                      <a:lnTo>
                        <a:pt x="3044" y="5488"/>
                      </a:lnTo>
                      <a:lnTo>
                        <a:pt x="3004" y="5452"/>
                      </a:lnTo>
                      <a:lnTo>
                        <a:pt x="2964" y="5416"/>
                      </a:lnTo>
                      <a:lnTo>
                        <a:pt x="2923" y="5381"/>
                      </a:lnTo>
                      <a:lnTo>
                        <a:pt x="2882" y="5347"/>
                      </a:lnTo>
                      <a:lnTo>
                        <a:pt x="2840" y="5312"/>
                      </a:lnTo>
                      <a:lnTo>
                        <a:pt x="2798" y="5278"/>
                      </a:lnTo>
                      <a:lnTo>
                        <a:pt x="2756" y="5245"/>
                      </a:lnTo>
                      <a:lnTo>
                        <a:pt x="2713" y="5212"/>
                      </a:lnTo>
                      <a:lnTo>
                        <a:pt x="2670" y="5180"/>
                      </a:lnTo>
                      <a:lnTo>
                        <a:pt x="2627" y="5148"/>
                      </a:lnTo>
                      <a:lnTo>
                        <a:pt x="2583" y="5117"/>
                      </a:lnTo>
                      <a:lnTo>
                        <a:pt x="2539" y="5086"/>
                      </a:lnTo>
                      <a:lnTo>
                        <a:pt x="2494" y="5056"/>
                      </a:lnTo>
                      <a:lnTo>
                        <a:pt x="2449" y="5026"/>
                      </a:lnTo>
                      <a:lnTo>
                        <a:pt x="2403" y="4997"/>
                      </a:lnTo>
                      <a:lnTo>
                        <a:pt x="2357" y="4968"/>
                      </a:lnTo>
                      <a:lnTo>
                        <a:pt x="2311" y="4941"/>
                      </a:lnTo>
                      <a:lnTo>
                        <a:pt x="2265" y="4913"/>
                      </a:lnTo>
                      <a:lnTo>
                        <a:pt x="2218" y="4886"/>
                      </a:lnTo>
                      <a:lnTo>
                        <a:pt x="2170" y="4860"/>
                      </a:lnTo>
                      <a:lnTo>
                        <a:pt x="2123" y="4833"/>
                      </a:lnTo>
                      <a:lnTo>
                        <a:pt x="2075" y="4808"/>
                      </a:lnTo>
                      <a:lnTo>
                        <a:pt x="2026" y="4784"/>
                      </a:lnTo>
                      <a:lnTo>
                        <a:pt x="1978" y="4760"/>
                      </a:lnTo>
                      <a:lnTo>
                        <a:pt x="1929" y="4736"/>
                      </a:lnTo>
                      <a:lnTo>
                        <a:pt x="1880" y="4713"/>
                      </a:lnTo>
                      <a:lnTo>
                        <a:pt x="1829" y="4691"/>
                      </a:lnTo>
                      <a:lnTo>
                        <a:pt x="1780" y="4669"/>
                      </a:lnTo>
                      <a:lnTo>
                        <a:pt x="1730" y="4647"/>
                      </a:lnTo>
                      <a:lnTo>
                        <a:pt x="1680" y="4627"/>
                      </a:lnTo>
                      <a:lnTo>
                        <a:pt x="1631" y="4609"/>
                      </a:lnTo>
                      <a:lnTo>
                        <a:pt x="1582" y="4589"/>
                      </a:lnTo>
                      <a:lnTo>
                        <a:pt x="1533" y="4572"/>
                      </a:lnTo>
                      <a:lnTo>
                        <a:pt x="1483" y="4554"/>
                      </a:lnTo>
                      <a:lnTo>
                        <a:pt x="1433" y="4536"/>
                      </a:lnTo>
                      <a:lnTo>
                        <a:pt x="1383" y="4520"/>
                      </a:lnTo>
                      <a:lnTo>
                        <a:pt x="1331" y="4505"/>
                      </a:lnTo>
                      <a:lnTo>
                        <a:pt x="1281" y="4489"/>
                      </a:lnTo>
                      <a:lnTo>
                        <a:pt x="1229" y="4474"/>
                      </a:lnTo>
                      <a:lnTo>
                        <a:pt x="1178" y="4461"/>
                      </a:lnTo>
                      <a:lnTo>
                        <a:pt x="1126" y="4447"/>
                      </a:lnTo>
                      <a:lnTo>
                        <a:pt x="1075" y="4435"/>
                      </a:lnTo>
                      <a:lnTo>
                        <a:pt x="1022" y="4421"/>
                      </a:lnTo>
                      <a:lnTo>
                        <a:pt x="970" y="4410"/>
                      </a:lnTo>
                      <a:lnTo>
                        <a:pt x="917" y="4400"/>
                      </a:lnTo>
                      <a:lnTo>
                        <a:pt x="865" y="4389"/>
                      </a:lnTo>
                      <a:lnTo>
                        <a:pt x="811" y="4379"/>
                      </a:lnTo>
                      <a:lnTo>
                        <a:pt x="758" y="4370"/>
                      </a:lnTo>
                      <a:lnTo>
                        <a:pt x="705" y="4361"/>
                      </a:lnTo>
                      <a:lnTo>
                        <a:pt x="651" y="4354"/>
                      </a:lnTo>
                      <a:lnTo>
                        <a:pt x="597" y="4346"/>
                      </a:lnTo>
                      <a:lnTo>
                        <a:pt x="543" y="4339"/>
                      </a:lnTo>
                      <a:lnTo>
                        <a:pt x="489" y="4334"/>
                      </a:lnTo>
                      <a:lnTo>
                        <a:pt x="434" y="4328"/>
                      </a:lnTo>
                      <a:lnTo>
                        <a:pt x="380" y="4324"/>
                      </a:lnTo>
                      <a:lnTo>
                        <a:pt x="325" y="4320"/>
                      </a:lnTo>
                      <a:lnTo>
                        <a:pt x="269" y="4316"/>
                      </a:lnTo>
                      <a:lnTo>
                        <a:pt x="214" y="4314"/>
                      </a:lnTo>
                      <a:lnTo>
                        <a:pt x="158" y="4312"/>
                      </a:lnTo>
                      <a:lnTo>
                        <a:pt x="104" y="4311"/>
                      </a:lnTo>
                      <a:lnTo>
                        <a:pt x="48" y="4310"/>
                      </a:lnTo>
                      <a:lnTo>
                        <a:pt x="0" y="4310"/>
                      </a:lnTo>
                      <a:lnTo>
                        <a:pt x="0" y="4263"/>
                      </a:lnTo>
                      <a:lnTo>
                        <a:pt x="0" y="48"/>
                      </a:lnTo>
                      <a:lnTo>
                        <a:pt x="0" y="0"/>
                      </a:lnTo>
                      <a:lnTo>
                        <a:pt x="48" y="0"/>
                      </a:lnTo>
                      <a:close/>
                    </a:path>
                  </a:pathLst>
                </a:custGeom>
                <a:solidFill>
                  <a:srgbClr val="AFD4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grpSp>
          <p:grpSp>
            <p:nvGrpSpPr>
              <p:cNvPr id="98" name="Group 97"/>
              <p:cNvGrpSpPr/>
              <p:nvPr/>
            </p:nvGrpSpPr>
            <p:grpSpPr>
              <a:xfrm>
                <a:off x="4393684" y="1897992"/>
                <a:ext cx="386200" cy="920208"/>
                <a:chOff x="3594842" y="3311479"/>
                <a:chExt cx="121843" cy="290318"/>
              </a:xfrm>
              <a:solidFill>
                <a:schemeClr val="bg1"/>
              </a:solidFill>
            </p:grpSpPr>
            <p:sp>
              <p:nvSpPr>
                <p:cNvPr id="99" name="Isosceles Triangle 98"/>
                <p:cNvSpPr/>
                <p:nvPr/>
              </p:nvSpPr>
              <p:spPr bwMode="auto">
                <a:xfrm rot="1185782">
                  <a:off x="3666819" y="3311479"/>
                  <a:ext cx="49866" cy="247820"/>
                </a:xfrm>
                <a:prstGeom prst="triangle">
                  <a:avLst/>
                </a:prstGeom>
                <a:solidFill>
                  <a:srgbClr val="F39C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sp>
              <p:nvSpPr>
                <p:cNvPr id="100" name="Oval 99"/>
                <p:cNvSpPr/>
                <p:nvPr/>
              </p:nvSpPr>
              <p:spPr bwMode="auto">
                <a:xfrm rot="20578124">
                  <a:off x="3594842" y="3505842"/>
                  <a:ext cx="96710" cy="95955"/>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grpSp>
        </p:grpSp>
        <p:grpSp>
          <p:nvGrpSpPr>
            <p:cNvPr id="63" name="Group 62"/>
            <p:cNvGrpSpPr/>
            <p:nvPr/>
          </p:nvGrpSpPr>
          <p:grpSpPr>
            <a:xfrm>
              <a:off x="1042319" y="2491740"/>
              <a:ext cx="2746486" cy="1303353"/>
              <a:chOff x="1042319" y="2522220"/>
              <a:chExt cx="2746486" cy="1303353"/>
            </a:xfrm>
          </p:grpSpPr>
          <p:sp>
            <p:nvSpPr>
              <p:cNvPr id="64" name="Rectangle 5"/>
              <p:cNvSpPr>
                <a:spLocks noChangeArrowheads="1"/>
              </p:cNvSpPr>
              <p:nvPr/>
            </p:nvSpPr>
            <p:spPr bwMode="auto">
              <a:xfrm>
                <a:off x="2405044" y="2522220"/>
                <a:ext cx="21037" cy="228967"/>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65" name="Rectangle 6"/>
              <p:cNvSpPr>
                <a:spLocks noChangeArrowheads="1"/>
              </p:cNvSpPr>
              <p:nvPr/>
            </p:nvSpPr>
            <p:spPr bwMode="auto">
              <a:xfrm>
                <a:off x="1042319"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67" name="Rectangle 8"/>
              <p:cNvSpPr>
                <a:spLocks noChangeArrowheads="1"/>
              </p:cNvSpPr>
              <p:nvPr/>
            </p:nvSpPr>
            <p:spPr bwMode="auto">
              <a:xfrm>
                <a:off x="3543374"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68" name="Freeform 9"/>
              <p:cNvSpPr>
                <a:spLocks/>
              </p:cNvSpPr>
              <p:nvPr/>
            </p:nvSpPr>
            <p:spPr bwMode="auto">
              <a:xfrm>
                <a:off x="3386766" y="3154082"/>
                <a:ext cx="224394" cy="136500"/>
              </a:xfrm>
              <a:custGeom>
                <a:avLst/>
                <a:gdLst>
                  <a:gd name="T0" fmla="*/ 5 w 96"/>
                  <a:gd name="T1" fmla="*/ 62 h 62"/>
                  <a:gd name="T2" fmla="*/ 0 w 96"/>
                  <a:gd name="T3" fmla="*/ 53 h 62"/>
                  <a:gd name="T4" fmla="*/ 91 w 96"/>
                  <a:gd name="T5" fmla="*/ 0 h 62"/>
                  <a:gd name="T6" fmla="*/ 96 w 96"/>
                  <a:gd name="T7" fmla="*/ 10 h 62"/>
                  <a:gd name="T8" fmla="*/ 5 w 96"/>
                  <a:gd name="T9" fmla="*/ 62 h 62"/>
                </a:gdLst>
                <a:ahLst/>
                <a:cxnLst>
                  <a:cxn ang="0">
                    <a:pos x="T0" y="T1"/>
                  </a:cxn>
                  <a:cxn ang="0">
                    <a:pos x="T2" y="T3"/>
                  </a:cxn>
                  <a:cxn ang="0">
                    <a:pos x="T4" y="T5"/>
                  </a:cxn>
                  <a:cxn ang="0">
                    <a:pos x="T6" y="T7"/>
                  </a:cxn>
                  <a:cxn ang="0">
                    <a:pos x="T8" y="T9"/>
                  </a:cxn>
                </a:cxnLst>
                <a:rect l="0" t="0" r="r" b="b"/>
                <a:pathLst>
                  <a:path w="96" h="62">
                    <a:moveTo>
                      <a:pt x="5" y="62"/>
                    </a:moveTo>
                    <a:lnTo>
                      <a:pt x="0" y="53"/>
                    </a:lnTo>
                    <a:lnTo>
                      <a:pt x="91" y="0"/>
                    </a:lnTo>
                    <a:lnTo>
                      <a:pt x="96" y="10"/>
                    </a:lnTo>
                    <a:lnTo>
                      <a:pt x="5"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69" name="Freeform 10"/>
              <p:cNvSpPr>
                <a:spLocks/>
              </p:cNvSpPr>
              <p:nvPr/>
            </p:nvSpPr>
            <p:spPr bwMode="auto">
              <a:xfrm>
                <a:off x="2970703" y="2689542"/>
                <a:ext cx="140246" cy="209153"/>
              </a:xfrm>
              <a:custGeom>
                <a:avLst/>
                <a:gdLst>
                  <a:gd name="T0" fmla="*/ 7 w 60"/>
                  <a:gd name="T1" fmla="*/ 95 h 95"/>
                  <a:gd name="T2" fmla="*/ 0 w 60"/>
                  <a:gd name="T3" fmla="*/ 90 h 95"/>
                  <a:gd name="T4" fmla="*/ 52 w 60"/>
                  <a:gd name="T5" fmla="*/ 0 h 95"/>
                  <a:gd name="T6" fmla="*/ 60 w 60"/>
                  <a:gd name="T7" fmla="*/ 5 h 95"/>
                  <a:gd name="T8" fmla="*/ 7 w 60"/>
                  <a:gd name="T9" fmla="*/ 95 h 95"/>
                </a:gdLst>
                <a:ahLst/>
                <a:cxnLst>
                  <a:cxn ang="0">
                    <a:pos x="T0" y="T1"/>
                  </a:cxn>
                  <a:cxn ang="0">
                    <a:pos x="T2" y="T3"/>
                  </a:cxn>
                  <a:cxn ang="0">
                    <a:pos x="T4" y="T5"/>
                  </a:cxn>
                  <a:cxn ang="0">
                    <a:pos x="T6" y="T7"/>
                  </a:cxn>
                  <a:cxn ang="0">
                    <a:pos x="T8" y="T9"/>
                  </a:cxn>
                </a:cxnLst>
                <a:rect l="0" t="0" r="r" b="b"/>
                <a:pathLst>
                  <a:path w="60" h="95">
                    <a:moveTo>
                      <a:pt x="7" y="95"/>
                    </a:moveTo>
                    <a:lnTo>
                      <a:pt x="0" y="90"/>
                    </a:lnTo>
                    <a:lnTo>
                      <a:pt x="52" y="0"/>
                    </a:lnTo>
                    <a:lnTo>
                      <a:pt x="60" y="5"/>
                    </a:lnTo>
                    <a:lnTo>
                      <a:pt x="7"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0" name="Freeform 11"/>
              <p:cNvSpPr>
                <a:spLocks/>
              </p:cNvSpPr>
              <p:nvPr/>
            </p:nvSpPr>
            <p:spPr bwMode="auto">
              <a:xfrm>
                <a:off x="1219964" y="3154082"/>
                <a:ext cx="222056" cy="136500"/>
              </a:xfrm>
              <a:custGeom>
                <a:avLst/>
                <a:gdLst>
                  <a:gd name="T0" fmla="*/ 90 w 95"/>
                  <a:gd name="T1" fmla="*/ 62 h 62"/>
                  <a:gd name="T2" fmla="*/ 0 w 95"/>
                  <a:gd name="T3" fmla="*/ 10 h 62"/>
                  <a:gd name="T4" fmla="*/ 5 w 95"/>
                  <a:gd name="T5" fmla="*/ 0 h 62"/>
                  <a:gd name="T6" fmla="*/ 95 w 95"/>
                  <a:gd name="T7" fmla="*/ 53 h 62"/>
                  <a:gd name="T8" fmla="*/ 90 w 95"/>
                  <a:gd name="T9" fmla="*/ 62 h 62"/>
                </a:gdLst>
                <a:ahLst/>
                <a:cxnLst>
                  <a:cxn ang="0">
                    <a:pos x="T0" y="T1"/>
                  </a:cxn>
                  <a:cxn ang="0">
                    <a:pos x="T2" y="T3"/>
                  </a:cxn>
                  <a:cxn ang="0">
                    <a:pos x="T4" y="T5"/>
                  </a:cxn>
                  <a:cxn ang="0">
                    <a:pos x="T6" y="T7"/>
                  </a:cxn>
                  <a:cxn ang="0">
                    <a:pos x="T8" y="T9"/>
                  </a:cxn>
                </a:cxnLst>
                <a:rect l="0" t="0" r="r" b="b"/>
                <a:pathLst>
                  <a:path w="95" h="62">
                    <a:moveTo>
                      <a:pt x="90" y="62"/>
                    </a:moveTo>
                    <a:lnTo>
                      <a:pt x="0" y="10"/>
                    </a:lnTo>
                    <a:lnTo>
                      <a:pt x="5" y="0"/>
                    </a:lnTo>
                    <a:lnTo>
                      <a:pt x="95" y="53"/>
                    </a:lnTo>
                    <a:lnTo>
                      <a:pt x="90"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1" name="Freeform 12"/>
              <p:cNvSpPr>
                <a:spLocks/>
              </p:cNvSpPr>
              <p:nvPr/>
            </p:nvSpPr>
            <p:spPr bwMode="auto">
              <a:xfrm>
                <a:off x="1720175" y="2689542"/>
                <a:ext cx="140246" cy="209153"/>
              </a:xfrm>
              <a:custGeom>
                <a:avLst/>
                <a:gdLst>
                  <a:gd name="T0" fmla="*/ 52 w 60"/>
                  <a:gd name="T1" fmla="*/ 95 h 95"/>
                  <a:gd name="T2" fmla="*/ 0 w 60"/>
                  <a:gd name="T3" fmla="*/ 5 h 95"/>
                  <a:gd name="T4" fmla="*/ 7 w 60"/>
                  <a:gd name="T5" fmla="*/ 0 h 95"/>
                  <a:gd name="T6" fmla="*/ 60 w 60"/>
                  <a:gd name="T7" fmla="*/ 90 h 95"/>
                  <a:gd name="T8" fmla="*/ 52 w 60"/>
                  <a:gd name="T9" fmla="*/ 95 h 95"/>
                </a:gdLst>
                <a:ahLst/>
                <a:cxnLst>
                  <a:cxn ang="0">
                    <a:pos x="T0" y="T1"/>
                  </a:cxn>
                  <a:cxn ang="0">
                    <a:pos x="T2" y="T3"/>
                  </a:cxn>
                  <a:cxn ang="0">
                    <a:pos x="T4" y="T5"/>
                  </a:cxn>
                  <a:cxn ang="0">
                    <a:pos x="T6" y="T7"/>
                  </a:cxn>
                  <a:cxn ang="0">
                    <a:pos x="T8" y="T9"/>
                  </a:cxn>
                </a:cxnLst>
                <a:rect l="0" t="0" r="r" b="b"/>
                <a:pathLst>
                  <a:path w="60" h="95">
                    <a:moveTo>
                      <a:pt x="52" y="95"/>
                    </a:moveTo>
                    <a:lnTo>
                      <a:pt x="0" y="5"/>
                    </a:lnTo>
                    <a:lnTo>
                      <a:pt x="7" y="0"/>
                    </a:lnTo>
                    <a:lnTo>
                      <a:pt x="60" y="90"/>
                    </a:lnTo>
                    <a:lnTo>
                      <a:pt x="52"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2" name="Freeform 17"/>
              <p:cNvSpPr>
                <a:spLocks/>
              </p:cNvSpPr>
              <p:nvPr/>
            </p:nvSpPr>
            <p:spPr bwMode="auto">
              <a:xfrm>
                <a:off x="2260123" y="2526623"/>
                <a:ext cx="32724" cy="90266"/>
              </a:xfrm>
              <a:custGeom>
                <a:avLst/>
                <a:gdLst>
                  <a:gd name="T0" fmla="*/ 5 w 14"/>
                  <a:gd name="T1" fmla="*/ 41 h 41"/>
                  <a:gd name="T2" fmla="*/ 0 w 14"/>
                  <a:gd name="T3" fmla="*/ 0 h 41"/>
                  <a:gd name="T4" fmla="*/ 9 w 14"/>
                  <a:gd name="T5" fmla="*/ 0 h 41"/>
                  <a:gd name="T6" fmla="*/ 14 w 14"/>
                  <a:gd name="T7" fmla="*/ 41 h 41"/>
                  <a:gd name="T8" fmla="*/ 5 w 14"/>
                  <a:gd name="T9" fmla="*/ 41 h 41"/>
                </a:gdLst>
                <a:ahLst/>
                <a:cxnLst>
                  <a:cxn ang="0">
                    <a:pos x="T0" y="T1"/>
                  </a:cxn>
                  <a:cxn ang="0">
                    <a:pos x="T2" y="T3"/>
                  </a:cxn>
                  <a:cxn ang="0">
                    <a:pos x="T4" y="T5"/>
                  </a:cxn>
                  <a:cxn ang="0">
                    <a:pos x="T6" y="T7"/>
                  </a:cxn>
                  <a:cxn ang="0">
                    <a:pos x="T8" y="T9"/>
                  </a:cxn>
                </a:cxnLst>
                <a:rect l="0" t="0" r="r" b="b"/>
                <a:pathLst>
                  <a:path w="14" h="41">
                    <a:moveTo>
                      <a:pt x="5" y="41"/>
                    </a:moveTo>
                    <a:lnTo>
                      <a:pt x="0" y="0"/>
                    </a:lnTo>
                    <a:lnTo>
                      <a:pt x="9" y="0"/>
                    </a:lnTo>
                    <a:lnTo>
                      <a:pt x="14" y="41"/>
                    </a:lnTo>
                    <a:lnTo>
                      <a:pt x="5"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3" name="Freeform 18"/>
              <p:cNvSpPr>
                <a:spLocks/>
              </p:cNvSpPr>
              <p:nvPr/>
            </p:nvSpPr>
            <p:spPr bwMode="auto">
              <a:xfrm>
                <a:off x="2119876" y="2548639"/>
                <a:ext cx="39736" cy="88064"/>
              </a:xfrm>
              <a:custGeom>
                <a:avLst/>
                <a:gdLst>
                  <a:gd name="T0" fmla="*/ 7 w 17"/>
                  <a:gd name="T1" fmla="*/ 40 h 40"/>
                  <a:gd name="T2" fmla="*/ 0 w 17"/>
                  <a:gd name="T3" fmla="*/ 2 h 40"/>
                  <a:gd name="T4" fmla="*/ 10 w 17"/>
                  <a:gd name="T5" fmla="*/ 0 h 40"/>
                  <a:gd name="T6" fmla="*/ 17 w 17"/>
                  <a:gd name="T7" fmla="*/ 38 h 40"/>
                  <a:gd name="T8" fmla="*/ 7 w 17"/>
                  <a:gd name="T9" fmla="*/ 40 h 40"/>
                </a:gdLst>
                <a:ahLst/>
                <a:cxnLst>
                  <a:cxn ang="0">
                    <a:pos x="T0" y="T1"/>
                  </a:cxn>
                  <a:cxn ang="0">
                    <a:pos x="T2" y="T3"/>
                  </a:cxn>
                  <a:cxn ang="0">
                    <a:pos x="T4" y="T5"/>
                  </a:cxn>
                  <a:cxn ang="0">
                    <a:pos x="T6" y="T7"/>
                  </a:cxn>
                  <a:cxn ang="0">
                    <a:pos x="T8" y="T9"/>
                  </a:cxn>
                </a:cxnLst>
                <a:rect l="0" t="0" r="r" b="b"/>
                <a:pathLst>
                  <a:path w="17" h="40">
                    <a:moveTo>
                      <a:pt x="7" y="40"/>
                    </a:moveTo>
                    <a:lnTo>
                      <a:pt x="0" y="2"/>
                    </a:lnTo>
                    <a:lnTo>
                      <a:pt x="10" y="0"/>
                    </a:lnTo>
                    <a:lnTo>
                      <a:pt x="17" y="38"/>
                    </a:lnTo>
                    <a:lnTo>
                      <a:pt x="7"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4" name="Freeform 19"/>
              <p:cNvSpPr>
                <a:spLocks/>
              </p:cNvSpPr>
              <p:nvPr/>
            </p:nvSpPr>
            <p:spPr bwMode="auto">
              <a:xfrm>
                <a:off x="1981968" y="2579462"/>
                <a:ext cx="49086" cy="88064"/>
              </a:xfrm>
              <a:custGeom>
                <a:avLst/>
                <a:gdLst>
                  <a:gd name="T0" fmla="*/ 12 w 21"/>
                  <a:gd name="T1" fmla="*/ 40 h 40"/>
                  <a:gd name="T2" fmla="*/ 0 w 21"/>
                  <a:gd name="T3" fmla="*/ 2 h 40"/>
                  <a:gd name="T4" fmla="*/ 9 w 21"/>
                  <a:gd name="T5" fmla="*/ 0 h 40"/>
                  <a:gd name="T6" fmla="*/ 21 w 21"/>
                  <a:gd name="T7" fmla="*/ 38 h 40"/>
                  <a:gd name="T8" fmla="*/ 12 w 21"/>
                  <a:gd name="T9" fmla="*/ 40 h 40"/>
                </a:gdLst>
                <a:ahLst/>
                <a:cxnLst>
                  <a:cxn ang="0">
                    <a:pos x="T0" y="T1"/>
                  </a:cxn>
                  <a:cxn ang="0">
                    <a:pos x="T2" y="T3"/>
                  </a:cxn>
                  <a:cxn ang="0">
                    <a:pos x="T4" y="T5"/>
                  </a:cxn>
                  <a:cxn ang="0">
                    <a:pos x="T6" y="T7"/>
                  </a:cxn>
                  <a:cxn ang="0">
                    <a:pos x="T8" y="T9"/>
                  </a:cxn>
                </a:cxnLst>
                <a:rect l="0" t="0" r="r" b="b"/>
                <a:pathLst>
                  <a:path w="21" h="40">
                    <a:moveTo>
                      <a:pt x="12" y="40"/>
                    </a:moveTo>
                    <a:lnTo>
                      <a:pt x="0" y="2"/>
                    </a:lnTo>
                    <a:lnTo>
                      <a:pt x="9" y="0"/>
                    </a:lnTo>
                    <a:lnTo>
                      <a:pt x="21" y="38"/>
                    </a:lnTo>
                    <a:lnTo>
                      <a:pt x="12"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5" name="Freeform 20"/>
              <p:cNvSpPr>
                <a:spLocks/>
              </p:cNvSpPr>
              <p:nvPr/>
            </p:nvSpPr>
            <p:spPr bwMode="auto">
              <a:xfrm>
                <a:off x="1848734" y="2625696"/>
                <a:ext cx="56098" cy="90266"/>
              </a:xfrm>
              <a:custGeom>
                <a:avLst/>
                <a:gdLst>
                  <a:gd name="T0" fmla="*/ 16 w 24"/>
                  <a:gd name="T1" fmla="*/ 41 h 41"/>
                  <a:gd name="T2" fmla="*/ 0 w 24"/>
                  <a:gd name="T3" fmla="*/ 5 h 41"/>
                  <a:gd name="T4" fmla="*/ 9 w 24"/>
                  <a:gd name="T5" fmla="*/ 0 h 41"/>
                  <a:gd name="T6" fmla="*/ 24 w 24"/>
                  <a:gd name="T7" fmla="*/ 38 h 41"/>
                  <a:gd name="T8" fmla="*/ 16 w 24"/>
                  <a:gd name="T9" fmla="*/ 41 h 41"/>
                </a:gdLst>
                <a:ahLst/>
                <a:cxnLst>
                  <a:cxn ang="0">
                    <a:pos x="T0" y="T1"/>
                  </a:cxn>
                  <a:cxn ang="0">
                    <a:pos x="T2" y="T3"/>
                  </a:cxn>
                  <a:cxn ang="0">
                    <a:pos x="T4" y="T5"/>
                  </a:cxn>
                  <a:cxn ang="0">
                    <a:pos x="T6" y="T7"/>
                  </a:cxn>
                  <a:cxn ang="0">
                    <a:pos x="T8" y="T9"/>
                  </a:cxn>
                </a:cxnLst>
                <a:rect l="0" t="0" r="r" b="b"/>
                <a:pathLst>
                  <a:path w="24" h="41">
                    <a:moveTo>
                      <a:pt x="16" y="41"/>
                    </a:moveTo>
                    <a:lnTo>
                      <a:pt x="0" y="5"/>
                    </a:lnTo>
                    <a:lnTo>
                      <a:pt x="9" y="0"/>
                    </a:lnTo>
                    <a:lnTo>
                      <a:pt x="24" y="38"/>
                    </a:lnTo>
                    <a:lnTo>
                      <a:pt x="16"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6" name="Freeform 29"/>
              <p:cNvSpPr>
                <a:spLocks/>
              </p:cNvSpPr>
              <p:nvPr/>
            </p:nvSpPr>
            <p:spPr bwMode="auto">
              <a:xfrm>
                <a:off x="2538277" y="2526623"/>
                <a:ext cx="32724" cy="90266"/>
              </a:xfrm>
              <a:custGeom>
                <a:avLst/>
                <a:gdLst>
                  <a:gd name="T0" fmla="*/ 9 w 14"/>
                  <a:gd name="T1" fmla="*/ 41 h 41"/>
                  <a:gd name="T2" fmla="*/ 0 w 14"/>
                  <a:gd name="T3" fmla="*/ 41 h 41"/>
                  <a:gd name="T4" fmla="*/ 4 w 14"/>
                  <a:gd name="T5" fmla="*/ 0 h 41"/>
                  <a:gd name="T6" fmla="*/ 14 w 14"/>
                  <a:gd name="T7" fmla="*/ 0 h 41"/>
                  <a:gd name="T8" fmla="*/ 9 w 14"/>
                  <a:gd name="T9" fmla="*/ 41 h 41"/>
                </a:gdLst>
                <a:ahLst/>
                <a:cxnLst>
                  <a:cxn ang="0">
                    <a:pos x="T0" y="T1"/>
                  </a:cxn>
                  <a:cxn ang="0">
                    <a:pos x="T2" y="T3"/>
                  </a:cxn>
                  <a:cxn ang="0">
                    <a:pos x="T4" y="T5"/>
                  </a:cxn>
                  <a:cxn ang="0">
                    <a:pos x="T6" y="T7"/>
                  </a:cxn>
                  <a:cxn ang="0">
                    <a:pos x="T8" y="T9"/>
                  </a:cxn>
                </a:cxnLst>
                <a:rect l="0" t="0" r="r" b="b"/>
                <a:pathLst>
                  <a:path w="14" h="41">
                    <a:moveTo>
                      <a:pt x="9" y="41"/>
                    </a:moveTo>
                    <a:lnTo>
                      <a:pt x="0" y="41"/>
                    </a:lnTo>
                    <a:lnTo>
                      <a:pt x="4" y="0"/>
                    </a:lnTo>
                    <a:lnTo>
                      <a:pt x="14" y="0"/>
                    </a:lnTo>
                    <a:lnTo>
                      <a:pt x="9"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7" name="Freeform 30"/>
              <p:cNvSpPr>
                <a:spLocks/>
              </p:cNvSpPr>
              <p:nvPr/>
            </p:nvSpPr>
            <p:spPr bwMode="auto">
              <a:xfrm>
                <a:off x="2671511" y="2548639"/>
                <a:ext cx="37399" cy="88064"/>
              </a:xfrm>
              <a:custGeom>
                <a:avLst/>
                <a:gdLst>
                  <a:gd name="T0" fmla="*/ 9 w 16"/>
                  <a:gd name="T1" fmla="*/ 40 h 40"/>
                  <a:gd name="T2" fmla="*/ 0 w 16"/>
                  <a:gd name="T3" fmla="*/ 38 h 40"/>
                  <a:gd name="T4" fmla="*/ 9 w 16"/>
                  <a:gd name="T5" fmla="*/ 0 h 40"/>
                  <a:gd name="T6" fmla="*/ 16 w 16"/>
                  <a:gd name="T7" fmla="*/ 2 h 40"/>
                  <a:gd name="T8" fmla="*/ 9 w 16"/>
                  <a:gd name="T9" fmla="*/ 40 h 40"/>
                </a:gdLst>
                <a:ahLst/>
                <a:cxnLst>
                  <a:cxn ang="0">
                    <a:pos x="T0" y="T1"/>
                  </a:cxn>
                  <a:cxn ang="0">
                    <a:pos x="T2" y="T3"/>
                  </a:cxn>
                  <a:cxn ang="0">
                    <a:pos x="T4" y="T5"/>
                  </a:cxn>
                  <a:cxn ang="0">
                    <a:pos x="T6" y="T7"/>
                  </a:cxn>
                  <a:cxn ang="0">
                    <a:pos x="T8" y="T9"/>
                  </a:cxn>
                </a:cxnLst>
                <a:rect l="0" t="0" r="r" b="b"/>
                <a:pathLst>
                  <a:path w="16" h="40">
                    <a:moveTo>
                      <a:pt x="9" y="40"/>
                    </a:moveTo>
                    <a:lnTo>
                      <a:pt x="0" y="38"/>
                    </a:lnTo>
                    <a:lnTo>
                      <a:pt x="9" y="0"/>
                    </a:lnTo>
                    <a:lnTo>
                      <a:pt x="16" y="2"/>
                    </a:lnTo>
                    <a:lnTo>
                      <a:pt x="9"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8" name="Freeform 31"/>
              <p:cNvSpPr>
                <a:spLocks/>
              </p:cNvSpPr>
              <p:nvPr/>
            </p:nvSpPr>
            <p:spPr bwMode="auto">
              <a:xfrm>
                <a:off x="2797733" y="2579462"/>
                <a:ext cx="51424" cy="88064"/>
              </a:xfrm>
              <a:custGeom>
                <a:avLst/>
                <a:gdLst>
                  <a:gd name="T0" fmla="*/ 10 w 22"/>
                  <a:gd name="T1" fmla="*/ 40 h 40"/>
                  <a:gd name="T2" fmla="*/ 0 w 22"/>
                  <a:gd name="T3" fmla="*/ 38 h 40"/>
                  <a:gd name="T4" fmla="*/ 15 w 22"/>
                  <a:gd name="T5" fmla="*/ 0 h 40"/>
                  <a:gd name="T6" fmla="*/ 22 w 22"/>
                  <a:gd name="T7" fmla="*/ 2 h 40"/>
                  <a:gd name="T8" fmla="*/ 10 w 22"/>
                  <a:gd name="T9" fmla="*/ 40 h 40"/>
                </a:gdLst>
                <a:ahLst/>
                <a:cxnLst>
                  <a:cxn ang="0">
                    <a:pos x="T0" y="T1"/>
                  </a:cxn>
                  <a:cxn ang="0">
                    <a:pos x="T2" y="T3"/>
                  </a:cxn>
                  <a:cxn ang="0">
                    <a:pos x="T4" y="T5"/>
                  </a:cxn>
                  <a:cxn ang="0">
                    <a:pos x="T6" y="T7"/>
                  </a:cxn>
                  <a:cxn ang="0">
                    <a:pos x="T8" y="T9"/>
                  </a:cxn>
                </a:cxnLst>
                <a:rect l="0" t="0" r="r" b="b"/>
                <a:pathLst>
                  <a:path w="22" h="40">
                    <a:moveTo>
                      <a:pt x="10" y="40"/>
                    </a:moveTo>
                    <a:lnTo>
                      <a:pt x="0" y="38"/>
                    </a:lnTo>
                    <a:lnTo>
                      <a:pt x="15" y="0"/>
                    </a:lnTo>
                    <a:lnTo>
                      <a:pt x="22" y="2"/>
                    </a:lnTo>
                    <a:lnTo>
                      <a:pt x="10"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79" name="Freeform 32"/>
              <p:cNvSpPr>
                <a:spLocks/>
              </p:cNvSpPr>
              <p:nvPr/>
            </p:nvSpPr>
            <p:spPr bwMode="auto">
              <a:xfrm>
                <a:off x="2926292" y="2625696"/>
                <a:ext cx="56098" cy="90266"/>
              </a:xfrm>
              <a:custGeom>
                <a:avLst/>
                <a:gdLst>
                  <a:gd name="T0" fmla="*/ 10 w 24"/>
                  <a:gd name="T1" fmla="*/ 41 h 41"/>
                  <a:gd name="T2" fmla="*/ 0 w 24"/>
                  <a:gd name="T3" fmla="*/ 38 h 41"/>
                  <a:gd name="T4" fmla="*/ 17 w 24"/>
                  <a:gd name="T5" fmla="*/ 0 h 41"/>
                  <a:gd name="T6" fmla="*/ 24 w 24"/>
                  <a:gd name="T7" fmla="*/ 5 h 41"/>
                  <a:gd name="T8" fmla="*/ 10 w 24"/>
                  <a:gd name="T9" fmla="*/ 41 h 41"/>
                </a:gdLst>
                <a:ahLst/>
                <a:cxnLst>
                  <a:cxn ang="0">
                    <a:pos x="T0" y="T1"/>
                  </a:cxn>
                  <a:cxn ang="0">
                    <a:pos x="T2" y="T3"/>
                  </a:cxn>
                  <a:cxn ang="0">
                    <a:pos x="T4" y="T5"/>
                  </a:cxn>
                  <a:cxn ang="0">
                    <a:pos x="T6" y="T7"/>
                  </a:cxn>
                  <a:cxn ang="0">
                    <a:pos x="T8" y="T9"/>
                  </a:cxn>
                </a:cxnLst>
                <a:rect l="0" t="0" r="r" b="b"/>
                <a:pathLst>
                  <a:path w="24" h="41">
                    <a:moveTo>
                      <a:pt x="10" y="41"/>
                    </a:moveTo>
                    <a:lnTo>
                      <a:pt x="0" y="38"/>
                    </a:lnTo>
                    <a:lnTo>
                      <a:pt x="17" y="0"/>
                    </a:lnTo>
                    <a:lnTo>
                      <a:pt x="24" y="5"/>
                    </a:lnTo>
                    <a:lnTo>
                      <a:pt x="10"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0" name="Freeform 41"/>
              <p:cNvSpPr>
                <a:spLocks/>
              </p:cNvSpPr>
              <p:nvPr/>
            </p:nvSpPr>
            <p:spPr bwMode="auto">
              <a:xfrm>
                <a:off x="3688295" y="3667057"/>
                <a:ext cx="93497" cy="26419"/>
              </a:xfrm>
              <a:custGeom>
                <a:avLst/>
                <a:gdLst>
                  <a:gd name="T0" fmla="*/ 0 w 40"/>
                  <a:gd name="T1" fmla="*/ 12 h 12"/>
                  <a:gd name="T2" fmla="*/ 0 w 40"/>
                  <a:gd name="T3" fmla="*/ 5 h 12"/>
                  <a:gd name="T4" fmla="*/ 38 w 40"/>
                  <a:gd name="T5" fmla="*/ 0 h 12"/>
                  <a:gd name="T6" fmla="*/ 40 w 40"/>
                  <a:gd name="T7" fmla="*/ 10 h 12"/>
                  <a:gd name="T8" fmla="*/ 0 w 40"/>
                  <a:gd name="T9" fmla="*/ 12 h 12"/>
                </a:gdLst>
                <a:ahLst/>
                <a:cxnLst>
                  <a:cxn ang="0">
                    <a:pos x="T0" y="T1"/>
                  </a:cxn>
                  <a:cxn ang="0">
                    <a:pos x="T2" y="T3"/>
                  </a:cxn>
                  <a:cxn ang="0">
                    <a:pos x="T4" y="T5"/>
                  </a:cxn>
                  <a:cxn ang="0">
                    <a:pos x="T6" y="T7"/>
                  </a:cxn>
                  <a:cxn ang="0">
                    <a:pos x="T8" y="T9"/>
                  </a:cxn>
                </a:cxnLst>
                <a:rect l="0" t="0" r="r" b="b"/>
                <a:pathLst>
                  <a:path w="40" h="12">
                    <a:moveTo>
                      <a:pt x="0" y="12"/>
                    </a:moveTo>
                    <a:lnTo>
                      <a:pt x="0" y="5"/>
                    </a:lnTo>
                    <a:lnTo>
                      <a:pt x="38" y="0"/>
                    </a:lnTo>
                    <a:lnTo>
                      <a:pt x="40" y="10"/>
                    </a:lnTo>
                    <a:lnTo>
                      <a:pt x="0"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1" name="Freeform 42"/>
              <p:cNvSpPr>
                <a:spLocks/>
              </p:cNvSpPr>
              <p:nvPr/>
            </p:nvSpPr>
            <p:spPr bwMode="auto">
              <a:xfrm>
                <a:off x="3664921" y="3530557"/>
                <a:ext cx="95835" cy="41831"/>
              </a:xfrm>
              <a:custGeom>
                <a:avLst/>
                <a:gdLst>
                  <a:gd name="T0" fmla="*/ 3 w 41"/>
                  <a:gd name="T1" fmla="*/ 19 h 19"/>
                  <a:gd name="T2" fmla="*/ 0 w 41"/>
                  <a:gd name="T3" fmla="*/ 10 h 19"/>
                  <a:gd name="T4" fmla="*/ 38 w 41"/>
                  <a:gd name="T5" fmla="*/ 0 h 19"/>
                  <a:gd name="T6" fmla="*/ 41 w 41"/>
                  <a:gd name="T7" fmla="*/ 10 h 19"/>
                  <a:gd name="T8" fmla="*/ 3 w 41"/>
                  <a:gd name="T9" fmla="*/ 19 h 19"/>
                </a:gdLst>
                <a:ahLst/>
                <a:cxnLst>
                  <a:cxn ang="0">
                    <a:pos x="T0" y="T1"/>
                  </a:cxn>
                  <a:cxn ang="0">
                    <a:pos x="T2" y="T3"/>
                  </a:cxn>
                  <a:cxn ang="0">
                    <a:pos x="T4" y="T5"/>
                  </a:cxn>
                  <a:cxn ang="0">
                    <a:pos x="T6" y="T7"/>
                  </a:cxn>
                  <a:cxn ang="0">
                    <a:pos x="T8" y="T9"/>
                  </a:cxn>
                </a:cxnLst>
                <a:rect l="0" t="0" r="r" b="b"/>
                <a:pathLst>
                  <a:path w="41" h="19">
                    <a:moveTo>
                      <a:pt x="3" y="19"/>
                    </a:moveTo>
                    <a:lnTo>
                      <a:pt x="0" y="10"/>
                    </a:lnTo>
                    <a:lnTo>
                      <a:pt x="38" y="0"/>
                    </a:lnTo>
                    <a:lnTo>
                      <a:pt x="41" y="10"/>
                    </a:lnTo>
                    <a:lnTo>
                      <a:pt x="3"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2" name="Freeform 43"/>
              <p:cNvSpPr>
                <a:spLocks/>
              </p:cNvSpPr>
              <p:nvPr/>
            </p:nvSpPr>
            <p:spPr bwMode="auto">
              <a:xfrm>
                <a:off x="3627522" y="3400662"/>
                <a:ext cx="100510" cy="46234"/>
              </a:xfrm>
              <a:custGeom>
                <a:avLst/>
                <a:gdLst>
                  <a:gd name="T0" fmla="*/ 4 w 43"/>
                  <a:gd name="T1" fmla="*/ 21 h 21"/>
                  <a:gd name="T2" fmla="*/ 0 w 43"/>
                  <a:gd name="T3" fmla="*/ 14 h 21"/>
                  <a:gd name="T4" fmla="*/ 38 w 43"/>
                  <a:gd name="T5" fmla="*/ 0 h 21"/>
                  <a:gd name="T6" fmla="*/ 43 w 43"/>
                  <a:gd name="T7" fmla="*/ 10 h 21"/>
                  <a:gd name="T8" fmla="*/ 4 w 43"/>
                  <a:gd name="T9" fmla="*/ 21 h 21"/>
                </a:gdLst>
                <a:ahLst/>
                <a:cxnLst>
                  <a:cxn ang="0">
                    <a:pos x="T0" y="T1"/>
                  </a:cxn>
                  <a:cxn ang="0">
                    <a:pos x="T2" y="T3"/>
                  </a:cxn>
                  <a:cxn ang="0">
                    <a:pos x="T4" y="T5"/>
                  </a:cxn>
                  <a:cxn ang="0">
                    <a:pos x="T6" y="T7"/>
                  </a:cxn>
                  <a:cxn ang="0">
                    <a:pos x="T8" y="T9"/>
                  </a:cxn>
                </a:cxnLst>
                <a:rect l="0" t="0" r="r" b="b"/>
                <a:pathLst>
                  <a:path w="43" h="21">
                    <a:moveTo>
                      <a:pt x="4" y="21"/>
                    </a:moveTo>
                    <a:lnTo>
                      <a:pt x="0" y="14"/>
                    </a:lnTo>
                    <a:lnTo>
                      <a:pt x="38" y="0"/>
                    </a:lnTo>
                    <a:lnTo>
                      <a:pt x="43" y="10"/>
                    </a:lnTo>
                    <a:lnTo>
                      <a:pt x="4"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3" name="Freeform 44"/>
              <p:cNvSpPr>
                <a:spLocks/>
              </p:cNvSpPr>
              <p:nvPr/>
            </p:nvSpPr>
            <p:spPr bwMode="auto">
              <a:xfrm>
                <a:off x="3576098" y="3275171"/>
                <a:ext cx="95835" cy="57242"/>
              </a:xfrm>
              <a:custGeom>
                <a:avLst/>
                <a:gdLst>
                  <a:gd name="T0" fmla="*/ 5 w 41"/>
                  <a:gd name="T1" fmla="*/ 26 h 26"/>
                  <a:gd name="T2" fmla="*/ 0 w 41"/>
                  <a:gd name="T3" fmla="*/ 17 h 26"/>
                  <a:gd name="T4" fmla="*/ 38 w 41"/>
                  <a:gd name="T5" fmla="*/ 0 h 26"/>
                  <a:gd name="T6" fmla="*/ 41 w 41"/>
                  <a:gd name="T7" fmla="*/ 10 h 26"/>
                  <a:gd name="T8" fmla="*/ 5 w 41"/>
                  <a:gd name="T9" fmla="*/ 26 h 26"/>
                </a:gdLst>
                <a:ahLst/>
                <a:cxnLst>
                  <a:cxn ang="0">
                    <a:pos x="T0" y="T1"/>
                  </a:cxn>
                  <a:cxn ang="0">
                    <a:pos x="T2" y="T3"/>
                  </a:cxn>
                  <a:cxn ang="0">
                    <a:pos x="T4" y="T5"/>
                  </a:cxn>
                  <a:cxn ang="0">
                    <a:pos x="T6" y="T7"/>
                  </a:cxn>
                  <a:cxn ang="0">
                    <a:pos x="T8" y="T9"/>
                  </a:cxn>
                </a:cxnLst>
                <a:rect l="0" t="0" r="r" b="b"/>
                <a:pathLst>
                  <a:path w="41" h="26">
                    <a:moveTo>
                      <a:pt x="5" y="26"/>
                    </a:moveTo>
                    <a:lnTo>
                      <a:pt x="0" y="17"/>
                    </a:lnTo>
                    <a:lnTo>
                      <a:pt x="38" y="0"/>
                    </a:lnTo>
                    <a:lnTo>
                      <a:pt x="41" y="10"/>
                    </a:lnTo>
                    <a:lnTo>
                      <a:pt x="5"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4" name="Freeform 45"/>
              <p:cNvSpPr>
                <a:spLocks/>
              </p:cNvSpPr>
              <p:nvPr/>
            </p:nvSpPr>
            <p:spPr bwMode="auto">
              <a:xfrm>
                <a:off x="1610316" y="2751187"/>
                <a:ext cx="70123" cy="83661"/>
              </a:xfrm>
              <a:custGeom>
                <a:avLst/>
                <a:gdLst>
                  <a:gd name="T0" fmla="*/ 23 w 30"/>
                  <a:gd name="T1" fmla="*/ 38 h 38"/>
                  <a:gd name="T2" fmla="*/ 0 w 30"/>
                  <a:gd name="T3" fmla="*/ 8 h 38"/>
                  <a:gd name="T4" fmla="*/ 9 w 30"/>
                  <a:gd name="T5" fmla="*/ 0 h 38"/>
                  <a:gd name="T6" fmla="*/ 30 w 30"/>
                  <a:gd name="T7" fmla="*/ 34 h 38"/>
                  <a:gd name="T8" fmla="*/ 23 w 30"/>
                  <a:gd name="T9" fmla="*/ 38 h 38"/>
                </a:gdLst>
                <a:ahLst/>
                <a:cxnLst>
                  <a:cxn ang="0">
                    <a:pos x="T0" y="T1"/>
                  </a:cxn>
                  <a:cxn ang="0">
                    <a:pos x="T2" y="T3"/>
                  </a:cxn>
                  <a:cxn ang="0">
                    <a:pos x="T4" y="T5"/>
                  </a:cxn>
                  <a:cxn ang="0">
                    <a:pos x="T6" y="T7"/>
                  </a:cxn>
                  <a:cxn ang="0">
                    <a:pos x="T8" y="T9"/>
                  </a:cxn>
                </a:cxnLst>
                <a:rect l="0" t="0" r="r" b="b"/>
                <a:pathLst>
                  <a:path w="30" h="38">
                    <a:moveTo>
                      <a:pt x="23" y="38"/>
                    </a:moveTo>
                    <a:lnTo>
                      <a:pt x="0" y="8"/>
                    </a:lnTo>
                    <a:lnTo>
                      <a:pt x="9" y="0"/>
                    </a:lnTo>
                    <a:lnTo>
                      <a:pt x="30" y="34"/>
                    </a:lnTo>
                    <a:lnTo>
                      <a:pt x="23"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5" name="Freeform 46"/>
              <p:cNvSpPr>
                <a:spLocks/>
              </p:cNvSpPr>
              <p:nvPr/>
            </p:nvSpPr>
            <p:spPr bwMode="auto">
              <a:xfrm>
                <a:off x="1498119" y="2834849"/>
                <a:ext cx="77135" cy="79258"/>
              </a:xfrm>
              <a:custGeom>
                <a:avLst/>
                <a:gdLst>
                  <a:gd name="T0" fmla="*/ 26 w 33"/>
                  <a:gd name="T1" fmla="*/ 36 h 36"/>
                  <a:gd name="T2" fmla="*/ 0 w 33"/>
                  <a:gd name="T3" fmla="*/ 8 h 36"/>
                  <a:gd name="T4" fmla="*/ 7 w 33"/>
                  <a:gd name="T5" fmla="*/ 0 h 36"/>
                  <a:gd name="T6" fmla="*/ 33 w 33"/>
                  <a:gd name="T7" fmla="*/ 31 h 36"/>
                  <a:gd name="T8" fmla="*/ 26 w 33"/>
                  <a:gd name="T9" fmla="*/ 36 h 36"/>
                </a:gdLst>
                <a:ahLst/>
                <a:cxnLst>
                  <a:cxn ang="0">
                    <a:pos x="T0" y="T1"/>
                  </a:cxn>
                  <a:cxn ang="0">
                    <a:pos x="T2" y="T3"/>
                  </a:cxn>
                  <a:cxn ang="0">
                    <a:pos x="T4" y="T5"/>
                  </a:cxn>
                  <a:cxn ang="0">
                    <a:pos x="T6" y="T7"/>
                  </a:cxn>
                  <a:cxn ang="0">
                    <a:pos x="T8" y="T9"/>
                  </a:cxn>
                </a:cxnLst>
                <a:rect l="0" t="0" r="r" b="b"/>
                <a:pathLst>
                  <a:path w="33" h="36">
                    <a:moveTo>
                      <a:pt x="26" y="36"/>
                    </a:moveTo>
                    <a:lnTo>
                      <a:pt x="0" y="8"/>
                    </a:lnTo>
                    <a:lnTo>
                      <a:pt x="7" y="0"/>
                    </a:lnTo>
                    <a:lnTo>
                      <a:pt x="33" y="31"/>
                    </a:lnTo>
                    <a:lnTo>
                      <a:pt x="26" y="3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6" name="Freeform 47"/>
              <p:cNvSpPr>
                <a:spLocks/>
              </p:cNvSpPr>
              <p:nvPr/>
            </p:nvSpPr>
            <p:spPr bwMode="auto">
              <a:xfrm>
                <a:off x="1397609" y="2929518"/>
                <a:ext cx="84148" cy="74855"/>
              </a:xfrm>
              <a:custGeom>
                <a:avLst/>
                <a:gdLst>
                  <a:gd name="T0" fmla="*/ 29 w 36"/>
                  <a:gd name="T1" fmla="*/ 34 h 34"/>
                  <a:gd name="T2" fmla="*/ 0 w 36"/>
                  <a:gd name="T3" fmla="*/ 7 h 34"/>
                  <a:gd name="T4" fmla="*/ 7 w 36"/>
                  <a:gd name="T5" fmla="*/ 0 h 34"/>
                  <a:gd name="T6" fmla="*/ 36 w 36"/>
                  <a:gd name="T7" fmla="*/ 26 h 34"/>
                  <a:gd name="T8" fmla="*/ 29 w 36"/>
                  <a:gd name="T9" fmla="*/ 34 h 34"/>
                </a:gdLst>
                <a:ahLst/>
                <a:cxnLst>
                  <a:cxn ang="0">
                    <a:pos x="T0" y="T1"/>
                  </a:cxn>
                  <a:cxn ang="0">
                    <a:pos x="T2" y="T3"/>
                  </a:cxn>
                  <a:cxn ang="0">
                    <a:pos x="T4" y="T5"/>
                  </a:cxn>
                  <a:cxn ang="0">
                    <a:pos x="T6" y="T7"/>
                  </a:cxn>
                  <a:cxn ang="0">
                    <a:pos x="T8" y="T9"/>
                  </a:cxn>
                </a:cxnLst>
                <a:rect l="0" t="0" r="r" b="b"/>
                <a:pathLst>
                  <a:path w="36" h="34">
                    <a:moveTo>
                      <a:pt x="29" y="34"/>
                    </a:moveTo>
                    <a:lnTo>
                      <a:pt x="0" y="7"/>
                    </a:lnTo>
                    <a:lnTo>
                      <a:pt x="7" y="0"/>
                    </a:lnTo>
                    <a:lnTo>
                      <a:pt x="36" y="26"/>
                    </a:lnTo>
                    <a:lnTo>
                      <a:pt x="29" y="3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7" name="Freeform 48"/>
              <p:cNvSpPr>
                <a:spLocks/>
              </p:cNvSpPr>
              <p:nvPr/>
            </p:nvSpPr>
            <p:spPr bwMode="auto">
              <a:xfrm>
                <a:off x="1308787" y="3035195"/>
                <a:ext cx="88823" cy="68250"/>
              </a:xfrm>
              <a:custGeom>
                <a:avLst/>
                <a:gdLst>
                  <a:gd name="T0" fmla="*/ 31 w 38"/>
                  <a:gd name="T1" fmla="*/ 31 h 31"/>
                  <a:gd name="T2" fmla="*/ 0 w 38"/>
                  <a:gd name="T3" fmla="*/ 7 h 31"/>
                  <a:gd name="T4" fmla="*/ 5 w 38"/>
                  <a:gd name="T5" fmla="*/ 0 h 31"/>
                  <a:gd name="T6" fmla="*/ 38 w 38"/>
                  <a:gd name="T7" fmla="*/ 24 h 31"/>
                  <a:gd name="T8" fmla="*/ 31 w 38"/>
                  <a:gd name="T9" fmla="*/ 31 h 31"/>
                </a:gdLst>
                <a:ahLst/>
                <a:cxnLst>
                  <a:cxn ang="0">
                    <a:pos x="T0" y="T1"/>
                  </a:cxn>
                  <a:cxn ang="0">
                    <a:pos x="T2" y="T3"/>
                  </a:cxn>
                  <a:cxn ang="0">
                    <a:pos x="T4" y="T5"/>
                  </a:cxn>
                  <a:cxn ang="0">
                    <a:pos x="T6" y="T7"/>
                  </a:cxn>
                  <a:cxn ang="0">
                    <a:pos x="T8" y="T9"/>
                  </a:cxn>
                </a:cxnLst>
                <a:rect l="0" t="0" r="r" b="b"/>
                <a:pathLst>
                  <a:path w="38" h="31">
                    <a:moveTo>
                      <a:pt x="31" y="31"/>
                    </a:moveTo>
                    <a:lnTo>
                      <a:pt x="0" y="7"/>
                    </a:lnTo>
                    <a:lnTo>
                      <a:pt x="5" y="0"/>
                    </a:lnTo>
                    <a:lnTo>
                      <a:pt x="38" y="24"/>
                    </a:lnTo>
                    <a:lnTo>
                      <a:pt x="31"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8" name="Freeform 57"/>
              <p:cNvSpPr>
                <a:spLocks/>
              </p:cNvSpPr>
              <p:nvPr/>
            </p:nvSpPr>
            <p:spPr bwMode="auto">
              <a:xfrm>
                <a:off x="3449877" y="3055010"/>
                <a:ext cx="88823" cy="68250"/>
              </a:xfrm>
              <a:custGeom>
                <a:avLst/>
                <a:gdLst>
                  <a:gd name="T0" fmla="*/ 7 w 38"/>
                  <a:gd name="T1" fmla="*/ 31 h 31"/>
                  <a:gd name="T2" fmla="*/ 0 w 38"/>
                  <a:gd name="T3" fmla="*/ 24 h 31"/>
                  <a:gd name="T4" fmla="*/ 33 w 38"/>
                  <a:gd name="T5" fmla="*/ 0 h 31"/>
                  <a:gd name="T6" fmla="*/ 38 w 38"/>
                  <a:gd name="T7" fmla="*/ 7 h 31"/>
                  <a:gd name="T8" fmla="*/ 7 w 38"/>
                  <a:gd name="T9" fmla="*/ 31 h 31"/>
                </a:gdLst>
                <a:ahLst/>
                <a:cxnLst>
                  <a:cxn ang="0">
                    <a:pos x="T0" y="T1"/>
                  </a:cxn>
                  <a:cxn ang="0">
                    <a:pos x="T2" y="T3"/>
                  </a:cxn>
                  <a:cxn ang="0">
                    <a:pos x="T4" y="T5"/>
                  </a:cxn>
                  <a:cxn ang="0">
                    <a:pos x="T6" y="T7"/>
                  </a:cxn>
                  <a:cxn ang="0">
                    <a:pos x="T8" y="T9"/>
                  </a:cxn>
                </a:cxnLst>
                <a:rect l="0" t="0" r="r" b="b"/>
                <a:pathLst>
                  <a:path w="38" h="31">
                    <a:moveTo>
                      <a:pt x="7" y="31"/>
                    </a:moveTo>
                    <a:lnTo>
                      <a:pt x="0" y="24"/>
                    </a:lnTo>
                    <a:lnTo>
                      <a:pt x="33" y="0"/>
                    </a:lnTo>
                    <a:lnTo>
                      <a:pt x="38" y="7"/>
                    </a:lnTo>
                    <a:lnTo>
                      <a:pt x="7"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89" name="Freeform 58"/>
              <p:cNvSpPr>
                <a:spLocks/>
              </p:cNvSpPr>
              <p:nvPr/>
            </p:nvSpPr>
            <p:spPr bwMode="auto">
              <a:xfrm>
                <a:off x="3365729" y="2951534"/>
                <a:ext cx="88823" cy="72653"/>
              </a:xfrm>
              <a:custGeom>
                <a:avLst/>
                <a:gdLst>
                  <a:gd name="T0" fmla="*/ 7 w 38"/>
                  <a:gd name="T1" fmla="*/ 33 h 33"/>
                  <a:gd name="T2" fmla="*/ 0 w 38"/>
                  <a:gd name="T3" fmla="*/ 26 h 33"/>
                  <a:gd name="T4" fmla="*/ 31 w 38"/>
                  <a:gd name="T5" fmla="*/ 0 h 33"/>
                  <a:gd name="T6" fmla="*/ 38 w 38"/>
                  <a:gd name="T7" fmla="*/ 7 h 33"/>
                  <a:gd name="T8" fmla="*/ 7 w 38"/>
                  <a:gd name="T9" fmla="*/ 33 h 33"/>
                </a:gdLst>
                <a:ahLst/>
                <a:cxnLst>
                  <a:cxn ang="0">
                    <a:pos x="T0" y="T1"/>
                  </a:cxn>
                  <a:cxn ang="0">
                    <a:pos x="T2" y="T3"/>
                  </a:cxn>
                  <a:cxn ang="0">
                    <a:pos x="T4" y="T5"/>
                  </a:cxn>
                  <a:cxn ang="0">
                    <a:pos x="T6" y="T7"/>
                  </a:cxn>
                  <a:cxn ang="0">
                    <a:pos x="T8" y="T9"/>
                  </a:cxn>
                </a:cxnLst>
                <a:rect l="0" t="0" r="r" b="b"/>
                <a:pathLst>
                  <a:path w="38" h="33">
                    <a:moveTo>
                      <a:pt x="7" y="33"/>
                    </a:moveTo>
                    <a:lnTo>
                      <a:pt x="0" y="26"/>
                    </a:lnTo>
                    <a:lnTo>
                      <a:pt x="31" y="0"/>
                    </a:lnTo>
                    <a:lnTo>
                      <a:pt x="38" y="7"/>
                    </a:lnTo>
                    <a:lnTo>
                      <a:pt x="7" y="33"/>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90" name="Freeform 59"/>
              <p:cNvSpPr>
                <a:spLocks/>
              </p:cNvSpPr>
              <p:nvPr/>
            </p:nvSpPr>
            <p:spPr bwMode="auto">
              <a:xfrm>
                <a:off x="3272232" y="2852461"/>
                <a:ext cx="81810" cy="77056"/>
              </a:xfrm>
              <a:custGeom>
                <a:avLst/>
                <a:gdLst>
                  <a:gd name="T0" fmla="*/ 7 w 35"/>
                  <a:gd name="T1" fmla="*/ 35 h 35"/>
                  <a:gd name="T2" fmla="*/ 0 w 35"/>
                  <a:gd name="T3" fmla="*/ 30 h 35"/>
                  <a:gd name="T4" fmla="*/ 28 w 35"/>
                  <a:gd name="T5" fmla="*/ 0 h 35"/>
                  <a:gd name="T6" fmla="*/ 35 w 35"/>
                  <a:gd name="T7" fmla="*/ 7 h 35"/>
                  <a:gd name="T8" fmla="*/ 7 w 35"/>
                  <a:gd name="T9" fmla="*/ 35 h 35"/>
                </a:gdLst>
                <a:ahLst/>
                <a:cxnLst>
                  <a:cxn ang="0">
                    <a:pos x="T0" y="T1"/>
                  </a:cxn>
                  <a:cxn ang="0">
                    <a:pos x="T2" y="T3"/>
                  </a:cxn>
                  <a:cxn ang="0">
                    <a:pos x="T4" y="T5"/>
                  </a:cxn>
                  <a:cxn ang="0">
                    <a:pos x="T6" y="T7"/>
                  </a:cxn>
                  <a:cxn ang="0">
                    <a:pos x="T8" y="T9"/>
                  </a:cxn>
                </a:cxnLst>
                <a:rect l="0" t="0" r="r" b="b"/>
                <a:pathLst>
                  <a:path w="35" h="35">
                    <a:moveTo>
                      <a:pt x="7" y="35"/>
                    </a:moveTo>
                    <a:lnTo>
                      <a:pt x="0" y="30"/>
                    </a:lnTo>
                    <a:lnTo>
                      <a:pt x="28" y="0"/>
                    </a:lnTo>
                    <a:lnTo>
                      <a:pt x="35" y="7"/>
                    </a:lnTo>
                    <a:lnTo>
                      <a:pt x="7" y="3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91" name="Freeform 60"/>
              <p:cNvSpPr>
                <a:spLocks/>
              </p:cNvSpPr>
              <p:nvPr/>
            </p:nvSpPr>
            <p:spPr bwMode="auto">
              <a:xfrm>
                <a:off x="3171722" y="2768800"/>
                <a:ext cx="72460" cy="83661"/>
              </a:xfrm>
              <a:custGeom>
                <a:avLst/>
                <a:gdLst>
                  <a:gd name="T0" fmla="*/ 7 w 31"/>
                  <a:gd name="T1" fmla="*/ 38 h 38"/>
                  <a:gd name="T2" fmla="*/ 0 w 31"/>
                  <a:gd name="T3" fmla="*/ 33 h 38"/>
                  <a:gd name="T4" fmla="*/ 24 w 31"/>
                  <a:gd name="T5" fmla="*/ 0 h 38"/>
                  <a:gd name="T6" fmla="*/ 31 w 31"/>
                  <a:gd name="T7" fmla="*/ 4 h 38"/>
                  <a:gd name="T8" fmla="*/ 7 w 31"/>
                  <a:gd name="T9" fmla="*/ 38 h 38"/>
                </a:gdLst>
                <a:ahLst/>
                <a:cxnLst>
                  <a:cxn ang="0">
                    <a:pos x="T0" y="T1"/>
                  </a:cxn>
                  <a:cxn ang="0">
                    <a:pos x="T2" y="T3"/>
                  </a:cxn>
                  <a:cxn ang="0">
                    <a:pos x="T4" y="T5"/>
                  </a:cxn>
                  <a:cxn ang="0">
                    <a:pos x="T6" y="T7"/>
                  </a:cxn>
                  <a:cxn ang="0">
                    <a:pos x="T8" y="T9"/>
                  </a:cxn>
                </a:cxnLst>
                <a:rect l="0" t="0" r="r" b="b"/>
                <a:pathLst>
                  <a:path w="31" h="38">
                    <a:moveTo>
                      <a:pt x="7" y="38"/>
                    </a:moveTo>
                    <a:lnTo>
                      <a:pt x="0" y="33"/>
                    </a:lnTo>
                    <a:lnTo>
                      <a:pt x="24" y="0"/>
                    </a:lnTo>
                    <a:lnTo>
                      <a:pt x="31" y="4"/>
                    </a:lnTo>
                    <a:lnTo>
                      <a:pt x="7"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92" name="Freeform 61"/>
              <p:cNvSpPr>
                <a:spLocks/>
              </p:cNvSpPr>
              <p:nvPr/>
            </p:nvSpPr>
            <p:spPr bwMode="auto">
              <a:xfrm>
                <a:off x="1046994" y="3667057"/>
                <a:ext cx="100510" cy="26419"/>
              </a:xfrm>
              <a:custGeom>
                <a:avLst/>
                <a:gdLst>
                  <a:gd name="T0" fmla="*/ 41 w 43"/>
                  <a:gd name="T1" fmla="*/ 12 h 12"/>
                  <a:gd name="T2" fmla="*/ 0 w 43"/>
                  <a:gd name="T3" fmla="*/ 10 h 12"/>
                  <a:gd name="T4" fmla="*/ 3 w 43"/>
                  <a:gd name="T5" fmla="*/ 0 h 12"/>
                  <a:gd name="T6" fmla="*/ 43 w 43"/>
                  <a:gd name="T7" fmla="*/ 5 h 12"/>
                  <a:gd name="T8" fmla="*/ 41 w 43"/>
                  <a:gd name="T9" fmla="*/ 12 h 12"/>
                </a:gdLst>
                <a:ahLst/>
                <a:cxnLst>
                  <a:cxn ang="0">
                    <a:pos x="T0" y="T1"/>
                  </a:cxn>
                  <a:cxn ang="0">
                    <a:pos x="T2" y="T3"/>
                  </a:cxn>
                  <a:cxn ang="0">
                    <a:pos x="T4" y="T5"/>
                  </a:cxn>
                  <a:cxn ang="0">
                    <a:pos x="T6" y="T7"/>
                  </a:cxn>
                  <a:cxn ang="0">
                    <a:pos x="T8" y="T9"/>
                  </a:cxn>
                </a:cxnLst>
                <a:rect l="0" t="0" r="r" b="b"/>
                <a:pathLst>
                  <a:path w="43" h="12">
                    <a:moveTo>
                      <a:pt x="41" y="12"/>
                    </a:moveTo>
                    <a:lnTo>
                      <a:pt x="0" y="10"/>
                    </a:lnTo>
                    <a:lnTo>
                      <a:pt x="3" y="0"/>
                    </a:lnTo>
                    <a:lnTo>
                      <a:pt x="43" y="5"/>
                    </a:lnTo>
                    <a:lnTo>
                      <a:pt x="41"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93" name="Freeform 62"/>
              <p:cNvSpPr>
                <a:spLocks/>
              </p:cNvSpPr>
              <p:nvPr/>
            </p:nvSpPr>
            <p:spPr bwMode="auto">
              <a:xfrm>
                <a:off x="1070368" y="3530557"/>
                <a:ext cx="100510" cy="41831"/>
              </a:xfrm>
              <a:custGeom>
                <a:avLst/>
                <a:gdLst>
                  <a:gd name="T0" fmla="*/ 40 w 43"/>
                  <a:gd name="T1" fmla="*/ 19 h 19"/>
                  <a:gd name="T2" fmla="*/ 0 w 43"/>
                  <a:gd name="T3" fmla="*/ 10 h 19"/>
                  <a:gd name="T4" fmla="*/ 2 w 43"/>
                  <a:gd name="T5" fmla="*/ 0 h 19"/>
                  <a:gd name="T6" fmla="*/ 43 w 43"/>
                  <a:gd name="T7" fmla="*/ 10 h 19"/>
                  <a:gd name="T8" fmla="*/ 40 w 43"/>
                  <a:gd name="T9" fmla="*/ 19 h 19"/>
                </a:gdLst>
                <a:ahLst/>
                <a:cxnLst>
                  <a:cxn ang="0">
                    <a:pos x="T0" y="T1"/>
                  </a:cxn>
                  <a:cxn ang="0">
                    <a:pos x="T2" y="T3"/>
                  </a:cxn>
                  <a:cxn ang="0">
                    <a:pos x="T4" y="T5"/>
                  </a:cxn>
                  <a:cxn ang="0">
                    <a:pos x="T6" y="T7"/>
                  </a:cxn>
                  <a:cxn ang="0">
                    <a:pos x="T8" y="T9"/>
                  </a:cxn>
                </a:cxnLst>
                <a:rect l="0" t="0" r="r" b="b"/>
                <a:pathLst>
                  <a:path w="43" h="19">
                    <a:moveTo>
                      <a:pt x="40" y="19"/>
                    </a:moveTo>
                    <a:lnTo>
                      <a:pt x="0" y="10"/>
                    </a:lnTo>
                    <a:lnTo>
                      <a:pt x="2" y="0"/>
                    </a:lnTo>
                    <a:lnTo>
                      <a:pt x="43" y="10"/>
                    </a:lnTo>
                    <a:lnTo>
                      <a:pt x="40"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94" name="Freeform 63"/>
              <p:cNvSpPr>
                <a:spLocks/>
              </p:cNvSpPr>
              <p:nvPr/>
            </p:nvSpPr>
            <p:spPr bwMode="auto">
              <a:xfrm>
                <a:off x="1110105" y="3400662"/>
                <a:ext cx="93497" cy="46234"/>
              </a:xfrm>
              <a:custGeom>
                <a:avLst/>
                <a:gdLst>
                  <a:gd name="T0" fmla="*/ 38 w 40"/>
                  <a:gd name="T1" fmla="*/ 21 h 21"/>
                  <a:gd name="T2" fmla="*/ 0 w 40"/>
                  <a:gd name="T3" fmla="*/ 10 h 21"/>
                  <a:gd name="T4" fmla="*/ 2 w 40"/>
                  <a:gd name="T5" fmla="*/ 0 h 21"/>
                  <a:gd name="T6" fmla="*/ 40 w 40"/>
                  <a:gd name="T7" fmla="*/ 14 h 21"/>
                  <a:gd name="T8" fmla="*/ 38 w 40"/>
                  <a:gd name="T9" fmla="*/ 21 h 21"/>
                </a:gdLst>
                <a:ahLst/>
                <a:cxnLst>
                  <a:cxn ang="0">
                    <a:pos x="T0" y="T1"/>
                  </a:cxn>
                  <a:cxn ang="0">
                    <a:pos x="T2" y="T3"/>
                  </a:cxn>
                  <a:cxn ang="0">
                    <a:pos x="T4" y="T5"/>
                  </a:cxn>
                  <a:cxn ang="0">
                    <a:pos x="T6" y="T7"/>
                  </a:cxn>
                  <a:cxn ang="0">
                    <a:pos x="T8" y="T9"/>
                  </a:cxn>
                </a:cxnLst>
                <a:rect l="0" t="0" r="r" b="b"/>
                <a:pathLst>
                  <a:path w="40" h="21">
                    <a:moveTo>
                      <a:pt x="38" y="21"/>
                    </a:moveTo>
                    <a:lnTo>
                      <a:pt x="0" y="10"/>
                    </a:lnTo>
                    <a:lnTo>
                      <a:pt x="2" y="0"/>
                    </a:lnTo>
                    <a:lnTo>
                      <a:pt x="40" y="14"/>
                    </a:lnTo>
                    <a:lnTo>
                      <a:pt x="38"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95" name="Freeform 64"/>
              <p:cNvSpPr>
                <a:spLocks/>
              </p:cNvSpPr>
              <p:nvPr/>
            </p:nvSpPr>
            <p:spPr bwMode="auto">
              <a:xfrm>
                <a:off x="1159191" y="3275171"/>
                <a:ext cx="93497" cy="57242"/>
              </a:xfrm>
              <a:custGeom>
                <a:avLst/>
                <a:gdLst>
                  <a:gd name="T0" fmla="*/ 36 w 40"/>
                  <a:gd name="T1" fmla="*/ 26 h 26"/>
                  <a:gd name="T2" fmla="*/ 0 w 40"/>
                  <a:gd name="T3" fmla="*/ 10 h 26"/>
                  <a:gd name="T4" fmla="*/ 5 w 40"/>
                  <a:gd name="T5" fmla="*/ 0 h 26"/>
                  <a:gd name="T6" fmla="*/ 40 w 40"/>
                  <a:gd name="T7" fmla="*/ 17 h 26"/>
                  <a:gd name="T8" fmla="*/ 36 w 40"/>
                  <a:gd name="T9" fmla="*/ 26 h 26"/>
                </a:gdLst>
                <a:ahLst/>
                <a:cxnLst>
                  <a:cxn ang="0">
                    <a:pos x="T0" y="T1"/>
                  </a:cxn>
                  <a:cxn ang="0">
                    <a:pos x="T2" y="T3"/>
                  </a:cxn>
                  <a:cxn ang="0">
                    <a:pos x="T4" y="T5"/>
                  </a:cxn>
                  <a:cxn ang="0">
                    <a:pos x="T6" y="T7"/>
                  </a:cxn>
                  <a:cxn ang="0">
                    <a:pos x="T8" y="T9"/>
                  </a:cxn>
                </a:cxnLst>
                <a:rect l="0" t="0" r="r" b="b"/>
                <a:pathLst>
                  <a:path w="40" h="26">
                    <a:moveTo>
                      <a:pt x="36" y="26"/>
                    </a:moveTo>
                    <a:lnTo>
                      <a:pt x="0" y="10"/>
                    </a:lnTo>
                    <a:lnTo>
                      <a:pt x="5" y="0"/>
                    </a:lnTo>
                    <a:lnTo>
                      <a:pt x="40" y="17"/>
                    </a:lnTo>
                    <a:lnTo>
                      <a:pt x="36"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grpSp>
      </p:grpSp>
      <p:grpSp>
        <p:nvGrpSpPr>
          <p:cNvPr id="17" name="Group 16"/>
          <p:cNvGrpSpPr>
            <a:grpSpLocks noChangeAspect="1"/>
          </p:cNvGrpSpPr>
          <p:nvPr/>
        </p:nvGrpSpPr>
        <p:grpSpPr>
          <a:xfrm>
            <a:off x="8165246" y="3591074"/>
            <a:ext cx="2286000" cy="1229926"/>
            <a:chOff x="818127" y="2262514"/>
            <a:chExt cx="3203144" cy="1723372"/>
          </a:xfrm>
        </p:grpSpPr>
        <p:grpSp>
          <p:nvGrpSpPr>
            <p:cNvPr id="18" name="Group 17"/>
            <p:cNvGrpSpPr/>
            <p:nvPr/>
          </p:nvGrpSpPr>
          <p:grpSpPr>
            <a:xfrm>
              <a:off x="818127" y="2262514"/>
              <a:ext cx="3203144" cy="1723372"/>
              <a:chOff x="3045932" y="1266174"/>
              <a:chExt cx="3052138" cy="1642126"/>
            </a:xfrm>
          </p:grpSpPr>
          <p:sp>
            <p:nvSpPr>
              <p:cNvPr id="51" name="Freeform 50"/>
              <p:cNvSpPr/>
              <p:nvPr/>
            </p:nvSpPr>
            <p:spPr>
              <a:xfrm>
                <a:off x="3045932" y="1266174"/>
                <a:ext cx="3052138" cy="1642126"/>
              </a:xfrm>
              <a:custGeom>
                <a:avLst/>
                <a:gdLst>
                  <a:gd name="connsiteX0" fmla="*/ 1526069 w 3052138"/>
                  <a:gd name="connsiteY0" fmla="*/ 0 h 1642126"/>
                  <a:gd name="connsiteX1" fmla="*/ 3052138 w 3052138"/>
                  <a:gd name="connsiteY1" fmla="*/ 1526069 h 1642126"/>
                  <a:gd name="connsiteX2" fmla="*/ 3046278 w 3052138"/>
                  <a:gd name="connsiteY2" fmla="*/ 1642126 h 1642126"/>
                  <a:gd name="connsiteX3" fmla="*/ 2152389 w 3052138"/>
                  <a:gd name="connsiteY3" fmla="*/ 1642126 h 1642126"/>
                  <a:gd name="connsiteX4" fmla="*/ 2164088 w 3052138"/>
                  <a:gd name="connsiteY4" fmla="*/ 1526069 h 1642126"/>
                  <a:gd name="connsiteX5" fmla="*/ 1526069 w 3052138"/>
                  <a:gd name="connsiteY5" fmla="*/ 888050 h 1642126"/>
                  <a:gd name="connsiteX6" fmla="*/ 888050 w 3052138"/>
                  <a:gd name="connsiteY6" fmla="*/ 1526069 h 1642126"/>
                  <a:gd name="connsiteX7" fmla="*/ 899749 w 3052138"/>
                  <a:gd name="connsiteY7" fmla="*/ 1642126 h 1642126"/>
                  <a:gd name="connsiteX8" fmla="*/ 5861 w 3052138"/>
                  <a:gd name="connsiteY8" fmla="*/ 1642126 h 1642126"/>
                  <a:gd name="connsiteX9" fmla="*/ 0 w 3052138"/>
                  <a:gd name="connsiteY9" fmla="*/ 1526069 h 1642126"/>
                  <a:gd name="connsiteX10" fmla="*/ 1526069 w 3052138"/>
                  <a:gd name="connsiteY10" fmla="*/ 0 h 16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2138" h="1642126">
                    <a:moveTo>
                      <a:pt x="1526069" y="0"/>
                    </a:moveTo>
                    <a:cubicBezTo>
                      <a:pt x="2368894" y="0"/>
                      <a:pt x="3052138" y="683244"/>
                      <a:pt x="3052138" y="1526069"/>
                    </a:cubicBezTo>
                    <a:lnTo>
                      <a:pt x="3046278" y="1642126"/>
                    </a:lnTo>
                    <a:lnTo>
                      <a:pt x="2152389" y="1642126"/>
                    </a:lnTo>
                    <a:lnTo>
                      <a:pt x="2164088" y="1526069"/>
                    </a:lnTo>
                    <a:cubicBezTo>
                      <a:pt x="2164088" y="1173701"/>
                      <a:pt x="1878437" y="888050"/>
                      <a:pt x="1526069" y="888050"/>
                    </a:cubicBezTo>
                    <a:cubicBezTo>
                      <a:pt x="1173701" y="888050"/>
                      <a:pt x="888050" y="1173701"/>
                      <a:pt x="888050" y="1526069"/>
                    </a:cubicBezTo>
                    <a:lnTo>
                      <a:pt x="899749" y="1642126"/>
                    </a:lnTo>
                    <a:lnTo>
                      <a:pt x="5861" y="1642126"/>
                    </a:lnTo>
                    <a:lnTo>
                      <a:pt x="0" y="1526069"/>
                    </a:lnTo>
                    <a:cubicBezTo>
                      <a:pt x="0" y="683244"/>
                      <a:pt x="683244" y="0"/>
                      <a:pt x="1526069" y="0"/>
                    </a:cubicBezTo>
                    <a:close/>
                  </a:path>
                </a:pathLst>
              </a:custGeom>
              <a:solidFill>
                <a:schemeClr val="tx1">
                  <a:lumMod val="85000"/>
                  <a:lumOff val="1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a:solidFill>
                    <a:prstClr val="black"/>
                  </a:solidFill>
                  <a:latin typeface="Arial" panose="020B0604020202020204" pitchFamily="34" charset="0"/>
                  <a:cs typeface="Arial" panose="020B0604020202020204" pitchFamily="34" charset="0"/>
                </a:endParaRPr>
              </a:p>
            </p:txBody>
          </p:sp>
          <p:grpSp>
            <p:nvGrpSpPr>
              <p:cNvPr id="52" name="Group 51"/>
              <p:cNvGrpSpPr/>
              <p:nvPr/>
            </p:nvGrpSpPr>
            <p:grpSpPr>
              <a:xfrm flipV="1">
                <a:off x="3138375" y="1362534"/>
                <a:ext cx="2871186" cy="1457240"/>
                <a:chOff x="2741532" y="2099976"/>
                <a:chExt cx="2899898" cy="1457240"/>
              </a:xfrm>
            </p:grpSpPr>
            <p:sp>
              <p:nvSpPr>
                <p:cNvPr id="58" name="Freeform 198"/>
                <p:cNvSpPr>
                  <a:spLocks/>
                </p:cNvSpPr>
                <p:nvPr/>
              </p:nvSpPr>
              <p:spPr bwMode="auto">
                <a:xfrm rot="10800000">
                  <a:off x="4185516" y="2623733"/>
                  <a:ext cx="1034256" cy="933483"/>
                </a:xfrm>
                <a:custGeom>
                  <a:avLst/>
                  <a:gdLst>
                    <a:gd name="T0" fmla="*/ 186 w 6240"/>
                    <a:gd name="T1" fmla="*/ 2404 h 5634"/>
                    <a:gd name="T2" fmla="*/ 422 w 6240"/>
                    <a:gd name="T3" fmla="*/ 2188 h 5634"/>
                    <a:gd name="T4" fmla="*/ 666 w 6240"/>
                    <a:gd name="T5" fmla="*/ 1982 h 5634"/>
                    <a:gd name="T6" fmla="*/ 916 w 6240"/>
                    <a:gd name="T7" fmla="*/ 1783 h 5634"/>
                    <a:gd name="T8" fmla="*/ 1174 w 6240"/>
                    <a:gd name="T9" fmla="*/ 1594 h 5634"/>
                    <a:gd name="T10" fmla="*/ 1440 w 6240"/>
                    <a:gd name="T11" fmla="*/ 1414 h 5634"/>
                    <a:gd name="T12" fmla="*/ 1711 w 6240"/>
                    <a:gd name="T13" fmla="*/ 1244 h 5634"/>
                    <a:gd name="T14" fmla="*/ 1991 w 6240"/>
                    <a:gd name="T15" fmla="*/ 1083 h 5634"/>
                    <a:gd name="T16" fmla="*/ 2275 w 6240"/>
                    <a:gd name="T17" fmla="*/ 933 h 5634"/>
                    <a:gd name="T18" fmla="*/ 2567 w 6240"/>
                    <a:gd name="T19" fmla="*/ 793 h 5634"/>
                    <a:gd name="T20" fmla="*/ 2863 w 6240"/>
                    <a:gd name="T21" fmla="*/ 664 h 5634"/>
                    <a:gd name="T22" fmla="*/ 3155 w 6240"/>
                    <a:gd name="T23" fmla="*/ 549 h 5634"/>
                    <a:gd name="T24" fmla="*/ 3450 w 6240"/>
                    <a:gd name="T25" fmla="*/ 445 h 5634"/>
                    <a:gd name="T26" fmla="*/ 3751 w 6240"/>
                    <a:gd name="T27" fmla="*/ 351 h 5634"/>
                    <a:gd name="T28" fmla="*/ 4057 w 6240"/>
                    <a:gd name="T29" fmla="*/ 267 h 5634"/>
                    <a:gd name="T30" fmla="*/ 4366 w 6240"/>
                    <a:gd name="T31" fmla="*/ 195 h 5634"/>
                    <a:gd name="T32" fmla="*/ 4680 w 6240"/>
                    <a:gd name="T33" fmla="*/ 134 h 5634"/>
                    <a:gd name="T34" fmla="*/ 4998 w 6240"/>
                    <a:gd name="T35" fmla="*/ 83 h 5634"/>
                    <a:gd name="T36" fmla="*/ 5319 w 6240"/>
                    <a:gd name="T37" fmla="*/ 45 h 5634"/>
                    <a:gd name="T38" fmla="*/ 5644 w 6240"/>
                    <a:gd name="T39" fmla="*/ 19 h 5634"/>
                    <a:gd name="T40" fmla="*/ 5972 w 6240"/>
                    <a:gd name="T41" fmla="*/ 3 h 5634"/>
                    <a:gd name="T42" fmla="*/ 6240 w 6240"/>
                    <a:gd name="T43" fmla="*/ 0 h 5634"/>
                    <a:gd name="T44" fmla="*/ 6240 w 6240"/>
                    <a:gd name="T45" fmla="*/ 4310 h 5634"/>
                    <a:gd name="T46" fmla="*/ 6082 w 6240"/>
                    <a:gd name="T47" fmla="*/ 4312 h 5634"/>
                    <a:gd name="T48" fmla="*/ 5915 w 6240"/>
                    <a:gd name="T49" fmla="*/ 4320 h 5634"/>
                    <a:gd name="T50" fmla="*/ 5751 w 6240"/>
                    <a:gd name="T51" fmla="*/ 4334 h 5634"/>
                    <a:gd name="T52" fmla="*/ 5589 w 6240"/>
                    <a:gd name="T53" fmla="*/ 4354 h 5634"/>
                    <a:gd name="T54" fmla="*/ 5429 w 6240"/>
                    <a:gd name="T55" fmla="*/ 4379 h 5634"/>
                    <a:gd name="T56" fmla="*/ 5270 w 6240"/>
                    <a:gd name="T57" fmla="*/ 4410 h 5634"/>
                    <a:gd name="T58" fmla="*/ 5114 w 6240"/>
                    <a:gd name="T59" fmla="*/ 4447 h 5634"/>
                    <a:gd name="T60" fmla="*/ 4959 w 6240"/>
                    <a:gd name="T61" fmla="*/ 4489 h 5634"/>
                    <a:gd name="T62" fmla="*/ 4807 w 6240"/>
                    <a:gd name="T63" fmla="*/ 4536 h 5634"/>
                    <a:gd name="T64" fmla="*/ 4657 w 6240"/>
                    <a:gd name="T65" fmla="*/ 4589 h 5634"/>
                    <a:gd name="T66" fmla="*/ 4510 w 6240"/>
                    <a:gd name="T67" fmla="*/ 4647 h 5634"/>
                    <a:gd name="T68" fmla="*/ 4360 w 6240"/>
                    <a:gd name="T69" fmla="*/ 4713 h 5634"/>
                    <a:gd name="T70" fmla="*/ 4214 w 6240"/>
                    <a:gd name="T71" fmla="*/ 4784 h 5634"/>
                    <a:gd name="T72" fmla="*/ 4069 w 6240"/>
                    <a:gd name="T73" fmla="*/ 4860 h 5634"/>
                    <a:gd name="T74" fmla="*/ 3929 w 6240"/>
                    <a:gd name="T75" fmla="*/ 4941 h 5634"/>
                    <a:gd name="T76" fmla="*/ 3791 w 6240"/>
                    <a:gd name="T77" fmla="*/ 5026 h 5634"/>
                    <a:gd name="T78" fmla="*/ 3657 w 6240"/>
                    <a:gd name="T79" fmla="*/ 5117 h 5634"/>
                    <a:gd name="T80" fmla="*/ 3526 w 6240"/>
                    <a:gd name="T81" fmla="*/ 5212 h 5634"/>
                    <a:gd name="T82" fmla="*/ 3400 w 6240"/>
                    <a:gd name="T83" fmla="*/ 5312 h 5634"/>
                    <a:gd name="T84" fmla="*/ 3276 w 6240"/>
                    <a:gd name="T85" fmla="*/ 5416 h 5634"/>
                    <a:gd name="T86" fmla="*/ 3157 w 6240"/>
                    <a:gd name="T87" fmla="*/ 5526 h 5634"/>
                    <a:gd name="T88" fmla="*/ 3046 w 6240"/>
                    <a:gd name="T89" fmla="*/ 5634 h 5634"/>
                    <a:gd name="T90" fmla="*/ 0 w 6240"/>
                    <a:gd name="T91" fmla="*/ 2586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34" y="2553"/>
                      </a:moveTo>
                      <a:lnTo>
                        <a:pt x="109" y="2478"/>
                      </a:lnTo>
                      <a:lnTo>
                        <a:pt x="186" y="2404"/>
                      </a:lnTo>
                      <a:lnTo>
                        <a:pt x="264" y="2331"/>
                      </a:lnTo>
                      <a:lnTo>
                        <a:pt x="343" y="2259"/>
                      </a:lnTo>
                      <a:lnTo>
                        <a:pt x="422" y="2188"/>
                      </a:lnTo>
                      <a:lnTo>
                        <a:pt x="503" y="2119"/>
                      </a:lnTo>
                      <a:lnTo>
                        <a:pt x="584" y="2050"/>
                      </a:lnTo>
                      <a:lnTo>
                        <a:pt x="666" y="1982"/>
                      </a:lnTo>
                      <a:lnTo>
                        <a:pt x="748" y="1914"/>
                      </a:lnTo>
                      <a:lnTo>
                        <a:pt x="832" y="1848"/>
                      </a:lnTo>
                      <a:lnTo>
                        <a:pt x="916" y="1783"/>
                      </a:lnTo>
                      <a:lnTo>
                        <a:pt x="1002" y="1719"/>
                      </a:lnTo>
                      <a:lnTo>
                        <a:pt x="1087" y="1656"/>
                      </a:lnTo>
                      <a:lnTo>
                        <a:pt x="1174" y="1594"/>
                      </a:lnTo>
                      <a:lnTo>
                        <a:pt x="1263" y="1533"/>
                      </a:lnTo>
                      <a:lnTo>
                        <a:pt x="1350" y="1473"/>
                      </a:lnTo>
                      <a:lnTo>
                        <a:pt x="1440" y="1414"/>
                      </a:lnTo>
                      <a:lnTo>
                        <a:pt x="1530" y="1356"/>
                      </a:lnTo>
                      <a:lnTo>
                        <a:pt x="1621" y="1299"/>
                      </a:lnTo>
                      <a:lnTo>
                        <a:pt x="1711" y="1244"/>
                      </a:lnTo>
                      <a:lnTo>
                        <a:pt x="1803" y="1190"/>
                      </a:lnTo>
                      <a:lnTo>
                        <a:pt x="1897" y="1136"/>
                      </a:lnTo>
                      <a:lnTo>
                        <a:pt x="1991" y="1083"/>
                      </a:lnTo>
                      <a:lnTo>
                        <a:pt x="2085" y="1032"/>
                      </a:lnTo>
                      <a:lnTo>
                        <a:pt x="2180" y="983"/>
                      </a:lnTo>
                      <a:lnTo>
                        <a:pt x="2275" y="933"/>
                      </a:lnTo>
                      <a:lnTo>
                        <a:pt x="2372" y="885"/>
                      </a:lnTo>
                      <a:lnTo>
                        <a:pt x="2468" y="839"/>
                      </a:lnTo>
                      <a:lnTo>
                        <a:pt x="2567" y="793"/>
                      </a:lnTo>
                      <a:lnTo>
                        <a:pt x="2664" y="749"/>
                      </a:lnTo>
                      <a:lnTo>
                        <a:pt x="2764" y="706"/>
                      </a:lnTo>
                      <a:lnTo>
                        <a:pt x="2863" y="664"/>
                      </a:lnTo>
                      <a:lnTo>
                        <a:pt x="2960" y="624"/>
                      </a:lnTo>
                      <a:lnTo>
                        <a:pt x="3056" y="586"/>
                      </a:lnTo>
                      <a:lnTo>
                        <a:pt x="3155" y="549"/>
                      </a:lnTo>
                      <a:lnTo>
                        <a:pt x="3252" y="514"/>
                      </a:lnTo>
                      <a:lnTo>
                        <a:pt x="3351" y="479"/>
                      </a:lnTo>
                      <a:lnTo>
                        <a:pt x="3450" y="445"/>
                      </a:lnTo>
                      <a:lnTo>
                        <a:pt x="3550" y="412"/>
                      </a:lnTo>
                      <a:lnTo>
                        <a:pt x="3651" y="381"/>
                      </a:lnTo>
                      <a:lnTo>
                        <a:pt x="3751" y="351"/>
                      </a:lnTo>
                      <a:lnTo>
                        <a:pt x="3852" y="322"/>
                      </a:lnTo>
                      <a:lnTo>
                        <a:pt x="3954" y="295"/>
                      </a:lnTo>
                      <a:lnTo>
                        <a:pt x="4057" y="267"/>
                      </a:lnTo>
                      <a:lnTo>
                        <a:pt x="4159" y="242"/>
                      </a:lnTo>
                      <a:lnTo>
                        <a:pt x="4263" y="218"/>
                      </a:lnTo>
                      <a:lnTo>
                        <a:pt x="4366" y="195"/>
                      </a:lnTo>
                      <a:lnTo>
                        <a:pt x="4470" y="173"/>
                      </a:lnTo>
                      <a:lnTo>
                        <a:pt x="4575" y="153"/>
                      </a:lnTo>
                      <a:lnTo>
                        <a:pt x="4680" y="134"/>
                      </a:lnTo>
                      <a:lnTo>
                        <a:pt x="4785" y="116"/>
                      </a:lnTo>
                      <a:lnTo>
                        <a:pt x="4891" y="100"/>
                      </a:lnTo>
                      <a:lnTo>
                        <a:pt x="4998" y="83"/>
                      </a:lnTo>
                      <a:lnTo>
                        <a:pt x="5105" y="70"/>
                      </a:lnTo>
                      <a:lnTo>
                        <a:pt x="5211" y="57"/>
                      </a:lnTo>
                      <a:lnTo>
                        <a:pt x="5319" y="45"/>
                      </a:lnTo>
                      <a:lnTo>
                        <a:pt x="5427" y="35"/>
                      </a:lnTo>
                      <a:lnTo>
                        <a:pt x="5535" y="26"/>
                      </a:lnTo>
                      <a:lnTo>
                        <a:pt x="5644" y="19"/>
                      </a:lnTo>
                      <a:lnTo>
                        <a:pt x="5753" y="12"/>
                      </a:lnTo>
                      <a:lnTo>
                        <a:pt x="5863" y="7"/>
                      </a:lnTo>
                      <a:lnTo>
                        <a:pt x="5972" y="3"/>
                      </a:lnTo>
                      <a:lnTo>
                        <a:pt x="6082" y="1"/>
                      </a:lnTo>
                      <a:lnTo>
                        <a:pt x="6192" y="0"/>
                      </a:lnTo>
                      <a:lnTo>
                        <a:pt x="6240" y="0"/>
                      </a:lnTo>
                      <a:lnTo>
                        <a:pt x="6240" y="48"/>
                      </a:lnTo>
                      <a:lnTo>
                        <a:pt x="6240" y="4263"/>
                      </a:lnTo>
                      <a:lnTo>
                        <a:pt x="6240" y="4310"/>
                      </a:lnTo>
                      <a:lnTo>
                        <a:pt x="6192" y="4310"/>
                      </a:lnTo>
                      <a:lnTo>
                        <a:pt x="6136" y="4311"/>
                      </a:lnTo>
                      <a:lnTo>
                        <a:pt x="6082" y="4312"/>
                      </a:lnTo>
                      <a:lnTo>
                        <a:pt x="6026" y="4314"/>
                      </a:lnTo>
                      <a:lnTo>
                        <a:pt x="5971" y="4316"/>
                      </a:lnTo>
                      <a:lnTo>
                        <a:pt x="5915" y="4320"/>
                      </a:lnTo>
                      <a:lnTo>
                        <a:pt x="5860" y="4324"/>
                      </a:lnTo>
                      <a:lnTo>
                        <a:pt x="5806" y="4328"/>
                      </a:lnTo>
                      <a:lnTo>
                        <a:pt x="5751" y="4334"/>
                      </a:lnTo>
                      <a:lnTo>
                        <a:pt x="5697" y="4339"/>
                      </a:lnTo>
                      <a:lnTo>
                        <a:pt x="5643" y="4346"/>
                      </a:lnTo>
                      <a:lnTo>
                        <a:pt x="5589" y="4354"/>
                      </a:lnTo>
                      <a:lnTo>
                        <a:pt x="5535" y="4361"/>
                      </a:lnTo>
                      <a:lnTo>
                        <a:pt x="5482" y="4370"/>
                      </a:lnTo>
                      <a:lnTo>
                        <a:pt x="5429" y="4379"/>
                      </a:lnTo>
                      <a:lnTo>
                        <a:pt x="5375" y="4389"/>
                      </a:lnTo>
                      <a:lnTo>
                        <a:pt x="5323" y="4400"/>
                      </a:lnTo>
                      <a:lnTo>
                        <a:pt x="5270" y="4410"/>
                      </a:lnTo>
                      <a:lnTo>
                        <a:pt x="5218" y="4421"/>
                      </a:lnTo>
                      <a:lnTo>
                        <a:pt x="5165" y="4435"/>
                      </a:lnTo>
                      <a:lnTo>
                        <a:pt x="5114" y="4447"/>
                      </a:lnTo>
                      <a:lnTo>
                        <a:pt x="5062" y="4461"/>
                      </a:lnTo>
                      <a:lnTo>
                        <a:pt x="5011" y="4474"/>
                      </a:lnTo>
                      <a:lnTo>
                        <a:pt x="4959" y="4489"/>
                      </a:lnTo>
                      <a:lnTo>
                        <a:pt x="4908" y="4505"/>
                      </a:lnTo>
                      <a:lnTo>
                        <a:pt x="4857" y="4520"/>
                      </a:lnTo>
                      <a:lnTo>
                        <a:pt x="4807" y="4536"/>
                      </a:lnTo>
                      <a:lnTo>
                        <a:pt x="4757" y="4554"/>
                      </a:lnTo>
                      <a:lnTo>
                        <a:pt x="4707" y="4572"/>
                      </a:lnTo>
                      <a:lnTo>
                        <a:pt x="4657" y="4589"/>
                      </a:lnTo>
                      <a:lnTo>
                        <a:pt x="4608" y="4609"/>
                      </a:lnTo>
                      <a:lnTo>
                        <a:pt x="4560" y="4627"/>
                      </a:lnTo>
                      <a:lnTo>
                        <a:pt x="4510" y="4647"/>
                      </a:lnTo>
                      <a:lnTo>
                        <a:pt x="4460" y="4669"/>
                      </a:lnTo>
                      <a:lnTo>
                        <a:pt x="4411" y="4691"/>
                      </a:lnTo>
                      <a:lnTo>
                        <a:pt x="4360" y="4713"/>
                      </a:lnTo>
                      <a:lnTo>
                        <a:pt x="4311" y="4736"/>
                      </a:lnTo>
                      <a:lnTo>
                        <a:pt x="4262" y="4760"/>
                      </a:lnTo>
                      <a:lnTo>
                        <a:pt x="4214" y="4784"/>
                      </a:lnTo>
                      <a:lnTo>
                        <a:pt x="4165" y="4808"/>
                      </a:lnTo>
                      <a:lnTo>
                        <a:pt x="4117" y="4833"/>
                      </a:lnTo>
                      <a:lnTo>
                        <a:pt x="4069" y="4860"/>
                      </a:lnTo>
                      <a:lnTo>
                        <a:pt x="4022" y="4886"/>
                      </a:lnTo>
                      <a:lnTo>
                        <a:pt x="3975" y="4913"/>
                      </a:lnTo>
                      <a:lnTo>
                        <a:pt x="3929" y="4941"/>
                      </a:lnTo>
                      <a:lnTo>
                        <a:pt x="3883" y="4968"/>
                      </a:lnTo>
                      <a:lnTo>
                        <a:pt x="3837" y="4997"/>
                      </a:lnTo>
                      <a:lnTo>
                        <a:pt x="3791" y="5026"/>
                      </a:lnTo>
                      <a:lnTo>
                        <a:pt x="3746" y="5056"/>
                      </a:lnTo>
                      <a:lnTo>
                        <a:pt x="3701" y="5086"/>
                      </a:lnTo>
                      <a:lnTo>
                        <a:pt x="3657" y="5117"/>
                      </a:lnTo>
                      <a:lnTo>
                        <a:pt x="3613" y="5148"/>
                      </a:lnTo>
                      <a:lnTo>
                        <a:pt x="3570" y="5180"/>
                      </a:lnTo>
                      <a:lnTo>
                        <a:pt x="3526" y="5212"/>
                      </a:lnTo>
                      <a:lnTo>
                        <a:pt x="3483" y="5245"/>
                      </a:lnTo>
                      <a:lnTo>
                        <a:pt x="3442" y="5278"/>
                      </a:lnTo>
                      <a:lnTo>
                        <a:pt x="3400" y="5312"/>
                      </a:lnTo>
                      <a:lnTo>
                        <a:pt x="3358" y="5347"/>
                      </a:lnTo>
                      <a:lnTo>
                        <a:pt x="3317" y="5381"/>
                      </a:lnTo>
                      <a:lnTo>
                        <a:pt x="3276" y="5416"/>
                      </a:lnTo>
                      <a:lnTo>
                        <a:pt x="3236" y="5452"/>
                      </a:lnTo>
                      <a:lnTo>
                        <a:pt x="3196" y="5488"/>
                      </a:lnTo>
                      <a:lnTo>
                        <a:pt x="3157" y="5526"/>
                      </a:lnTo>
                      <a:lnTo>
                        <a:pt x="3119" y="5563"/>
                      </a:lnTo>
                      <a:lnTo>
                        <a:pt x="3080" y="5600"/>
                      </a:lnTo>
                      <a:lnTo>
                        <a:pt x="3046" y="5634"/>
                      </a:lnTo>
                      <a:lnTo>
                        <a:pt x="3012" y="5600"/>
                      </a:lnTo>
                      <a:lnTo>
                        <a:pt x="33" y="2620"/>
                      </a:lnTo>
                      <a:lnTo>
                        <a:pt x="0" y="2586"/>
                      </a:lnTo>
                      <a:lnTo>
                        <a:pt x="34" y="2553"/>
                      </a:lnTo>
                      <a:close/>
                    </a:path>
                  </a:pathLst>
                </a:custGeom>
                <a:solidFill>
                  <a:srgbClr val="61CB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dirty="0">
                    <a:solidFill>
                      <a:prstClr val="white"/>
                    </a:solidFill>
                    <a:latin typeface="Arial" panose="020B0604020202020204" pitchFamily="34" charset="0"/>
                    <a:cs typeface="Arial" panose="020B0604020202020204" pitchFamily="34" charset="0"/>
                  </a:endParaRPr>
                </a:p>
              </p:txBody>
            </p:sp>
            <p:sp>
              <p:nvSpPr>
                <p:cNvPr id="59" name="Freeform 199"/>
                <p:cNvSpPr>
                  <a:spLocks/>
                </p:cNvSpPr>
                <p:nvPr/>
              </p:nvSpPr>
              <p:spPr bwMode="auto">
                <a:xfrm rot="10800000">
                  <a:off x="4707947" y="2099976"/>
                  <a:ext cx="933483" cy="1034256"/>
                </a:xfrm>
                <a:custGeom>
                  <a:avLst/>
                  <a:gdLst>
                    <a:gd name="T0" fmla="*/ 3 w 5632"/>
                    <a:gd name="T1" fmla="*/ 5975 h 6243"/>
                    <a:gd name="T2" fmla="*/ 19 w 5632"/>
                    <a:gd name="T3" fmla="*/ 5646 h 6243"/>
                    <a:gd name="T4" fmla="*/ 45 w 5632"/>
                    <a:gd name="T5" fmla="*/ 5322 h 6243"/>
                    <a:gd name="T6" fmla="*/ 83 w 5632"/>
                    <a:gd name="T7" fmla="*/ 5000 h 6243"/>
                    <a:gd name="T8" fmla="*/ 134 w 5632"/>
                    <a:gd name="T9" fmla="*/ 4682 h 6243"/>
                    <a:gd name="T10" fmla="*/ 195 w 5632"/>
                    <a:gd name="T11" fmla="*/ 4368 h 6243"/>
                    <a:gd name="T12" fmla="*/ 267 w 5632"/>
                    <a:gd name="T13" fmla="*/ 4059 h 6243"/>
                    <a:gd name="T14" fmla="*/ 350 w 5632"/>
                    <a:gd name="T15" fmla="*/ 3753 h 6243"/>
                    <a:gd name="T16" fmla="*/ 445 w 5632"/>
                    <a:gd name="T17" fmla="*/ 3452 h 6243"/>
                    <a:gd name="T18" fmla="*/ 549 w 5632"/>
                    <a:gd name="T19" fmla="*/ 3156 h 6243"/>
                    <a:gd name="T20" fmla="*/ 664 w 5632"/>
                    <a:gd name="T21" fmla="*/ 2865 h 6243"/>
                    <a:gd name="T22" fmla="*/ 793 w 5632"/>
                    <a:gd name="T23" fmla="*/ 2568 h 6243"/>
                    <a:gd name="T24" fmla="*/ 933 w 5632"/>
                    <a:gd name="T25" fmla="*/ 2277 h 6243"/>
                    <a:gd name="T26" fmla="*/ 1083 w 5632"/>
                    <a:gd name="T27" fmla="*/ 1992 h 6243"/>
                    <a:gd name="T28" fmla="*/ 1244 w 5632"/>
                    <a:gd name="T29" fmla="*/ 1712 h 6243"/>
                    <a:gd name="T30" fmla="*/ 1414 w 5632"/>
                    <a:gd name="T31" fmla="*/ 1441 h 6243"/>
                    <a:gd name="T32" fmla="*/ 1593 w 5632"/>
                    <a:gd name="T33" fmla="*/ 1176 h 6243"/>
                    <a:gd name="T34" fmla="*/ 1783 w 5632"/>
                    <a:gd name="T35" fmla="*/ 917 h 6243"/>
                    <a:gd name="T36" fmla="*/ 1981 w 5632"/>
                    <a:gd name="T37" fmla="*/ 666 h 6243"/>
                    <a:gd name="T38" fmla="*/ 2188 w 5632"/>
                    <a:gd name="T39" fmla="*/ 422 h 6243"/>
                    <a:gd name="T40" fmla="*/ 2402 w 5632"/>
                    <a:gd name="T41" fmla="*/ 186 h 6243"/>
                    <a:gd name="T42" fmla="*/ 2585 w 5632"/>
                    <a:gd name="T43" fmla="*/ 0 h 6243"/>
                    <a:gd name="T44" fmla="*/ 5632 w 5632"/>
                    <a:gd name="T45" fmla="*/ 3048 h 6243"/>
                    <a:gd name="T46" fmla="*/ 5523 w 5632"/>
                    <a:gd name="T47" fmla="*/ 3158 h 6243"/>
                    <a:gd name="T48" fmla="*/ 5414 w 5632"/>
                    <a:gd name="T49" fmla="*/ 3278 h 6243"/>
                    <a:gd name="T50" fmla="*/ 5310 w 5632"/>
                    <a:gd name="T51" fmla="*/ 3402 h 6243"/>
                    <a:gd name="T52" fmla="*/ 5210 w 5632"/>
                    <a:gd name="T53" fmla="*/ 3529 h 6243"/>
                    <a:gd name="T54" fmla="*/ 5115 w 5632"/>
                    <a:gd name="T55" fmla="*/ 3659 h 6243"/>
                    <a:gd name="T56" fmla="*/ 5024 w 5632"/>
                    <a:gd name="T57" fmla="*/ 3793 h 6243"/>
                    <a:gd name="T58" fmla="*/ 4938 w 5632"/>
                    <a:gd name="T59" fmla="*/ 3931 h 6243"/>
                    <a:gd name="T60" fmla="*/ 4857 w 5632"/>
                    <a:gd name="T61" fmla="*/ 4072 h 6243"/>
                    <a:gd name="T62" fmla="*/ 4782 w 5632"/>
                    <a:gd name="T63" fmla="*/ 4216 h 6243"/>
                    <a:gd name="T64" fmla="*/ 4711 w 5632"/>
                    <a:gd name="T65" fmla="*/ 4362 h 6243"/>
                    <a:gd name="T66" fmla="*/ 4645 w 5632"/>
                    <a:gd name="T67" fmla="*/ 4512 h 6243"/>
                    <a:gd name="T68" fmla="*/ 4587 w 5632"/>
                    <a:gd name="T69" fmla="*/ 4660 h 6243"/>
                    <a:gd name="T70" fmla="*/ 4534 w 5632"/>
                    <a:gd name="T71" fmla="*/ 4809 h 6243"/>
                    <a:gd name="T72" fmla="*/ 4487 w 5632"/>
                    <a:gd name="T73" fmla="*/ 4962 h 6243"/>
                    <a:gd name="T74" fmla="*/ 4445 w 5632"/>
                    <a:gd name="T75" fmla="*/ 5116 h 6243"/>
                    <a:gd name="T76" fmla="*/ 4408 w 5632"/>
                    <a:gd name="T77" fmla="*/ 5273 h 6243"/>
                    <a:gd name="T78" fmla="*/ 4377 w 5632"/>
                    <a:gd name="T79" fmla="*/ 5432 h 6243"/>
                    <a:gd name="T80" fmla="*/ 4352 w 5632"/>
                    <a:gd name="T81" fmla="*/ 5592 h 6243"/>
                    <a:gd name="T82" fmla="*/ 4332 w 5632"/>
                    <a:gd name="T83" fmla="*/ 5754 h 6243"/>
                    <a:gd name="T84" fmla="*/ 4318 w 5632"/>
                    <a:gd name="T85" fmla="*/ 5918 h 6243"/>
                    <a:gd name="T86" fmla="*/ 4310 w 5632"/>
                    <a:gd name="T87" fmla="*/ 6085 h 6243"/>
                    <a:gd name="T88" fmla="*/ 4308 w 5632"/>
                    <a:gd name="T89" fmla="*/ 6243 h 6243"/>
                    <a:gd name="T90" fmla="*/ 0 w 5632"/>
                    <a:gd name="T91" fmla="*/ 6243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0" y="6195"/>
                      </a:moveTo>
                      <a:lnTo>
                        <a:pt x="1" y="6085"/>
                      </a:lnTo>
                      <a:lnTo>
                        <a:pt x="3" y="5975"/>
                      </a:lnTo>
                      <a:lnTo>
                        <a:pt x="7" y="5865"/>
                      </a:lnTo>
                      <a:lnTo>
                        <a:pt x="12" y="5756"/>
                      </a:lnTo>
                      <a:lnTo>
                        <a:pt x="19" y="5646"/>
                      </a:lnTo>
                      <a:lnTo>
                        <a:pt x="26" y="5538"/>
                      </a:lnTo>
                      <a:lnTo>
                        <a:pt x="35" y="5429"/>
                      </a:lnTo>
                      <a:lnTo>
                        <a:pt x="45" y="5322"/>
                      </a:lnTo>
                      <a:lnTo>
                        <a:pt x="57" y="5214"/>
                      </a:lnTo>
                      <a:lnTo>
                        <a:pt x="70" y="5107"/>
                      </a:lnTo>
                      <a:lnTo>
                        <a:pt x="83" y="5000"/>
                      </a:lnTo>
                      <a:lnTo>
                        <a:pt x="100" y="4894"/>
                      </a:lnTo>
                      <a:lnTo>
                        <a:pt x="116" y="4787"/>
                      </a:lnTo>
                      <a:lnTo>
                        <a:pt x="134" y="4682"/>
                      </a:lnTo>
                      <a:lnTo>
                        <a:pt x="153" y="4577"/>
                      </a:lnTo>
                      <a:lnTo>
                        <a:pt x="173" y="4473"/>
                      </a:lnTo>
                      <a:lnTo>
                        <a:pt x="195" y="4368"/>
                      </a:lnTo>
                      <a:lnTo>
                        <a:pt x="218" y="4265"/>
                      </a:lnTo>
                      <a:lnTo>
                        <a:pt x="242" y="4161"/>
                      </a:lnTo>
                      <a:lnTo>
                        <a:pt x="267" y="4059"/>
                      </a:lnTo>
                      <a:lnTo>
                        <a:pt x="295" y="3956"/>
                      </a:lnTo>
                      <a:lnTo>
                        <a:pt x="322" y="3854"/>
                      </a:lnTo>
                      <a:lnTo>
                        <a:pt x="350" y="3753"/>
                      </a:lnTo>
                      <a:lnTo>
                        <a:pt x="381" y="3653"/>
                      </a:lnTo>
                      <a:lnTo>
                        <a:pt x="412" y="3552"/>
                      </a:lnTo>
                      <a:lnTo>
                        <a:pt x="445" y="3452"/>
                      </a:lnTo>
                      <a:lnTo>
                        <a:pt x="479" y="3352"/>
                      </a:lnTo>
                      <a:lnTo>
                        <a:pt x="514" y="3254"/>
                      </a:lnTo>
                      <a:lnTo>
                        <a:pt x="549" y="3156"/>
                      </a:lnTo>
                      <a:lnTo>
                        <a:pt x="586" y="3059"/>
                      </a:lnTo>
                      <a:lnTo>
                        <a:pt x="624" y="2961"/>
                      </a:lnTo>
                      <a:lnTo>
                        <a:pt x="664" y="2865"/>
                      </a:lnTo>
                      <a:lnTo>
                        <a:pt x="705" y="2765"/>
                      </a:lnTo>
                      <a:lnTo>
                        <a:pt x="749" y="2667"/>
                      </a:lnTo>
                      <a:lnTo>
                        <a:pt x="793" y="2568"/>
                      </a:lnTo>
                      <a:lnTo>
                        <a:pt x="839" y="2470"/>
                      </a:lnTo>
                      <a:lnTo>
                        <a:pt x="885" y="2373"/>
                      </a:lnTo>
                      <a:lnTo>
                        <a:pt x="933" y="2277"/>
                      </a:lnTo>
                      <a:lnTo>
                        <a:pt x="982" y="2181"/>
                      </a:lnTo>
                      <a:lnTo>
                        <a:pt x="1031" y="2086"/>
                      </a:lnTo>
                      <a:lnTo>
                        <a:pt x="1083" y="1992"/>
                      </a:lnTo>
                      <a:lnTo>
                        <a:pt x="1136" y="1898"/>
                      </a:lnTo>
                      <a:lnTo>
                        <a:pt x="1189" y="1806"/>
                      </a:lnTo>
                      <a:lnTo>
                        <a:pt x="1244" y="1712"/>
                      </a:lnTo>
                      <a:lnTo>
                        <a:pt x="1299" y="1621"/>
                      </a:lnTo>
                      <a:lnTo>
                        <a:pt x="1356" y="1531"/>
                      </a:lnTo>
                      <a:lnTo>
                        <a:pt x="1414" y="1441"/>
                      </a:lnTo>
                      <a:lnTo>
                        <a:pt x="1473" y="1351"/>
                      </a:lnTo>
                      <a:lnTo>
                        <a:pt x="1532" y="1263"/>
                      </a:lnTo>
                      <a:lnTo>
                        <a:pt x="1593" y="1176"/>
                      </a:lnTo>
                      <a:lnTo>
                        <a:pt x="1656" y="1088"/>
                      </a:lnTo>
                      <a:lnTo>
                        <a:pt x="1718" y="1003"/>
                      </a:lnTo>
                      <a:lnTo>
                        <a:pt x="1783" y="917"/>
                      </a:lnTo>
                      <a:lnTo>
                        <a:pt x="1847" y="833"/>
                      </a:lnTo>
                      <a:lnTo>
                        <a:pt x="1913" y="748"/>
                      </a:lnTo>
                      <a:lnTo>
                        <a:pt x="1981" y="666"/>
                      </a:lnTo>
                      <a:lnTo>
                        <a:pt x="2049" y="584"/>
                      </a:lnTo>
                      <a:lnTo>
                        <a:pt x="2118" y="503"/>
                      </a:lnTo>
                      <a:lnTo>
                        <a:pt x="2188" y="422"/>
                      </a:lnTo>
                      <a:lnTo>
                        <a:pt x="2258" y="343"/>
                      </a:lnTo>
                      <a:lnTo>
                        <a:pt x="2330" y="264"/>
                      </a:lnTo>
                      <a:lnTo>
                        <a:pt x="2402" y="186"/>
                      </a:lnTo>
                      <a:lnTo>
                        <a:pt x="2477" y="110"/>
                      </a:lnTo>
                      <a:lnTo>
                        <a:pt x="2551" y="34"/>
                      </a:lnTo>
                      <a:lnTo>
                        <a:pt x="2585" y="0"/>
                      </a:lnTo>
                      <a:lnTo>
                        <a:pt x="2619" y="33"/>
                      </a:lnTo>
                      <a:lnTo>
                        <a:pt x="5598" y="3014"/>
                      </a:lnTo>
                      <a:lnTo>
                        <a:pt x="5632" y="3048"/>
                      </a:lnTo>
                      <a:lnTo>
                        <a:pt x="5598" y="3082"/>
                      </a:lnTo>
                      <a:lnTo>
                        <a:pt x="5560" y="3120"/>
                      </a:lnTo>
                      <a:lnTo>
                        <a:pt x="5523" y="3158"/>
                      </a:lnTo>
                      <a:lnTo>
                        <a:pt x="5486" y="3198"/>
                      </a:lnTo>
                      <a:lnTo>
                        <a:pt x="5450" y="3237"/>
                      </a:lnTo>
                      <a:lnTo>
                        <a:pt x="5414" y="3278"/>
                      </a:lnTo>
                      <a:lnTo>
                        <a:pt x="5379" y="3318"/>
                      </a:lnTo>
                      <a:lnTo>
                        <a:pt x="5345" y="3360"/>
                      </a:lnTo>
                      <a:lnTo>
                        <a:pt x="5310" y="3402"/>
                      </a:lnTo>
                      <a:lnTo>
                        <a:pt x="5276" y="3443"/>
                      </a:lnTo>
                      <a:lnTo>
                        <a:pt x="5243" y="3486"/>
                      </a:lnTo>
                      <a:lnTo>
                        <a:pt x="5210" y="3529"/>
                      </a:lnTo>
                      <a:lnTo>
                        <a:pt x="5177" y="3571"/>
                      </a:lnTo>
                      <a:lnTo>
                        <a:pt x="5145" y="3615"/>
                      </a:lnTo>
                      <a:lnTo>
                        <a:pt x="5115" y="3659"/>
                      </a:lnTo>
                      <a:lnTo>
                        <a:pt x="5084" y="3703"/>
                      </a:lnTo>
                      <a:lnTo>
                        <a:pt x="5053" y="3748"/>
                      </a:lnTo>
                      <a:lnTo>
                        <a:pt x="5024" y="3793"/>
                      </a:lnTo>
                      <a:lnTo>
                        <a:pt x="4994" y="3839"/>
                      </a:lnTo>
                      <a:lnTo>
                        <a:pt x="4966" y="3885"/>
                      </a:lnTo>
                      <a:lnTo>
                        <a:pt x="4938" y="3931"/>
                      </a:lnTo>
                      <a:lnTo>
                        <a:pt x="4911" y="3977"/>
                      </a:lnTo>
                      <a:lnTo>
                        <a:pt x="4884" y="4024"/>
                      </a:lnTo>
                      <a:lnTo>
                        <a:pt x="4857" y="4072"/>
                      </a:lnTo>
                      <a:lnTo>
                        <a:pt x="4831" y="4119"/>
                      </a:lnTo>
                      <a:lnTo>
                        <a:pt x="4806" y="4167"/>
                      </a:lnTo>
                      <a:lnTo>
                        <a:pt x="4782" y="4216"/>
                      </a:lnTo>
                      <a:lnTo>
                        <a:pt x="4758" y="4264"/>
                      </a:lnTo>
                      <a:lnTo>
                        <a:pt x="4734" y="4313"/>
                      </a:lnTo>
                      <a:lnTo>
                        <a:pt x="4711" y="4362"/>
                      </a:lnTo>
                      <a:lnTo>
                        <a:pt x="4689" y="4413"/>
                      </a:lnTo>
                      <a:lnTo>
                        <a:pt x="4667" y="4462"/>
                      </a:lnTo>
                      <a:lnTo>
                        <a:pt x="4645" y="4512"/>
                      </a:lnTo>
                      <a:lnTo>
                        <a:pt x="4625" y="4562"/>
                      </a:lnTo>
                      <a:lnTo>
                        <a:pt x="4607" y="4611"/>
                      </a:lnTo>
                      <a:lnTo>
                        <a:pt x="4587" y="4660"/>
                      </a:lnTo>
                      <a:lnTo>
                        <a:pt x="4569" y="4710"/>
                      </a:lnTo>
                      <a:lnTo>
                        <a:pt x="4552" y="4759"/>
                      </a:lnTo>
                      <a:lnTo>
                        <a:pt x="4534" y="4809"/>
                      </a:lnTo>
                      <a:lnTo>
                        <a:pt x="4518" y="4860"/>
                      </a:lnTo>
                      <a:lnTo>
                        <a:pt x="4503" y="4911"/>
                      </a:lnTo>
                      <a:lnTo>
                        <a:pt x="4487" y="4962"/>
                      </a:lnTo>
                      <a:lnTo>
                        <a:pt x="4472" y="5013"/>
                      </a:lnTo>
                      <a:lnTo>
                        <a:pt x="4459" y="5065"/>
                      </a:lnTo>
                      <a:lnTo>
                        <a:pt x="4445" y="5116"/>
                      </a:lnTo>
                      <a:lnTo>
                        <a:pt x="4433" y="5168"/>
                      </a:lnTo>
                      <a:lnTo>
                        <a:pt x="4419" y="5220"/>
                      </a:lnTo>
                      <a:lnTo>
                        <a:pt x="4408" y="5273"/>
                      </a:lnTo>
                      <a:lnTo>
                        <a:pt x="4398" y="5325"/>
                      </a:lnTo>
                      <a:lnTo>
                        <a:pt x="4387" y="5378"/>
                      </a:lnTo>
                      <a:lnTo>
                        <a:pt x="4377" y="5432"/>
                      </a:lnTo>
                      <a:lnTo>
                        <a:pt x="4368" y="5484"/>
                      </a:lnTo>
                      <a:lnTo>
                        <a:pt x="4359" y="5538"/>
                      </a:lnTo>
                      <a:lnTo>
                        <a:pt x="4352" y="5592"/>
                      </a:lnTo>
                      <a:lnTo>
                        <a:pt x="4344" y="5645"/>
                      </a:lnTo>
                      <a:lnTo>
                        <a:pt x="4337" y="5700"/>
                      </a:lnTo>
                      <a:lnTo>
                        <a:pt x="4332" y="5754"/>
                      </a:lnTo>
                      <a:lnTo>
                        <a:pt x="4326" y="5808"/>
                      </a:lnTo>
                      <a:lnTo>
                        <a:pt x="4322" y="5863"/>
                      </a:lnTo>
                      <a:lnTo>
                        <a:pt x="4318" y="5918"/>
                      </a:lnTo>
                      <a:lnTo>
                        <a:pt x="4314" y="5974"/>
                      </a:lnTo>
                      <a:lnTo>
                        <a:pt x="4312" y="6029"/>
                      </a:lnTo>
                      <a:lnTo>
                        <a:pt x="4310" y="6085"/>
                      </a:lnTo>
                      <a:lnTo>
                        <a:pt x="4309" y="6139"/>
                      </a:lnTo>
                      <a:lnTo>
                        <a:pt x="4308" y="6195"/>
                      </a:lnTo>
                      <a:lnTo>
                        <a:pt x="4308" y="6243"/>
                      </a:lnTo>
                      <a:lnTo>
                        <a:pt x="4261" y="6243"/>
                      </a:lnTo>
                      <a:lnTo>
                        <a:pt x="48" y="6243"/>
                      </a:lnTo>
                      <a:lnTo>
                        <a:pt x="0" y="6243"/>
                      </a:lnTo>
                      <a:lnTo>
                        <a:pt x="0" y="6195"/>
                      </a:lnTo>
                      <a:close/>
                    </a:path>
                  </a:pathLst>
                </a:custGeom>
                <a:solidFill>
                  <a:srgbClr val="FFE8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sp>
              <p:nvSpPr>
                <p:cNvPr id="60" name="Freeform 204"/>
                <p:cNvSpPr>
                  <a:spLocks/>
                </p:cNvSpPr>
                <p:nvPr/>
              </p:nvSpPr>
              <p:spPr bwMode="auto">
                <a:xfrm rot="10800000">
                  <a:off x="2741532" y="2106326"/>
                  <a:ext cx="933483" cy="1034256"/>
                </a:xfrm>
                <a:custGeom>
                  <a:avLst/>
                  <a:gdLst>
                    <a:gd name="T0" fmla="*/ 3230 w 5632"/>
                    <a:gd name="T1" fmla="*/ 186 h 6243"/>
                    <a:gd name="T2" fmla="*/ 3445 w 5632"/>
                    <a:gd name="T3" fmla="*/ 422 h 6243"/>
                    <a:gd name="T4" fmla="*/ 3651 w 5632"/>
                    <a:gd name="T5" fmla="*/ 666 h 6243"/>
                    <a:gd name="T6" fmla="*/ 3849 w 5632"/>
                    <a:gd name="T7" fmla="*/ 917 h 6243"/>
                    <a:gd name="T8" fmla="*/ 4039 w 5632"/>
                    <a:gd name="T9" fmla="*/ 1175 h 6243"/>
                    <a:gd name="T10" fmla="*/ 4218 w 5632"/>
                    <a:gd name="T11" fmla="*/ 1441 h 6243"/>
                    <a:gd name="T12" fmla="*/ 4388 w 5632"/>
                    <a:gd name="T13" fmla="*/ 1712 h 6243"/>
                    <a:gd name="T14" fmla="*/ 4549 w 5632"/>
                    <a:gd name="T15" fmla="*/ 1992 h 6243"/>
                    <a:gd name="T16" fmla="*/ 4699 w 5632"/>
                    <a:gd name="T17" fmla="*/ 2277 h 6243"/>
                    <a:gd name="T18" fmla="*/ 4839 w 5632"/>
                    <a:gd name="T19" fmla="*/ 2568 h 6243"/>
                    <a:gd name="T20" fmla="*/ 4968 w 5632"/>
                    <a:gd name="T21" fmla="*/ 2865 h 6243"/>
                    <a:gd name="T22" fmla="*/ 5083 w 5632"/>
                    <a:gd name="T23" fmla="*/ 3156 h 6243"/>
                    <a:gd name="T24" fmla="*/ 5187 w 5632"/>
                    <a:gd name="T25" fmla="*/ 3452 h 6243"/>
                    <a:gd name="T26" fmla="*/ 5282 w 5632"/>
                    <a:gd name="T27" fmla="*/ 3753 h 6243"/>
                    <a:gd name="T28" fmla="*/ 5365 w 5632"/>
                    <a:gd name="T29" fmla="*/ 4059 h 6243"/>
                    <a:gd name="T30" fmla="*/ 5437 w 5632"/>
                    <a:gd name="T31" fmla="*/ 4368 h 6243"/>
                    <a:gd name="T32" fmla="*/ 5498 w 5632"/>
                    <a:gd name="T33" fmla="*/ 4682 h 6243"/>
                    <a:gd name="T34" fmla="*/ 5549 w 5632"/>
                    <a:gd name="T35" fmla="*/ 5000 h 6243"/>
                    <a:gd name="T36" fmla="*/ 5587 w 5632"/>
                    <a:gd name="T37" fmla="*/ 5322 h 6243"/>
                    <a:gd name="T38" fmla="*/ 5613 w 5632"/>
                    <a:gd name="T39" fmla="*/ 5646 h 6243"/>
                    <a:gd name="T40" fmla="*/ 5629 w 5632"/>
                    <a:gd name="T41" fmla="*/ 5975 h 6243"/>
                    <a:gd name="T42" fmla="*/ 5632 w 5632"/>
                    <a:gd name="T43" fmla="*/ 6243 h 6243"/>
                    <a:gd name="T44" fmla="*/ 1324 w 5632"/>
                    <a:gd name="T45" fmla="*/ 6243 h 6243"/>
                    <a:gd name="T46" fmla="*/ 1322 w 5632"/>
                    <a:gd name="T47" fmla="*/ 6085 h 6243"/>
                    <a:gd name="T48" fmla="*/ 1314 w 5632"/>
                    <a:gd name="T49" fmla="*/ 5918 h 6243"/>
                    <a:gd name="T50" fmla="*/ 1300 w 5632"/>
                    <a:gd name="T51" fmla="*/ 5754 h 6243"/>
                    <a:gd name="T52" fmla="*/ 1280 w 5632"/>
                    <a:gd name="T53" fmla="*/ 5592 h 6243"/>
                    <a:gd name="T54" fmla="*/ 1255 w 5632"/>
                    <a:gd name="T55" fmla="*/ 5432 h 6243"/>
                    <a:gd name="T56" fmla="*/ 1224 w 5632"/>
                    <a:gd name="T57" fmla="*/ 5273 h 6243"/>
                    <a:gd name="T58" fmla="*/ 1187 w 5632"/>
                    <a:gd name="T59" fmla="*/ 5116 h 6243"/>
                    <a:gd name="T60" fmla="*/ 1145 w 5632"/>
                    <a:gd name="T61" fmla="*/ 4962 h 6243"/>
                    <a:gd name="T62" fmla="*/ 1098 w 5632"/>
                    <a:gd name="T63" fmla="*/ 4809 h 6243"/>
                    <a:gd name="T64" fmla="*/ 1045 w 5632"/>
                    <a:gd name="T65" fmla="*/ 4659 h 6243"/>
                    <a:gd name="T66" fmla="*/ 987 w 5632"/>
                    <a:gd name="T67" fmla="*/ 4512 h 6243"/>
                    <a:gd name="T68" fmla="*/ 921 w 5632"/>
                    <a:gd name="T69" fmla="*/ 4362 h 6243"/>
                    <a:gd name="T70" fmla="*/ 850 w 5632"/>
                    <a:gd name="T71" fmla="*/ 4216 h 6243"/>
                    <a:gd name="T72" fmla="*/ 775 w 5632"/>
                    <a:gd name="T73" fmla="*/ 4071 h 6243"/>
                    <a:gd name="T74" fmla="*/ 694 w 5632"/>
                    <a:gd name="T75" fmla="*/ 3931 h 6243"/>
                    <a:gd name="T76" fmla="*/ 608 w 5632"/>
                    <a:gd name="T77" fmla="*/ 3793 h 6243"/>
                    <a:gd name="T78" fmla="*/ 517 w 5632"/>
                    <a:gd name="T79" fmla="*/ 3659 h 6243"/>
                    <a:gd name="T80" fmla="*/ 422 w 5632"/>
                    <a:gd name="T81" fmla="*/ 3528 h 6243"/>
                    <a:gd name="T82" fmla="*/ 322 w 5632"/>
                    <a:gd name="T83" fmla="*/ 3402 h 6243"/>
                    <a:gd name="T84" fmla="*/ 218 w 5632"/>
                    <a:gd name="T85" fmla="*/ 3278 h 6243"/>
                    <a:gd name="T86" fmla="*/ 109 w 5632"/>
                    <a:gd name="T87" fmla="*/ 3158 h 6243"/>
                    <a:gd name="T88" fmla="*/ 0 w 5632"/>
                    <a:gd name="T89" fmla="*/ 3048 h 6243"/>
                    <a:gd name="T90" fmla="*/ 3047 w 5632"/>
                    <a:gd name="T91" fmla="*/ 0 h 6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32" h="6243">
                      <a:moveTo>
                        <a:pt x="3081" y="34"/>
                      </a:moveTo>
                      <a:lnTo>
                        <a:pt x="3155" y="110"/>
                      </a:lnTo>
                      <a:lnTo>
                        <a:pt x="3230" y="186"/>
                      </a:lnTo>
                      <a:lnTo>
                        <a:pt x="3302" y="264"/>
                      </a:lnTo>
                      <a:lnTo>
                        <a:pt x="3374" y="343"/>
                      </a:lnTo>
                      <a:lnTo>
                        <a:pt x="3445" y="422"/>
                      </a:lnTo>
                      <a:lnTo>
                        <a:pt x="3514" y="503"/>
                      </a:lnTo>
                      <a:lnTo>
                        <a:pt x="3583" y="584"/>
                      </a:lnTo>
                      <a:lnTo>
                        <a:pt x="3651" y="666"/>
                      </a:lnTo>
                      <a:lnTo>
                        <a:pt x="3719" y="748"/>
                      </a:lnTo>
                      <a:lnTo>
                        <a:pt x="3785" y="833"/>
                      </a:lnTo>
                      <a:lnTo>
                        <a:pt x="3849" y="917"/>
                      </a:lnTo>
                      <a:lnTo>
                        <a:pt x="3914" y="1003"/>
                      </a:lnTo>
                      <a:lnTo>
                        <a:pt x="3976" y="1088"/>
                      </a:lnTo>
                      <a:lnTo>
                        <a:pt x="4039" y="1175"/>
                      </a:lnTo>
                      <a:lnTo>
                        <a:pt x="4100" y="1263"/>
                      </a:lnTo>
                      <a:lnTo>
                        <a:pt x="4159" y="1351"/>
                      </a:lnTo>
                      <a:lnTo>
                        <a:pt x="4218" y="1441"/>
                      </a:lnTo>
                      <a:lnTo>
                        <a:pt x="4276" y="1531"/>
                      </a:lnTo>
                      <a:lnTo>
                        <a:pt x="4333" y="1621"/>
                      </a:lnTo>
                      <a:lnTo>
                        <a:pt x="4388" y="1712"/>
                      </a:lnTo>
                      <a:lnTo>
                        <a:pt x="4443" y="1804"/>
                      </a:lnTo>
                      <a:lnTo>
                        <a:pt x="4496" y="1898"/>
                      </a:lnTo>
                      <a:lnTo>
                        <a:pt x="4549" y="1992"/>
                      </a:lnTo>
                      <a:lnTo>
                        <a:pt x="4601" y="2086"/>
                      </a:lnTo>
                      <a:lnTo>
                        <a:pt x="4650" y="2181"/>
                      </a:lnTo>
                      <a:lnTo>
                        <a:pt x="4699" y="2277"/>
                      </a:lnTo>
                      <a:lnTo>
                        <a:pt x="4747" y="2373"/>
                      </a:lnTo>
                      <a:lnTo>
                        <a:pt x="4793" y="2469"/>
                      </a:lnTo>
                      <a:lnTo>
                        <a:pt x="4839" y="2568"/>
                      </a:lnTo>
                      <a:lnTo>
                        <a:pt x="4883" y="2665"/>
                      </a:lnTo>
                      <a:lnTo>
                        <a:pt x="4927" y="2765"/>
                      </a:lnTo>
                      <a:lnTo>
                        <a:pt x="4968" y="2865"/>
                      </a:lnTo>
                      <a:lnTo>
                        <a:pt x="5008" y="2961"/>
                      </a:lnTo>
                      <a:lnTo>
                        <a:pt x="5046" y="3058"/>
                      </a:lnTo>
                      <a:lnTo>
                        <a:pt x="5083" y="3156"/>
                      </a:lnTo>
                      <a:lnTo>
                        <a:pt x="5118" y="3254"/>
                      </a:lnTo>
                      <a:lnTo>
                        <a:pt x="5153" y="3352"/>
                      </a:lnTo>
                      <a:lnTo>
                        <a:pt x="5187" y="3452"/>
                      </a:lnTo>
                      <a:lnTo>
                        <a:pt x="5220" y="3552"/>
                      </a:lnTo>
                      <a:lnTo>
                        <a:pt x="5251" y="3653"/>
                      </a:lnTo>
                      <a:lnTo>
                        <a:pt x="5282" y="3753"/>
                      </a:lnTo>
                      <a:lnTo>
                        <a:pt x="5310" y="3854"/>
                      </a:lnTo>
                      <a:lnTo>
                        <a:pt x="5337" y="3956"/>
                      </a:lnTo>
                      <a:lnTo>
                        <a:pt x="5365" y="4059"/>
                      </a:lnTo>
                      <a:lnTo>
                        <a:pt x="5390" y="4161"/>
                      </a:lnTo>
                      <a:lnTo>
                        <a:pt x="5414" y="4265"/>
                      </a:lnTo>
                      <a:lnTo>
                        <a:pt x="5437" y="4368"/>
                      </a:lnTo>
                      <a:lnTo>
                        <a:pt x="5459" y="4472"/>
                      </a:lnTo>
                      <a:lnTo>
                        <a:pt x="5479" y="4577"/>
                      </a:lnTo>
                      <a:lnTo>
                        <a:pt x="5498" y="4682"/>
                      </a:lnTo>
                      <a:lnTo>
                        <a:pt x="5516" y="4787"/>
                      </a:lnTo>
                      <a:lnTo>
                        <a:pt x="5532" y="4894"/>
                      </a:lnTo>
                      <a:lnTo>
                        <a:pt x="5549" y="5000"/>
                      </a:lnTo>
                      <a:lnTo>
                        <a:pt x="5562" y="5107"/>
                      </a:lnTo>
                      <a:lnTo>
                        <a:pt x="5575" y="5214"/>
                      </a:lnTo>
                      <a:lnTo>
                        <a:pt x="5587" y="5322"/>
                      </a:lnTo>
                      <a:lnTo>
                        <a:pt x="5597" y="5429"/>
                      </a:lnTo>
                      <a:lnTo>
                        <a:pt x="5606" y="5538"/>
                      </a:lnTo>
                      <a:lnTo>
                        <a:pt x="5613" y="5646"/>
                      </a:lnTo>
                      <a:lnTo>
                        <a:pt x="5620" y="5756"/>
                      </a:lnTo>
                      <a:lnTo>
                        <a:pt x="5625" y="5865"/>
                      </a:lnTo>
                      <a:lnTo>
                        <a:pt x="5629" y="5975"/>
                      </a:lnTo>
                      <a:lnTo>
                        <a:pt x="5631" y="6085"/>
                      </a:lnTo>
                      <a:lnTo>
                        <a:pt x="5632" y="6195"/>
                      </a:lnTo>
                      <a:lnTo>
                        <a:pt x="5632" y="6243"/>
                      </a:lnTo>
                      <a:lnTo>
                        <a:pt x="5584" y="6243"/>
                      </a:lnTo>
                      <a:lnTo>
                        <a:pt x="1371" y="6243"/>
                      </a:lnTo>
                      <a:lnTo>
                        <a:pt x="1324" y="6243"/>
                      </a:lnTo>
                      <a:lnTo>
                        <a:pt x="1324" y="6195"/>
                      </a:lnTo>
                      <a:lnTo>
                        <a:pt x="1323" y="6139"/>
                      </a:lnTo>
                      <a:lnTo>
                        <a:pt x="1322" y="6085"/>
                      </a:lnTo>
                      <a:lnTo>
                        <a:pt x="1320" y="6029"/>
                      </a:lnTo>
                      <a:lnTo>
                        <a:pt x="1318" y="5974"/>
                      </a:lnTo>
                      <a:lnTo>
                        <a:pt x="1314" y="5918"/>
                      </a:lnTo>
                      <a:lnTo>
                        <a:pt x="1310" y="5863"/>
                      </a:lnTo>
                      <a:lnTo>
                        <a:pt x="1306" y="5808"/>
                      </a:lnTo>
                      <a:lnTo>
                        <a:pt x="1300" y="5754"/>
                      </a:lnTo>
                      <a:lnTo>
                        <a:pt x="1295" y="5700"/>
                      </a:lnTo>
                      <a:lnTo>
                        <a:pt x="1288" y="5645"/>
                      </a:lnTo>
                      <a:lnTo>
                        <a:pt x="1280" y="5592"/>
                      </a:lnTo>
                      <a:lnTo>
                        <a:pt x="1273" y="5538"/>
                      </a:lnTo>
                      <a:lnTo>
                        <a:pt x="1264" y="5484"/>
                      </a:lnTo>
                      <a:lnTo>
                        <a:pt x="1255" y="5432"/>
                      </a:lnTo>
                      <a:lnTo>
                        <a:pt x="1245" y="5378"/>
                      </a:lnTo>
                      <a:lnTo>
                        <a:pt x="1234" y="5325"/>
                      </a:lnTo>
                      <a:lnTo>
                        <a:pt x="1224" y="5273"/>
                      </a:lnTo>
                      <a:lnTo>
                        <a:pt x="1213" y="5220"/>
                      </a:lnTo>
                      <a:lnTo>
                        <a:pt x="1199" y="5168"/>
                      </a:lnTo>
                      <a:lnTo>
                        <a:pt x="1187" y="5116"/>
                      </a:lnTo>
                      <a:lnTo>
                        <a:pt x="1173" y="5065"/>
                      </a:lnTo>
                      <a:lnTo>
                        <a:pt x="1160" y="5013"/>
                      </a:lnTo>
                      <a:lnTo>
                        <a:pt x="1145" y="4962"/>
                      </a:lnTo>
                      <a:lnTo>
                        <a:pt x="1129" y="4910"/>
                      </a:lnTo>
                      <a:lnTo>
                        <a:pt x="1114" y="4860"/>
                      </a:lnTo>
                      <a:lnTo>
                        <a:pt x="1098" y="4809"/>
                      </a:lnTo>
                      <a:lnTo>
                        <a:pt x="1080" y="4759"/>
                      </a:lnTo>
                      <a:lnTo>
                        <a:pt x="1063" y="4710"/>
                      </a:lnTo>
                      <a:lnTo>
                        <a:pt x="1045" y="4659"/>
                      </a:lnTo>
                      <a:lnTo>
                        <a:pt x="1025" y="4610"/>
                      </a:lnTo>
                      <a:lnTo>
                        <a:pt x="1007" y="4562"/>
                      </a:lnTo>
                      <a:lnTo>
                        <a:pt x="987" y="4512"/>
                      </a:lnTo>
                      <a:lnTo>
                        <a:pt x="965" y="4462"/>
                      </a:lnTo>
                      <a:lnTo>
                        <a:pt x="943" y="4413"/>
                      </a:lnTo>
                      <a:lnTo>
                        <a:pt x="921" y="4362"/>
                      </a:lnTo>
                      <a:lnTo>
                        <a:pt x="898" y="4313"/>
                      </a:lnTo>
                      <a:lnTo>
                        <a:pt x="874" y="4264"/>
                      </a:lnTo>
                      <a:lnTo>
                        <a:pt x="850" y="4216"/>
                      </a:lnTo>
                      <a:lnTo>
                        <a:pt x="826" y="4167"/>
                      </a:lnTo>
                      <a:lnTo>
                        <a:pt x="801" y="4119"/>
                      </a:lnTo>
                      <a:lnTo>
                        <a:pt x="775" y="4071"/>
                      </a:lnTo>
                      <a:lnTo>
                        <a:pt x="748" y="4024"/>
                      </a:lnTo>
                      <a:lnTo>
                        <a:pt x="721" y="3977"/>
                      </a:lnTo>
                      <a:lnTo>
                        <a:pt x="694" y="3931"/>
                      </a:lnTo>
                      <a:lnTo>
                        <a:pt x="666" y="3885"/>
                      </a:lnTo>
                      <a:lnTo>
                        <a:pt x="638" y="3839"/>
                      </a:lnTo>
                      <a:lnTo>
                        <a:pt x="608" y="3793"/>
                      </a:lnTo>
                      <a:lnTo>
                        <a:pt x="579" y="3748"/>
                      </a:lnTo>
                      <a:lnTo>
                        <a:pt x="548" y="3703"/>
                      </a:lnTo>
                      <a:lnTo>
                        <a:pt x="517" y="3659"/>
                      </a:lnTo>
                      <a:lnTo>
                        <a:pt x="487" y="3615"/>
                      </a:lnTo>
                      <a:lnTo>
                        <a:pt x="455" y="3571"/>
                      </a:lnTo>
                      <a:lnTo>
                        <a:pt x="422" y="3528"/>
                      </a:lnTo>
                      <a:lnTo>
                        <a:pt x="389" y="3485"/>
                      </a:lnTo>
                      <a:lnTo>
                        <a:pt x="356" y="3443"/>
                      </a:lnTo>
                      <a:lnTo>
                        <a:pt x="322" y="3402"/>
                      </a:lnTo>
                      <a:lnTo>
                        <a:pt x="287" y="3360"/>
                      </a:lnTo>
                      <a:lnTo>
                        <a:pt x="253" y="3318"/>
                      </a:lnTo>
                      <a:lnTo>
                        <a:pt x="218" y="3278"/>
                      </a:lnTo>
                      <a:lnTo>
                        <a:pt x="182" y="3237"/>
                      </a:lnTo>
                      <a:lnTo>
                        <a:pt x="146" y="3198"/>
                      </a:lnTo>
                      <a:lnTo>
                        <a:pt x="109" y="3158"/>
                      </a:lnTo>
                      <a:lnTo>
                        <a:pt x="72" y="3120"/>
                      </a:lnTo>
                      <a:lnTo>
                        <a:pt x="34" y="3082"/>
                      </a:lnTo>
                      <a:lnTo>
                        <a:pt x="0" y="3048"/>
                      </a:lnTo>
                      <a:lnTo>
                        <a:pt x="34" y="3014"/>
                      </a:lnTo>
                      <a:lnTo>
                        <a:pt x="3013" y="33"/>
                      </a:lnTo>
                      <a:lnTo>
                        <a:pt x="3047" y="0"/>
                      </a:lnTo>
                      <a:lnTo>
                        <a:pt x="3081" y="34"/>
                      </a:lnTo>
                      <a:close/>
                    </a:path>
                  </a:pathLst>
                </a:custGeom>
                <a:solidFill>
                  <a:srgbClr val="BDA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dirty="0">
                    <a:solidFill>
                      <a:prstClr val="white"/>
                    </a:solidFill>
                    <a:latin typeface="Arial" panose="020B0604020202020204" pitchFamily="34" charset="0"/>
                    <a:cs typeface="Arial" panose="020B0604020202020204" pitchFamily="34" charset="0"/>
                  </a:endParaRPr>
                </a:p>
              </p:txBody>
            </p:sp>
            <p:sp>
              <p:nvSpPr>
                <p:cNvPr id="61" name="Freeform 205"/>
                <p:cNvSpPr>
                  <a:spLocks/>
                </p:cNvSpPr>
                <p:nvPr/>
              </p:nvSpPr>
              <p:spPr bwMode="auto">
                <a:xfrm rot="10800000">
                  <a:off x="3159215" y="2623733"/>
                  <a:ext cx="1034256" cy="933483"/>
                </a:xfrm>
                <a:custGeom>
                  <a:avLst/>
                  <a:gdLst>
                    <a:gd name="T0" fmla="*/ 268 w 6240"/>
                    <a:gd name="T1" fmla="*/ 3 h 5634"/>
                    <a:gd name="T2" fmla="*/ 596 w 6240"/>
                    <a:gd name="T3" fmla="*/ 19 h 5634"/>
                    <a:gd name="T4" fmla="*/ 921 w 6240"/>
                    <a:gd name="T5" fmla="*/ 45 h 5634"/>
                    <a:gd name="T6" fmla="*/ 1242 w 6240"/>
                    <a:gd name="T7" fmla="*/ 83 h 5634"/>
                    <a:gd name="T8" fmla="*/ 1560 w 6240"/>
                    <a:gd name="T9" fmla="*/ 134 h 5634"/>
                    <a:gd name="T10" fmla="*/ 1874 w 6240"/>
                    <a:gd name="T11" fmla="*/ 195 h 5634"/>
                    <a:gd name="T12" fmla="*/ 2183 w 6240"/>
                    <a:gd name="T13" fmla="*/ 267 h 5634"/>
                    <a:gd name="T14" fmla="*/ 2489 w 6240"/>
                    <a:gd name="T15" fmla="*/ 351 h 5634"/>
                    <a:gd name="T16" fmla="*/ 2790 w 6240"/>
                    <a:gd name="T17" fmla="*/ 445 h 5634"/>
                    <a:gd name="T18" fmla="*/ 3085 w 6240"/>
                    <a:gd name="T19" fmla="*/ 549 h 5634"/>
                    <a:gd name="T20" fmla="*/ 3377 w 6240"/>
                    <a:gd name="T21" fmla="*/ 664 h 5634"/>
                    <a:gd name="T22" fmla="*/ 3673 w 6240"/>
                    <a:gd name="T23" fmla="*/ 793 h 5634"/>
                    <a:gd name="T24" fmla="*/ 3965 w 6240"/>
                    <a:gd name="T25" fmla="*/ 933 h 5634"/>
                    <a:gd name="T26" fmla="*/ 4249 w 6240"/>
                    <a:gd name="T27" fmla="*/ 1083 h 5634"/>
                    <a:gd name="T28" fmla="*/ 4529 w 6240"/>
                    <a:gd name="T29" fmla="*/ 1244 h 5634"/>
                    <a:gd name="T30" fmla="*/ 4800 w 6240"/>
                    <a:gd name="T31" fmla="*/ 1414 h 5634"/>
                    <a:gd name="T32" fmla="*/ 5065 w 6240"/>
                    <a:gd name="T33" fmla="*/ 1594 h 5634"/>
                    <a:gd name="T34" fmla="*/ 5324 w 6240"/>
                    <a:gd name="T35" fmla="*/ 1783 h 5634"/>
                    <a:gd name="T36" fmla="*/ 5574 w 6240"/>
                    <a:gd name="T37" fmla="*/ 1982 h 5634"/>
                    <a:gd name="T38" fmla="*/ 5818 w 6240"/>
                    <a:gd name="T39" fmla="*/ 2189 h 5634"/>
                    <a:gd name="T40" fmla="*/ 6054 w 6240"/>
                    <a:gd name="T41" fmla="*/ 2404 h 5634"/>
                    <a:gd name="T42" fmla="*/ 6240 w 6240"/>
                    <a:gd name="T43" fmla="*/ 2586 h 5634"/>
                    <a:gd name="T44" fmla="*/ 3194 w 6240"/>
                    <a:gd name="T45" fmla="*/ 5634 h 5634"/>
                    <a:gd name="T46" fmla="*/ 3083 w 6240"/>
                    <a:gd name="T47" fmla="*/ 5526 h 5634"/>
                    <a:gd name="T48" fmla="*/ 2964 w 6240"/>
                    <a:gd name="T49" fmla="*/ 5416 h 5634"/>
                    <a:gd name="T50" fmla="*/ 2840 w 6240"/>
                    <a:gd name="T51" fmla="*/ 5312 h 5634"/>
                    <a:gd name="T52" fmla="*/ 2713 w 6240"/>
                    <a:gd name="T53" fmla="*/ 5212 h 5634"/>
                    <a:gd name="T54" fmla="*/ 2583 w 6240"/>
                    <a:gd name="T55" fmla="*/ 5117 h 5634"/>
                    <a:gd name="T56" fmla="*/ 2449 w 6240"/>
                    <a:gd name="T57" fmla="*/ 5026 h 5634"/>
                    <a:gd name="T58" fmla="*/ 2311 w 6240"/>
                    <a:gd name="T59" fmla="*/ 4941 h 5634"/>
                    <a:gd name="T60" fmla="*/ 2170 w 6240"/>
                    <a:gd name="T61" fmla="*/ 4860 h 5634"/>
                    <a:gd name="T62" fmla="*/ 2026 w 6240"/>
                    <a:gd name="T63" fmla="*/ 4784 h 5634"/>
                    <a:gd name="T64" fmla="*/ 1880 w 6240"/>
                    <a:gd name="T65" fmla="*/ 4713 h 5634"/>
                    <a:gd name="T66" fmla="*/ 1730 w 6240"/>
                    <a:gd name="T67" fmla="*/ 4647 h 5634"/>
                    <a:gd name="T68" fmla="*/ 1582 w 6240"/>
                    <a:gd name="T69" fmla="*/ 4589 h 5634"/>
                    <a:gd name="T70" fmla="*/ 1433 w 6240"/>
                    <a:gd name="T71" fmla="*/ 4536 h 5634"/>
                    <a:gd name="T72" fmla="*/ 1281 w 6240"/>
                    <a:gd name="T73" fmla="*/ 4489 h 5634"/>
                    <a:gd name="T74" fmla="*/ 1126 w 6240"/>
                    <a:gd name="T75" fmla="*/ 4447 h 5634"/>
                    <a:gd name="T76" fmla="*/ 970 w 6240"/>
                    <a:gd name="T77" fmla="*/ 4410 h 5634"/>
                    <a:gd name="T78" fmla="*/ 811 w 6240"/>
                    <a:gd name="T79" fmla="*/ 4379 h 5634"/>
                    <a:gd name="T80" fmla="*/ 651 w 6240"/>
                    <a:gd name="T81" fmla="*/ 4354 h 5634"/>
                    <a:gd name="T82" fmla="*/ 489 w 6240"/>
                    <a:gd name="T83" fmla="*/ 4334 h 5634"/>
                    <a:gd name="T84" fmla="*/ 325 w 6240"/>
                    <a:gd name="T85" fmla="*/ 4320 h 5634"/>
                    <a:gd name="T86" fmla="*/ 158 w 6240"/>
                    <a:gd name="T87" fmla="*/ 4312 h 5634"/>
                    <a:gd name="T88" fmla="*/ 0 w 6240"/>
                    <a:gd name="T89" fmla="*/ 4310 h 5634"/>
                    <a:gd name="T90" fmla="*/ 0 w 6240"/>
                    <a:gd name="T91" fmla="*/ 0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40" h="5634">
                      <a:moveTo>
                        <a:pt x="48" y="0"/>
                      </a:moveTo>
                      <a:lnTo>
                        <a:pt x="158" y="1"/>
                      </a:lnTo>
                      <a:lnTo>
                        <a:pt x="268" y="3"/>
                      </a:lnTo>
                      <a:lnTo>
                        <a:pt x="377" y="7"/>
                      </a:lnTo>
                      <a:lnTo>
                        <a:pt x="487" y="12"/>
                      </a:lnTo>
                      <a:lnTo>
                        <a:pt x="596" y="19"/>
                      </a:lnTo>
                      <a:lnTo>
                        <a:pt x="705" y="26"/>
                      </a:lnTo>
                      <a:lnTo>
                        <a:pt x="813" y="35"/>
                      </a:lnTo>
                      <a:lnTo>
                        <a:pt x="921" y="45"/>
                      </a:lnTo>
                      <a:lnTo>
                        <a:pt x="1029" y="57"/>
                      </a:lnTo>
                      <a:lnTo>
                        <a:pt x="1135" y="70"/>
                      </a:lnTo>
                      <a:lnTo>
                        <a:pt x="1242" y="83"/>
                      </a:lnTo>
                      <a:lnTo>
                        <a:pt x="1349" y="100"/>
                      </a:lnTo>
                      <a:lnTo>
                        <a:pt x="1455" y="116"/>
                      </a:lnTo>
                      <a:lnTo>
                        <a:pt x="1560" y="134"/>
                      </a:lnTo>
                      <a:lnTo>
                        <a:pt x="1665" y="153"/>
                      </a:lnTo>
                      <a:lnTo>
                        <a:pt x="1769" y="173"/>
                      </a:lnTo>
                      <a:lnTo>
                        <a:pt x="1874" y="195"/>
                      </a:lnTo>
                      <a:lnTo>
                        <a:pt x="1977" y="218"/>
                      </a:lnTo>
                      <a:lnTo>
                        <a:pt x="2081" y="242"/>
                      </a:lnTo>
                      <a:lnTo>
                        <a:pt x="2183" y="267"/>
                      </a:lnTo>
                      <a:lnTo>
                        <a:pt x="2286" y="295"/>
                      </a:lnTo>
                      <a:lnTo>
                        <a:pt x="2388" y="322"/>
                      </a:lnTo>
                      <a:lnTo>
                        <a:pt x="2489" y="351"/>
                      </a:lnTo>
                      <a:lnTo>
                        <a:pt x="2589" y="381"/>
                      </a:lnTo>
                      <a:lnTo>
                        <a:pt x="2690" y="412"/>
                      </a:lnTo>
                      <a:lnTo>
                        <a:pt x="2790" y="445"/>
                      </a:lnTo>
                      <a:lnTo>
                        <a:pt x="2889" y="479"/>
                      </a:lnTo>
                      <a:lnTo>
                        <a:pt x="2988" y="514"/>
                      </a:lnTo>
                      <a:lnTo>
                        <a:pt x="3085" y="549"/>
                      </a:lnTo>
                      <a:lnTo>
                        <a:pt x="3183" y="586"/>
                      </a:lnTo>
                      <a:lnTo>
                        <a:pt x="3280" y="624"/>
                      </a:lnTo>
                      <a:lnTo>
                        <a:pt x="3377" y="664"/>
                      </a:lnTo>
                      <a:lnTo>
                        <a:pt x="3476" y="706"/>
                      </a:lnTo>
                      <a:lnTo>
                        <a:pt x="3575" y="749"/>
                      </a:lnTo>
                      <a:lnTo>
                        <a:pt x="3673" y="793"/>
                      </a:lnTo>
                      <a:lnTo>
                        <a:pt x="3771" y="839"/>
                      </a:lnTo>
                      <a:lnTo>
                        <a:pt x="3868" y="885"/>
                      </a:lnTo>
                      <a:lnTo>
                        <a:pt x="3965" y="933"/>
                      </a:lnTo>
                      <a:lnTo>
                        <a:pt x="4060" y="983"/>
                      </a:lnTo>
                      <a:lnTo>
                        <a:pt x="4155" y="1032"/>
                      </a:lnTo>
                      <a:lnTo>
                        <a:pt x="4249" y="1083"/>
                      </a:lnTo>
                      <a:lnTo>
                        <a:pt x="4343" y="1136"/>
                      </a:lnTo>
                      <a:lnTo>
                        <a:pt x="4435" y="1190"/>
                      </a:lnTo>
                      <a:lnTo>
                        <a:pt x="4529" y="1244"/>
                      </a:lnTo>
                      <a:lnTo>
                        <a:pt x="4619" y="1299"/>
                      </a:lnTo>
                      <a:lnTo>
                        <a:pt x="4710" y="1356"/>
                      </a:lnTo>
                      <a:lnTo>
                        <a:pt x="4800" y="1414"/>
                      </a:lnTo>
                      <a:lnTo>
                        <a:pt x="4890" y="1473"/>
                      </a:lnTo>
                      <a:lnTo>
                        <a:pt x="4977" y="1533"/>
                      </a:lnTo>
                      <a:lnTo>
                        <a:pt x="5065" y="1594"/>
                      </a:lnTo>
                      <a:lnTo>
                        <a:pt x="5153" y="1656"/>
                      </a:lnTo>
                      <a:lnTo>
                        <a:pt x="5238" y="1719"/>
                      </a:lnTo>
                      <a:lnTo>
                        <a:pt x="5324" y="1783"/>
                      </a:lnTo>
                      <a:lnTo>
                        <a:pt x="5408" y="1848"/>
                      </a:lnTo>
                      <a:lnTo>
                        <a:pt x="5492" y="1914"/>
                      </a:lnTo>
                      <a:lnTo>
                        <a:pt x="5574" y="1982"/>
                      </a:lnTo>
                      <a:lnTo>
                        <a:pt x="5656" y="2050"/>
                      </a:lnTo>
                      <a:lnTo>
                        <a:pt x="5737" y="2119"/>
                      </a:lnTo>
                      <a:lnTo>
                        <a:pt x="5818" y="2189"/>
                      </a:lnTo>
                      <a:lnTo>
                        <a:pt x="5897" y="2259"/>
                      </a:lnTo>
                      <a:lnTo>
                        <a:pt x="5976" y="2331"/>
                      </a:lnTo>
                      <a:lnTo>
                        <a:pt x="6054" y="2404"/>
                      </a:lnTo>
                      <a:lnTo>
                        <a:pt x="6131" y="2478"/>
                      </a:lnTo>
                      <a:lnTo>
                        <a:pt x="6206" y="2553"/>
                      </a:lnTo>
                      <a:lnTo>
                        <a:pt x="6240" y="2586"/>
                      </a:lnTo>
                      <a:lnTo>
                        <a:pt x="6207" y="2620"/>
                      </a:lnTo>
                      <a:lnTo>
                        <a:pt x="3228" y="5600"/>
                      </a:lnTo>
                      <a:lnTo>
                        <a:pt x="3194" y="5634"/>
                      </a:lnTo>
                      <a:lnTo>
                        <a:pt x="3160" y="5600"/>
                      </a:lnTo>
                      <a:lnTo>
                        <a:pt x="3121" y="5563"/>
                      </a:lnTo>
                      <a:lnTo>
                        <a:pt x="3083" y="5526"/>
                      </a:lnTo>
                      <a:lnTo>
                        <a:pt x="3044" y="5488"/>
                      </a:lnTo>
                      <a:lnTo>
                        <a:pt x="3004" y="5452"/>
                      </a:lnTo>
                      <a:lnTo>
                        <a:pt x="2964" y="5416"/>
                      </a:lnTo>
                      <a:lnTo>
                        <a:pt x="2923" y="5381"/>
                      </a:lnTo>
                      <a:lnTo>
                        <a:pt x="2882" y="5347"/>
                      </a:lnTo>
                      <a:lnTo>
                        <a:pt x="2840" y="5312"/>
                      </a:lnTo>
                      <a:lnTo>
                        <a:pt x="2798" y="5278"/>
                      </a:lnTo>
                      <a:lnTo>
                        <a:pt x="2756" y="5245"/>
                      </a:lnTo>
                      <a:lnTo>
                        <a:pt x="2713" y="5212"/>
                      </a:lnTo>
                      <a:lnTo>
                        <a:pt x="2670" y="5180"/>
                      </a:lnTo>
                      <a:lnTo>
                        <a:pt x="2627" y="5148"/>
                      </a:lnTo>
                      <a:lnTo>
                        <a:pt x="2583" y="5117"/>
                      </a:lnTo>
                      <a:lnTo>
                        <a:pt x="2539" y="5086"/>
                      </a:lnTo>
                      <a:lnTo>
                        <a:pt x="2494" y="5056"/>
                      </a:lnTo>
                      <a:lnTo>
                        <a:pt x="2449" y="5026"/>
                      </a:lnTo>
                      <a:lnTo>
                        <a:pt x="2403" y="4997"/>
                      </a:lnTo>
                      <a:lnTo>
                        <a:pt x="2357" y="4968"/>
                      </a:lnTo>
                      <a:lnTo>
                        <a:pt x="2311" y="4941"/>
                      </a:lnTo>
                      <a:lnTo>
                        <a:pt x="2265" y="4913"/>
                      </a:lnTo>
                      <a:lnTo>
                        <a:pt x="2218" y="4886"/>
                      </a:lnTo>
                      <a:lnTo>
                        <a:pt x="2170" y="4860"/>
                      </a:lnTo>
                      <a:lnTo>
                        <a:pt x="2123" y="4833"/>
                      </a:lnTo>
                      <a:lnTo>
                        <a:pt x="2075" y="4808"/>
                      </a:lnTo>
                      <a:lnTo>
                        <a:pt x="2026" y="4784"/>
                      </a:lnTo>
                      <a:lnTo>
                        <a:pt x="1978" y="4760"/>
                      </a:lnTo>
                      <a:lnTo>
                        <a:pt x="1929" y="4736"/>
                      </a:lnTo>
                      <a:lnTo>
                        <a:pt x="1880" y="4713"/>
                      </a:lnTo>
                      <a:lnTo>
                        <a:pt x="1829" y="4691"/>
                      </a:lnTo>
                      <a:lnTo>
                        <a:pt x="1780" y="4669"/>
                      </a:lnTo>
                      <a:lnTo>
                        <a:pt x="1730" y="4647"/>
                      </a:lnTo>
                      <a:lnTo>
                        <a:pt x="1680" y="4627"/>
                      </a:lnTo>
                      <a:lnTo>
                        <a:pt x="1631" y="4609"/>
                      </a:lnTo>
                      <a:lnTo>
                        <a:pt x="1582" y="4589"/>
                      </a:lnTo>
                      <a:lnTo>
                        <a:pt x="1533" y="4572"/>
                      </a:lnTo>
                      <a:lnTo>
                        <a:pt x="1483" y="4554"/>
                      </a:lnTo>
                      <a:lnTo>
                        <a:pt x="1433" y="4536"/>
                      </a:lnTo>
                      <a:lnTo>
                        <a:pt x="1383" y="4520"/>
                      </a:lnTo>
                      <a:lnTo>
                        <a:pt x="1331" y="4505"/>
                      </a:lnTo>
                      <a:lnTo>
                        <a:pt x="1281" y="4489"/>
                      </a:lnTo>
                      <a:lnTo>
                        <a:pt x="1229" y="4474"/>
                      </a:lnTo>
                      <a:lnTo>
                        <a:pt x="1178" y="4461"/>
                      </a:lnTo>
                      <a:lnTo>
                        <a:pt x="1126" y="4447"/>
                      </a:lnTo>
                      <a:lnTo>
                        <a:pt x="1075" y="4435"/>
                      </a:lnTo>
                      <a:lnTo>
                        <a:pt x="1022" y="4421"/>
                      </a:lnTo>
                      <a:lnTo>
                        <a:pt x="970" y="4410"/>
                      </a:lnTo>
                      <a:lnTo>
                        <a:pt x="917" y="4400"/>
                      </a:lnTo>
                      <a:lnTo>
                        <a:pt x="865" y="4389"/>
                      </a:lnTo>
                      <a:lnTo>
                        <a:pt x="811" y="4379"/>
                      </a:lnTo>
                      <a:lnTo>
                        <a:pt x="758" y="4370"/>
                      </a:lnTo>
                      <a:lnTo>
                        <a:pt x="705" y="4361"/>
                      </a:lnTo>
                      <a:lnTo>
                        <a:pt x="651" y="4354"/>
                      </a:lnTo>
                      <a:lnTo>
                        <a:pt x="597" y="4346"/>
                      </a:lnTo>
                      <a:lnTo>
                        <a:pt x="543" y="4339"/>
                      </a:lnTo>
                      <a:lnTo>
                        <a:pt x="489" y="4334"/>
                      </a:lnTo>
                      <a:lnTo>
                        <a:pt x="434" y="4328"/>
                      </a:lnTo>
                      <a:lnTo>
                        <a:pt x="380" y="4324"/>
                      </a:lnTo>
                      <a:lnTo>
                        <a:pt x="325" y="4320"/>
                      </a:lnTo>
                      <a:lnTo>
                        <a:pt x="269" y="4316"/>
                      </a:lnTo>
                      <a:lnTo>
                        <a:pt x="214" y="4314"/>
                      </a:lnTo>
                      <a:lnTo>
                        <a:pt x="158" y="4312"/>
                      </a:lnTo>
                      <a:lnTo>
                        <a:pt x="104" y="4311"/>
                      </a:lnTo>
                      <a:lnTo>
                        <a:pt x="48" y="4310"/>
                      </a:lnTo>
                      <a:lnTo>
                        <a:pt x="0" y="4310"/>
                      </a:lnTo>
                      <a:lnTo>
                        <a:pt x="0" y="4263"/>
                      </a:lnTo>
                      <a:lnTo>
                        <a:pt x="0" y="48"/>
                      </a:lnTo>
                      <a:lnTo>
                        <a:pt x="0" y="0"/>
                      </a:lnTo>
                      <a:lnTo>
                        <a:pt x="48"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sz="1600">
                    <a:solidFill>
                      <a:prstClr val="white"/>
                    </a:solidFill>
                    <a:latin typeface="Arial" panose="020B0604020202020204" pitchFamily="34" charset="0"/>
                    <a:cs typeface="Arial" panose="020B0604020202020204" pitchFamily="34" charset="0"/>
                  </a:endParaRPr>
                </a:p>
              </p:txBody>
            </p:sp>
          </p:grpSp>
          <p:grpSp>
            <p:nvGrpSpPr>
              <p:cNvPr id="55" name="Group 54"/>
              <p:cNvGrpSpPr/>
              <p:nvPr/>
            </p:nvGrpSpPr>
            <p:grpSpPr>
              <a:xfrm>
                <a:off x="4393707" y="2490617"/>
                <a:ext cx="909746" cy="327597"/>
                <a:chOff x="3594842" y="3498443"/>
                <a:chExt cx="287017" cy="103354"/>
              </a:xfrm>
              <a:solidFill>
                <a:schemeClr val="bg1"/>
              </a:solidFill>
            </p:grpSpPr>
            <p:sp>
              <p:nvSpPr>
                <p:cNvPr id="56" name="Isosceles Triangle 55"/>
                <p:cNvSpPr/>
                <p:nvPr/>
              </p:nvSpPr>
              <p:spPr bwMode="auto">
                <a:xfrm rot="4367051">
                  <a:off x="3733016" y="3399466"/>
                  <a:ext cx="49866" cy="247820"/>
                </a:xfrm>
                <a:prstGeom prst="triangle">
                  <a:avLst/>
                </a:prstGeom>
                <a:solidFill>
                  <a:srgbClr val="F39C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sp>
              <p:nvSpPr>
                <p:cNvPr id="57" name="Oval 56"/>
                <p:cNvSpPr/>
                <p:nvPr/>
              </p:nvSpPr>
              <p:spPr bwMode="auto">
                <a:xfrm rot="20578124">
                  <a:off x="3594842" y="3505842"/>
                  <a:ext cx="96710" cy="95955"/>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en-US" altLang="en-US" sz="1600">
                    <a:solidFill>
                      <a:prstClr val="white"/>
                    </a:solidFill>
                    <a:latin typeface="Arial" panose="020B0604020202020204" pitchFamily="34" charset="0"/>
                    <a:cs typeface="Arial" panose="020B0604020202020204" pitchFamily="34" charset="0"/>
                  </a:endParaRPr>
                </a:p>
              </p:txBody>
            </p:sp>
          </p:grpSp>
        </p:grpSp>
        <p:grpSp>
          <p:nvGrpSpPr>
            <p:cNvPr id="19" name="Group 18"/>
            <p:cNvGrpSpPr/>
            <p:nvPr/>
          </p:nvGrpSpPr>
          <p:grpSpPr>
            <a:xfrm>
              <a:off x="1042319" y="2491740"/>
              <a:ext cx="2746486" cy="1303353"/>
              <a:chOff x="1042319" y="2522220"/>
              <a:chExt cx="2746486" cy="1303353"/>
            </a:xfrm>
          </p:grpSpPr>
          <p:sp>
            <p:nvSpPr>
              <p:cNvPr id="20" name="Rectangle 5"/>
              <p:cNvSpPr>
                <a:spLocks noChangeArrowheads="1"/>
              </p:cNvSpPr>
              <p:nvPr/>
            </p:nvSpPr>
            <p:spPr bwMode="auto">
              <a:xfrm>
                <a:off x="2405044" y="2522220"/>
                <a:ext cx="21037" cy="228967"/>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1" name="Rectangle 6"/>
              <p:cNvSpPr>
                <a:spLocks noChangeArrowheads="1"/>
              </p:cNvSpPr>
              <p:nvPr/>
            </p:nvSpPr>
            <p:spPr bwMode="auto">
              <a:xfrm>
                <a:off x="1042319"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2" name="Rectangle 8"/>
              <p:cNvSpPr>
                <a:spLocks noChangeArrowheads="1"/>
              </p:cNvSpPr>
              <p:nvPr/>
            </p:nvSpPr>
            <p:spPr bwMode="auto">
              <a:xfrm>
                <a:off x="3543374" y="3803557"/>
                <a:ext cx="245431" cy="2201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3" name="Freeform 9"/>
              <p:cNvSpPr>
                <a:spLocks/>
              </p:cNvSpPr>
              <p:nvPr/>
            </p:nvSpPr>
            <p:spPr bwMode="auto">
              <a:xfrm>
                <a:off x="3386766" y="3154082"/>
                <a:ext cx="224394" cy="136500"/>
              </a:xfrm>
              <a:custGeom>
                <a:avLst/>
                <a:gdLst>
                  <a:gd name="T0" fmla="*/ 5 w 96"/>
                  <a:gd name="T1" fmla="*/ 62 h 62"/>
                  <a:gd name="T2" fmla="*/ 0 w 96"/>
                  <a:gd name="T3" fmla="*/ 53 h 62"/>
                  <a:gd name="T4" fmla="*/ 91 w 96"/>
                  <a:gd name="T5" fmla="*/ 0 h 62"/>
                  <a:gd name="T6" fmla="*/ 96 w 96"/>
                  <a:gd name="T7" fmla="*/ 10 h 62"/>
                  <a:gd name="T8" fmla="*/ 5 w 96"/>
                  <a:gd name="T9" fmla="*/ 62 h 62"/>
                </a:gdLst>
                <a:ahLst/>
                <a:cxnLst>
                  <a:cxn ang="0">
                    <a:pos x="T0" y="T1"/>
                  </a:cxn>
                  <a:cxn ang="0">
                    <a:pos x="T2" y="T3"/>
                  </a:cxn>
                  <a:cxn ang="0">
                    <a:pos x="T4" y="T5"/>
                  </a:cxn>
                  <a:cxn ang="0">
                    <a:pos x="T6" y="T7"/>
                  </a:cxn>
                  <a:cxn ang="0">
                    <a:pos x="T8" y="T9"/>
                  </a:cxn>
                </a:cxnLst>
                <a:rect l="0" t="0" r="r" b="b"/>
                <a:pathLst>
                  <a:path w="96" h="62">
                    <a:moveTo>
                      <a:pt x="5" y="62"/>
                    </a:moveTo>
                    <a:lnTo>
                      <a:pt x="0" y="53"/>
                    </a:lnTo>
                    <a:lnTo>
                      <a:pt x="91" y="0"/>
                    </a:lnTo>
                    <a:lnTo>
                      <a:pt x="96" y="10"/>
                    </a:lnTo>
                    <a:lnTo>
                      <a:pt x="5"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4" name="Freeform 10"/>
              <p:cNvSpPr>
                <a:spLocks/>
              </p:cNvSpPr>
              <p:nvPr/>
            </p:nvSpPr>
            <p:spPr bwMode="auto">
              <a:xfrm>
                <a:off x="2970703" y="2689542"/>
                <a:ext cx="140246" cy="209153"/>
              </a:xfrm>
              <a:custGeom>
                <a:avLst/>
                <a:gdLst>
                  <a:gd name="T0" fmla="*/ 7 w 60"/>
                  <a:gd name="T1" fmla="*/ 95 h 95"/>
                  <a:gd name="T2" fmla="*/ 0 w 60"/>
                  <a:gd name="T3" fmla="*/ 90 h 95"/>
                  <a:gd name="T4" fmla="*/ 52 w 60"/>
                  <a:gd name="T5" fmla="*/ 0 h 95"/>
                  <a:gd name="T6" fmla="*/ 60 w 60"/>
                  <a:gd name="T7" fmla="*/ 5 h 95"/>
                  <a:gd name="T8" fmla="*/ 7 w 60"/>
                  <a:gd name="T9" fmla="*/ 95 h 95"/>
                </a:gdLst>
                <a:ahLst/>
                <a:cxnLst>
                  <a:cxn ang="0">
                    <a:pos x="T0" y="T1"/>
                  </a:cxn>
                  <a:cxn ang="0">
                    <a:pos x="T2" y="T3"/>
                  </a:cxn>
                  <a:cxn ang="0">
                    <a:pos x="T4" y="T5"/>
                  </a:cxn>
                  <a:cxn ang="0">
                    <a:pos x="T6" y="T7"/>
                  </a:cxn>
                  <a:cxn ang="0">
                    <a:pos x="T8" y="T9"/>
                  </a:cxn>
                </a:cxnLst>
                <a:rect l="0" t="0" r="r" b="b"/>
                <a:pathLst>
                  <a:path w="60" h="95">
                    <a:moveTo>
                      <a:pt x="7" y="95"/>
                    </a:moveTo>
                    <a:lnTo>
                      <a:pt x="0" y="90"/>
                    </a:lnTo>
                    <a:lnTo>
                      <a:pt x="52" y="0"/>
                    </a:lnTo>
                    <a:lnTo>
                      <a:pt x="60" y="5"/>
                    </a:lnTo>
                    <a:lnTo>
                      <a:pt x="7"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5" name="Freeform 11"/>
              <p:cNvSpPr>
                <a:spLocks/>
              </p:cNvSpPr>
              <p:nvPr/>
            </p:nvSpPr>
            <p:spPr bwMode="auto">
              <a:xfrm>
                <a:off x="1219964" y="3154082"/>
                <a:ext cx="222056" cy="136500"/>
              </a:xfrm>
              <a:custGeom>
                <a:avLst/>
                <a:gdLst>
                  <a:gd name="T0" fmla="*/ 90 w 95"/>
                  <a:gd name="T1" fmla="*/ 62 h 62"/>
                  <a:gd name="T2" fmla="*/ 0 w 95"/>
                  <a:gd name="T3" fmla="*/ 10 h 62"/>
                  <a:gd name="T4" fmla="*/ 5 w 95"/>
                  <a:gd name="T5" fmla="*/ 0 h 62"/>
                  <a:gd name="T6" fmla="*/ 95 w 95"/>
                  <a:gd name="T7" fmla="*/ 53 h 62"/>
                  <a:gd name="T8" fmla="*/ 90 w 95"/>
                  <a:gd name="T9" fmla="*/ 62 h 62"/>
                </a:gdLst>
                <a:ahLst/>
                <a:cxnLst>
                  <a:cxn ang="0">
                    <a:pos x="T0" y="T1"/>
                  </a:cxn>
                  <a:cxn ang="0">
                    <a:pos x="T2" y="T3"/>
                  </a:cxn>
                  <a:cxn ang="0">
                    <a:pos x="T4" y="T5"/>
                  </a:cxn>
                  <a:cxn ang="0">
                    <a:pos x="T6" y="T7"/>
                  </a:cxn>
                  <a:cxn ang="0">
                    <a:pos x="T8" y="T9"/>
                  </a:cxn>
                </a:cxnLst>
                <a:rect l="0" t="0" r="r" b="b"/>
                <a:pathLst>
                  <a:path w="95" h="62">
                    <a:moveTo>
                      <a:pt x="90" y="62"/>
                    </a:moveTo>
                    <a:lnTo>
                      <a:pt x="0" y="10"/>
                    </a:lnTo>
                    <a:lnTo>
                      <a:pt x="5" y="0"/>
                    </a:lnTo>
                    <a:lnTo>
                      <a:pt x="95" y="53"/>
                    </a:lnTo>
                    <a:lnTo>
                      <a:pt x="90" y="6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6" name="Freeform 12"/>
              <p:cNvSpPr>
                <a:spLocks/>
              </p:cNvSpPr>
              <p:nvPr/>
            </p:nvSpPr>
            <p:spPr bwMode="auto">
              <a:xfrm>
                <a:off x="1720175" y="2689542"/>
                <a:ext cx="140246" cy="209153"/>
              </a:xfrm>
              <a:custGeom>
                <a:avLst/>
                <a:gdLst>
                  <a:gd name="T0" fmla="*/ 52 w 60"/>
                  <a:gd name="T1" fmla="*/ 95 h 95"/>
                  <a:gd name="T2" fmla="*/ 0 w 60"/>
                  <a:gd name="T3" fmla="*/ 5 h 95"/>
                  <a:gd name="T4" fmla="*/ 7 w 60"/>
                  <a:gd name="T5" fmla="*/ 0 h 95"/>
                  <a:gd name="T6" fmla="*/ 60 w 60"/>
                  <a:gd name="T7" fmla="*/ 90 h 95"/>
                  <a:gd name="T8" fmla="*/ 52 w 60"/>
                  <a:gd name="T9" fmla="*/ 95 h 95"/>
                </a:gdLst>
                <a:ahLst/>
                <a:cxnLst>
                  <a:cxn ang="0">
                    <a:pos x="T0" y="T1"/>
                  </a:cxn>
                  <a:cxn ang="0">
                    <a:pos x="T2" y="T3"/>
                  </a:cxn>
                  <a:cxn ang="0">
                    <a:pos x="T4" y="T5"/>
                  </a:cxn>
                  <a:cxn ang="0">
                    <a:pos x="T6" y="T7"/>
                  </a:cxn>
                  <a:cxn ang="0">
                    <a:pos x="T8" y="T9"/>
                  </a:cxn>
                </a:cxnLst>
                <a:rect l="0" t="0" r="r" b="b"/>
                <a:pathLst>
                  <a:path w="60" h="95">
                    <a:moveTo>
                      <a:pt x="52" y="95"/>
                    </a:moveTo>
                    <a:lnTo>
                      <a:pt x="0" y="5"/>
                    </a:lnTo>
                    <a:lnTo>
                      <a:pt x="7" y="0"/>
                    </a:lnTo>
                    <a:lnTo>
                      <a:pt x="60" y="90"/>
                    </a:lnTo>
                    <a:lnTo>
                      <a:pt x="52" y="9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7" name="Freeform 17"/>
              <p:cNvSpPr>
                <a:spLocks/>
              </p:cNvSpPr>
              <p:nvPr/>
            </p:nvSpPr>
            <p:spPr bwMode="auto">
              <a:xfrm>
                <a:off x="2260123" y="2526623"/>
                <a:ext cx="32724" cy="90266"/>
              </a:xfrm>
              <a:custGeom>
                <a:avLst/>
                <a:gdLst>
                  <a:gd name="T0" fmla="*/ 5 w 14"/>
                  <a:gd name="T1" fmla="*/ 41 h 41"/>
                  <a:gd name="T2" fmla="*/ 0 w 14"/>
                  <a:gd name="T3" fmla="*/ 0 h 41"/>
                  <a:gd name="T4" fmla="*/ 9 w 14"/>
                  <a:gd name="T5" fmla="*/ 0 h 41"/>
                  <a:gd name="T6" fmla="*/ 14 w 14"/>
                  <a:gd name="T7" fmla="*/ 41 h 41"/>
                  <a:gd name="T8" fmla="*/ 5 w 14"/>
                  <a:gd name="T9" fmla="*/ 41 h 41"/>
                </a:gdLst>
                <a:ahLst/>
                <a:cxnLst>
                  <a:cxn ang="0">
                    <a:pos x="T0" y="T1"/>
                  </a:cxn>
                  <a:cxn ang="0">
                    <a:pos x="T2" y="T3"/>
                  </a:cxn>
                  <a:cxn ang="0">
                    <a:pos x="T4" y="T5"/>
                  </a:cxn>
                  <a:cxn ang="0">
                    <a:pos x="T6" y="T7"/>
                  </a:cxn>
                  <a:cxn ang="0">
                    <a:pos x="T8" y="T9"/>
                  </a:cxn>
                </a:cxnLst>
                <a:rect l="0" t="0" r="r" b="b"/>
                <a:pathLst>
                  <a:path w="14" h="41">
                    <a:moveTo>
                      <a:pt x="5" y="41"/>
                    </a:moveTo>
                    <a:lnTo>
                      <a:pt x="0" y="0"/>
                    </a:lnTo>
                    <a:lnTo>
                      <a:pt x="9" y="0"/>
                    </a:lnTo>
                    <a:lnTo>
                      <a:pt x="14" y="41"/>
                    </a:lnTo>
                    <a:lnTo>
                      <a:pt x="5"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8" name="Freeform 18"/>
              <p:cNvSpPr>
                <a:spLocks/>
              </p:cNvSpPr>
              <p:nvPr/>
            </p:nvSpPr>
            <p:spPr bwMode="auto">
              <a:xfrm>
                <a:off x="2119876" y="2548639"/>
                <a:ext cx="39736" cy="88064"/>
              </a:xfrm>
              <a:custGeom>
                <a:avLst/>
                <a:gdLst>
                  <a:gd name="T0" fmla="*/ 7 w 17"/>
                  <a:gd name="T1" fmla="*/ 40 h 40"/>
                  <a:gd name="T2" fmla="*/ 0 w 17"/>
                  <a:gd name="T3" fmla="*/ 2 h 40"/>
                  <a:gd name="T4" fmla="*/ 10 w 17"/>
                  <a:gd name="T5" fmla="*/ 0 h 40"/>
                  <a:gd name="T6" fmla="*/ 17 w 17"/>
                  <a:gd name="T7" fmla="*/ 38 h 40"/>
                  <a:gd name="T8" fmla="*/ 7 w 17"/>
                  <a:gd name="T9" fmla="*/ 40 h 40"/>
                </a:gdLst>
                <a:ahLst/>
                <a:cxnLst>
                  <a:cxn ang="0">
                    <a:pos x="T0" y="T1"/>
                  </a:cxn>
                  <a:cxn ang="0">
                    <a:pos x="T2" y="T3"/>
                  </a:cxn>
                  <a:cxn ang="0">
                    <a:pos x="T4" y="T5"/>
                  </a:cxn>
                  <a:cxn ang="0">
                    <a:pos x="T6" y="T7"/>
                  </a:cxn>
                  <a:cxn ang="0">
                    <a:pos x="T8" y="T9"/>
                  </a:cxn>
                </a:cxnLst>
                <a:rect l="0" t="0" r="r" b="b"/>
                <a:pathLst>
                  <a:path w="17" h="40">
                    <a:moveTo>
                      <a:pt x="7" y="40"/>
                    </a:moveTo>
                    <a:lnTo>
                      <a:pt x="0" y="2"/>
                    </a:lnTo>
                    <a:lnTo>
                      <a:pt x="10" y="0"/>
                    </a:lnTo>
                    <a:lnTo>
                      <a:pt x="17" y="38"/>
                    </a:lnTo>
                    <a:lnTo>
                      <a:pt x="7"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29" name="Freeform 19"/>
              <p:cNvSpPr>
                <a:spLocks/>
              </p:cNvSpPr>
              <p:nvPr/>
            </p:nvSpPr>
            <p:spPr bwMode="auto">
              <a:xfrm>
                <a:off x="1981968" y="2579462"/>
                <a:ext cx="49086" cy="88064"/>
              </a:xfrm>
              <a:custGeom>
                <a:avLst/>
                <a:gdLst>
                  <a:gd name="T0" fmla="*/ 12 w 21"/>
                  <a:gd name="T1" fmla="*/ 40 h 40"/>
                  <a:gd name="T2" fmla="*/ 0 w 21"/>
                  <a:gd name="T3" fmla="*/ 2 h 40"/>
                  <a:gd name="T4" fmla="*/ 9 w 21"/>
                  <a:gd name="T5" fmla="*/ 0 h 40"/>
                  <a:gd name="T6" fmla="*/ 21 w 21"/>
                  <a:gd name="T7" fmla="*/ 38 h 40"/>
                  <a:gd name="T8" fmla="*/ 12 w 21"/>
                  <a:gd name="T9" fmla="*/ 40 h 40"/>
                </a:gdLst>
                <a:ahLst/>
                <a:cxnLst>
                  <a:cxn ang="0">
                    <a:pos x="T0" y="T1"/>
                  </a:cxn>
                  <a:cxn ang="0">
                    <a:pos x="T2" y="T3"/>
                  </a:cxn>
                  <a:cxn ang="0">
                    <a:pos x="T4" y="T5"/>
                  </a:cxn>
                  <a:cxn ang="0">
                    <a:pos x="T6" y="T7"/>
                  </a:cxn>
                  <a:cxn ang="0">
                    <a:pos x="T8" y="T9"/>
                  </a:cxn>
                </a:cxnLst>
                <a:rect l="0" t="0" r="r" b="b"/>
                <a:pathLst>
                  <a:path w="21" h="40">
                    <a:moveTo>
                      <a:pt x="12" y="40"/>
                    </a:moveTo>
                    <a:lnTo>
                      <a:pt x="0" y="2"/>
                    </a:lnTo>
                    <a:lnTo>
                      <a:pt x="9" y="0"/>
                    </a:lnTo>
                    <a:lnTo>
                      <a:pt x="21" y="38"/>
                    </a:lnTo>
                    <a:lnTo>
                      <a:pt x="12"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0" name="Freeform 20"/>
              <p:cNvSpPr>
                <a:spLocks/>
              </p:cNvSpPr>
              <p:nvPr/>
            </p:nvSpPr>
            <p:spPr bwMode="auto">
              <a:xfrm>
                <a:off x="1848734" y="2625696"/>
                <a:ext cx="56098" cy="90266"/>
              </a:xfrm>
              <a:custGeom>
                <a:avLst/>
                <a:gdLst>
                  <a:gd name="T0" fmla="*/ 16 w 24"/>
                  <a:gd name="T1" fmla="*/ 41 h 41"/>
                  <a:gd name="T2" fmla="*/ 0 w 24"/>
                  <a:gd name="T3" fmla="*/ 5 h 41"/>
                  <a:gd name="T4" fmla="*/ 9 w 24"/>
                  <a:gd name="T5" fmla="*/ 0 h 41"/>
                  <a:gd name="T6" fmla="*/ 24 w 24"/>
                  <a:gd name="T7" fmla="*/ 38 h 41"/>
                  <a:gd name="T8" fmla="*/ 16 w 24"/>
                  <a:gd name="T9" fmla="*/ 41 h 41"/>
                </a:gdLst>
                <a:ahLst/>
                <a:cxnLst>
                  <a:cxn ang="0">
                    <a:pos x="T0" y="T1"/>
                  </a:cxn>
                  <a:cxn ang="0">
                    <a:pos x="T2" y="T3"/>
                  </a:cxn>
                  <a:cxn ang="0">
                    <a:pos x="T4" y="T5"/>
                  </a:cxn>
                  <a:cxn ang="0">
                    <a:pos x="T6" y="T7"/>
                  </a:cxn>
                  <a:cxn ang="0">
                    <a:pos x="T8" y="T9"/>
                  </a:cxn>
                </a:cxnLst>
                <a:rect l="0" t="0" r="r" b="b"/>
                <a:pathLst>
                  <a:path w="24" h="41">
                    <a:moveTo>
                      <a:pt x="16" y="41"/>
                    </a:moveTo>
                    <a:lnTo>
                      <a:pt x="0" y="5"/>
                    </a:lnTo>
                    <a:lnTo>
                      <a:pt x="9" y="0"/>
                    </a:lnTo>
                    <a:lnTo>
                      <a:pt x="24" y="38"/>
                    </a:lnTo>
                    <a:lnTo>
                      <a:pt x="16"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1" name="Freeform 29"/>
              <p:cNvSpPr>
                <a:spLocks/>
              </p:cNvSpPr>
              <p:nvPr/>
            </p:nvSpPr>
            <p:spPr bwMode="auto">
              <a:xfrm>
                <a:off x="2538277" y="2526623"/>
                <a:ext cx="32724" cy="90266"/>
              </a:xfrm>
              <a:custGeom>
                <a:avLst/>
                <a:gdLst>
                  <a:gd name="T0" fmla="*/ 9 w 14"/>
                  <a:gd name="T1" fmla="*/ 41 h 41"/>
                  <a:gd name="T2" fmla="*/ 0 w 14"/>
                  <a:gd name="T3" fmla="*/ 41 h 41"/>
                  <a:gd name="T4" fmla="*/ 4 w 14"/>
                  <a:gd name="T5" fmla="*/ 0 h 41"/>
                  <a:gd name="T6" fmla="*/ 14 w 14"/>
                  <a:gd name="T7" fmla="*/ 0 h 41"/>
                  <a:gd name="T8" fmla="*/ 9 w 14"/>
                  <a:gd name="T9" fmla="*/ 41 h 41"/>
                </a:gdLst>
                <a:ahLst/>
                <a:cxnLst>
                  <a:cxn ang="0">
                    <a:pos x="T0" y="T1"/>
                  </a:cxn>
                  <a:cxn ang="0">
                    <a:pos x="T2" y="T3"/>
                  </a:cxn>
                  <a:cxn ang="0">
                    <a:pos x="T4" y="T5"/>
                  </a:cxn>
                  <a:cxn ang="0">
                    <a:pos x="T6" y="T7"/>
                  </a:cxn>
                  <a:cxn ang="0">
                    <a:pos x="T8" y="T9"/>
                  </a:cxn>
                </a:cxnLst>
                <a:rect l="0" t="0" r="r" b="b"/>
                <a:pathLst>
                  <a:path w="14" h="41">
                    <a:moveTo>
                      <a:pt x="9" y="41"/>
                    </a:moveTo>
                    <a:lnTo>
                      <a:pt x="0" y="41"/>
                    </a:lnTo>
                    <a:lnTo>
                      <a:pt x="4" y="0"/>
                    </a:lnTo>
                    <a:lnTo>
                      <a:pt x="14" y="0"/>
                    </a:lnTo>
                    <a:lnTo>
                      <a:pt x="9"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2" name="Freeform 30"/>
              <p:cNvSpPr>
                <a:spLocks/>
              </p:cNvSpPr>
              <p:nvPr/>
            </p:nvSpPr>
            <p:spPr bwMode="auto">
              <a:xfrm>
                <a:off x="2671511" y="2548639"/>
                <a:ext cx="37399" cy="88064"/>
              </a:xfrm>
              <a:custGeom>
                <a:avLst/>
                <a:gdLst>
                  <a:gd name="T0" fmla="*/ 9 w 16"/>
                  <a:gd name="T1" fmla="*/ 40 h 40"/>
                  <a:gd name="T2" fmla="*/ 0 w 16"/>
                  <a:gd name="T3" fmla="*/ 38 h 40"/>
                  <a:gd name="T4" fmla="*/ 9 w 16"/>
                  <a:gd name="T5" fmla="*/ 0 h 40"/>
                  <a:gd name="T6" fmla="*/ 16 w 16"/>
                  <a:gd name="T7" fmla="*/ 2 h 40"/>
                  <a:gd name="T8" fmla="*/ 9 w 16"/>
                  <a:gd name="T9" fmla="*/ 40 h 40"/>
                </a:gdLst>
                <a:ahLst/>
                <a:cxnLst>
                  <a:cxn ang="0">
                    <a:pos x="T0" y="T1"/>
                  </a:cxn>
                  <a:cxn ang="0">
                    <a:pos x="T2" y="T3"/>
                  </a:cxn>
                  <a:cxn ang="0">
                    <a:pos x="T4" y="T5"/>
                  </a:cxn>
                  <a:cxn ang="0">
                    <a:pos x="T6" y="T7"/>
                  </a:cxn>
                  <a:cxn ang="0">
                    <a:pos x="T8" y="T9"/>
                  </a:cxn>
                </a:cxnLst>
                <a:rect l="0" t="0" r="r" b="b"/>
                <a:pathLst>
                  <a:path w="16" h="40">
                    <a:moveTo>
                      <a:pt x="9" y="40"/>
                    </a:moveTo>
                    <a:lnTo>
                      <a:pt x="0" y="38"/>
                    </a:lnTo>
                    <a:lnTo>
                      <a:pt x="9" y="0"/>
                    </a:lnTo>
                    <a:lnTo>
                      <a:pt x="16" y="2"/>
                    </a:lnTo>
                    <a:lnTo>
                      <a:pt x="9"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3" name="Freeform 31"/>
              <p:cNvSpPr>
                <a:spLocks/>
              </p:cNvSpPr>
              <p:nvPr/>
            </p:nvSpPr>
            <p:spPr bwMode="auto">
              <a:xfrm>
                <a:off x="2797733" y="2579462"/>
                <a:ext cx="51424" cy="88064"/>
              </a:xfrm>
              <a:custGeom>
                <a:avLst/>
                <a:gdLst>
                  <a:gd name="T0" fmla="*/ 10 w 22"/>
                  <a:gd name="T1" fmla="*/ 40 h 40"/>
                  <a:gd name="T2" fmla="*/ 0 w 22"/>
                  <a:gd name="T3" fmla="*/ 38 h 40"/>
                  <a:gd name="T4" fmla="*/ 15 w 22"/>
                  <a:gd name="T5" fmla="*/ 0 h 40"/>
                  <a:gd name="T6" fmla="*/ 22 w 22"/>
                  <a:gd name="T7" fmla="*/ 2 h 40"/>
                  <a:gd name="T8" fmla="*/ 10 w 22"/>
                  <a:gd name="T9" fmla="*/ 40 h 40"/>
                </a:gdLst>
                <a:ahLst/>
                <a:cxnLst>
                  <a:cxn ang="0">
                    <a:pos x="T0" y="T1"/>
                  </a:cxn>
                  <a:cxn ang="0">
                    <a:pos x="T2" y="T3"/>
                  </a:cxn>
                  <a:cxn ang="0">
                    <a:pos x="T4" y="T5"/>
                  </a:cxn>
                  <a:cxn ang="0">
                    <a:pos x="T6" y="T7"/>
                  </a:cxn>
                  <a:cxn ang="0">
                    <a:pos x="T8" y="T9"/>
                  </a:cxn>
                </a:cxnLst>
                <a:rect l="0" t="0" r="r" b="b"/>
                <a:pathLst>
                  <a:path w="22" h="40">
                    <a:moveTo>
                      <a:pt x="10" y="40"/>
                    </a:moveTo>
                    <a:lnTo>
                      <a:pt x="0" y="38"/>
                    </a:lnTo>
                    <a:lnTo>
                      <a:pt x="15" y="0"/>
                    </a:lnTo>
                    <a:lnTo>
                      <a:pt x="22" y="2"/>
                    </a:lnTo>
                    <a:lnTo>
                      <a:pt x="10" y="4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4" name="Freeform 32"/>
              <p:cNvSpPr>
                <a:spLocks/>
              </p:cNvSpPr>
              <p:nvPr/>
            </p:nvSpPr>
            <p:spPr bwMode="auto">
              <a:xfrm>
                <a:off x="2926292" y="2625696"/>
                <a:ext cx="56098" cy="90266"/>
              </a:xfrm>
              <a:custGeom>
                <a:avLst/>
                <a:gdLst>
                  <a:gd name="T0" fmla="*/ 10 w 24"/>
                  <a:gd name="T1" fmla="*/ 41 h 41"/>
                  <a:gd name="T2" fmla="*/ 0 w 24"/>
                  <a:gd name="T3" fmla="*/ 38 h 41"/>
                  <a:gd name="T4" fmla="*/ 17 w 24"/>
                  <a:gd name="T5" fmla="*/ 0 h 41"/>
                  <a:gd name="T6" fmla="*/ 24 w 24"/>
                  <a:gd name="T7" fmla="*/ 5 h 41"/>
                  <a:gd name="T8" fmla="*/ 10 w 24"/>
                  <a:gd name="T9" fmla="*/ 41 h 41"/>
                </a:gdLst>
                <a:ahLst/>
                <a:cxnLst>
                  <a:cxn ang="0">
                    <a:pos x="T0" y="T1"/>
                  </a:cxn>
                  <a:cxn ang="0">
                    <a:pos x="T2" y="T3"/>
                  </a:cxn>
                  <a:cxn ang="0">
                    <a:pos x="T4" y="T5"/>
                  </a:cxn>
                  <a:cxn ang="0">
                    <a:pos x="T6" y="T7"/>
                  </a:cxn>
                  <a:cxn ang="0">
                    <a:pos x="T8" y="T9"/>
                  </a:cxn>
                </a:cxnLst>
                <a:rect l="0" t="0" r="r" b="b"/>
                <a:pathLst>
                  <a:path w="24" h="41">
                    <a:moveTo>
                      <a:pt x="10" y="41"/>
                    </a:moveTo>
                    <a:lnTo>
                      <a:pt x="0" y="38"/>
                    </a:lnTo>
                    <a:lnTo>
                      <a:pt x="17" y="0"/>
                    </a:lnTo>
                    <a:lnTo>
                      <a:pt x="24" y="5"/>
                    </a:lnTo>
                    <a:lnTo>
                      <a:pt x="10" y="4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5" name="Freeform 41"/>
              <p:cNvSpPr>
                <a:spLocks/>
              </p:cNvSpPr>
              <p:nvPr/>
            </p:nvSpPr>
            <p:spPr bwMode="auto">
              <a:xfrm>
                <a:off x="3688295" y="3667057"/>
                <a:ext cx="93497" cy="26419"/>
              </a:xfrm>
              <a:custGeom>
                <a:avLst/>
                <a:gdLst>
                  <a:gd name="T0" fmla="*/ 0 w 40"/>
                  <a:gd name="T1" fmla="*/ 12 h 12"/>
                  <a:gd name="T2" fmla="*/ 0 w 40"/>
                  <a:gd name="T3" fmla="*/ 5 h 12"/>
                  <a:gd name="T4" fmla="*/ 38 w 40"/>
                  <a:gd name="T5" fmla="*/ 0 h 12"/>
                  <a:gd name="T6" fmla="*/ 40 w 40"/>
                  <a:gd name="T7" fmla="*/ 10 h 12"/>
                  <a:gd name="T8" fmla="*/ 0 w 40"/>
                  <a:gd name="T9" fmla="*/ 12 h 12"/>
                </a:gdLst>
                <a:ahLst/>
                <a:cxnLst>
                  <a:cxn ang="0">
                    <a:pos x="T0" y="T1"/>
                  </a:cxn>
                  <a:cxn ang="0">
                    <a:pos x="T2" y="T3"/>
                  </a:cxn>
                  <a:cxn ang="0">
                    <a:pos x="T4" y="T5"/>
                  </a:cxn>
                  <a:cxn ang="0">
                    <a:pos x="T6" y="T7"/>
                  </a:cxn>
                  <a:cxn ang="0">
                    <a:pos x="T8" y="T9"/>
                  </a:cxn>
                </a:cxnLst>
                <a:rect l="0" t="0" r="r" b="b"/>
                <a:pathLst>
                  <a:path w="40" h="12">
                    <a:moveTo>
                      <a:pt x="0" y="12"/>
                    </a:moveTo>
                    <a:lnTo>
                      <a:pt x="0" y="5"/>
                    </a:lnTo>
                    <a:lnTo>
                      <a:pt x="38" y="0"/>
                    </a:lnTo>
                    <a:lnTo>
                      <a:pt x="40" y="10"/>
                    </a:lnTo>
                    <a:lnTo>
                      <a:pt x="0"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6" name="Freeform 42"/>
              <p:cNvSpPr>
                <a:spLocks/>
              </p:cNvSpPr>
              <p:nvPr/>
            </p:nvSpPr>
            <p:spPr bwMode="auto">
              <a:xfrm>
                <a:off x="3664921" y="3530557"/>
                <a:ext cx="95835" cy="41831"/>
              </a:xfrm>
              <a:custGeom>
                <a:avLst/>
                <a:gdLst>
                  <a:gd name="T0" fmla="*/ 3 w 41"/>
                  <a:gd name="T1" fmla="*/ 19 h 19"/>
                  <a:gd name="T2" fmla="*/ 0 w 41"/>
                  <a:gd name="T3" fmla="*/ 10 h 19"/>
                  <a:gd name="T4" fmla="*/ 38 w 41"/>
                  <a:gd name="T5" fmla="*/ 0 h 19"/>
                  <a:gd name="T6" fmla="*/ 41 w 41"/>
                  <a:gd name="T7" fmla="*/ 10 h 19"/>
                  <a:gd name="T8" fmla="*/ 3 w 41"/>
                  <a:gd name="T9" fmla="*/ 19 h 19"/>
                </a:gdLst>
                <a:ahLst/>
                <a:cxnLst>
                  <a:cxn ang="0">
                    <a:pos x="T0" y="T1"/>
                  </a:cxn>
                  <a:cxn ang="0">
                    <a:pos x="T2" y="T3"/>
                  </a:cxn>
                  <a:cxn ang="0">
                    <a:pos x="T4" y="T5"/>
                  </a:cxn>
                  <a:cxn ang="0">
                    <a:pos x="T6" y="T7"/>
                  </a:cxn>
                  <a:cxn ang="0">
                    <a:pos x="T8" y="T9"/>
                  </a:cxn>
                </a:cxnLst>
                <a:rect l="0" t="0" r="r" b="b"/>
                <a:pathLst>
                  <a:path w="41" h="19">
                    <a:moveTo>
                      <a:pt x="3" y="19"/>
                    </a:moveTo>
                    <a:lnTo>
                      <a:pt x="0" y="10"/>
                    </a:lnTo>
                    <a:lnTo>
                      <a:pt x="38" y="0"/>
                    </a:lnTo>
                    <a:lnTo>
                      <a:pt x="41" y="10"/>
                    </a:lnTo>
                    <a:lnTo>
                      <a:pt x="3"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7" name="Freeform 43"/>
              <p:cNvSpPr>
                <a:spLocks/>
              </p:cNvSpPr>
              <p:nvPr/>
            </p:nvSpPr>
            <p:spPr bwMode="auto">
              <a:xfrm>
                <a:off x="3627522" y="3400662"/>
                <a:ext cx="100510" cy="46234"/>
              </a:xfrm>
              <a:custGeom>
                <a:avLst/>
                <a:gdLst>
                  <a:gd name="T0" fmla="*/ 4 w 43"/>
                  <a:gd name="T1" fmla="*/ 21 h 21"/>
                  <a:gd name="T2" fmla="*/ 0 w 43"/>
                  <a:gd name="T3" fmla="*/ 14 h 21"/>
                  <a:gd name="T4" fmla="*/ 38 w 43"/>
                  <a:gd name="T5" fmla="*/ 0 h 21"/>
                  <a:gd name="T6" fmla="*/ 43 w 43"/>
                  <a:gd name="T7" fmla="*/ 10 h 21"/>
                  <a:gd name="T8" fmla="*/ 4 w 43"/>
                  <a:gd name="T9" fmla="*/ 21 h 21"/>
                </a:gdLst>
                <a:ahLst/>
                <a:cxnLst>
                  <a:cxn ang="0">
                    <a:pos x="T0" y="T1"/>
                  </a:cxn>
                  <a:cxn ang="0">
                    <a:pos x="T2" y="T3"/>
                  </a:cxn>
                  <a:cxn ang="0">
                    <a:pos x="T4" y="T5"/>
                  </a:cxn>
                  <a:cxn ang="0">
                    <a:pos x="T6" y="T7"/>
                  </a:cxn>
                  <a:cxn ang="0">
                    <a:pos x="T8" y="T9"/>
                  </a:cxn>
                </a:cxnLst>
                <a:rect l="0" t="0" r="r" b="b"/>
                <a:pathLst>
                  <a:path w="43" h="21">
                    <a:moveTo>
                      <a:pt x="4" y="21"/>
                    </a:moveTo>
                    <a:lnTo>
                      <a:pt x="0" y="14"/>
                    </a:lnTo>
                    <a:lnTo>
                      <a:pt x="38" y="0"/>
                    </a:lnTo>
                    <a:lnTo>
                      <a:pt x="43" y="10"/>
                    </a:lnTo>
                    <a:lnTo>
                      <a:pt x="4"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8" name="Freeform 44"/>
              <p:cNvSpPr>
                <a:spLocks/>
              </p:cNvSpPr>
              <p:nvPr/>
            </p:nvSpPr>
            <p:spPr bwMode="auto">
              <a:xfrm>
                <a:off x="3576098" y="3275171"/>
                <a:ext cx="95835" cy="57242"/>
              </a:xfrm>
              <a:custGeom>
                <a:avLst/>
                <a:gdLst>
                  <a:gd name="T0" fmla="*/ 5 w 41"/>
                  <a:gd name="T1" fmla="*/ 26 h 26"/>
                  <a:gd name="T2" fmla="*/ 0 w 41"/>
                  <a:gd name="T3" fmla="*/ 17 h 26"/>
                  <a:gd name="T4" fmla="*/ 38 w 41"/>
                  <a:gd name="T5" fmla="*/ 0 h 26"/>
                  <a:gd name="T6" fmla="*/ 41 w 41"/>
                  <a:gd name="T7" fmla="*/ 10 h 26"/>
                  <a:gd name="T8" fmla="*/ 5 w 41"/>
                  <a:gd name="T9" fmla="*/ 26 h 26"/>
                </a:gdLst>
                <a:ahLst/>
                <a:cxnLst>
                  <a:cxn ang="0">
                    <a:pos x="T0" y="T1"/>
                  </a:cxn>
                  <a:cxn ang="0">
                    <a:pos x="T2" y="T3"/>
                  </a:cxn>
                  <a:cxn ang="0">
                    <a:pos x="T4" y="T5"/>
                  </a:cxn>
                  <a:cxn ang="0">
                    <a:pos x="T6" y="T7"/>
                  </a:cxn>
                  <a:cxn ang="0">
                    <a:pos x="T8" y="T9"/>
                  </a:cxn>
                </a:cxnLst>
                <a:rect l="0" t="0" r="r" b="b"/>
                <a:pathLst>
                  <a:path w="41" h="26">
                    <a:moveTo>
                      <a:pt x="5" y="26"/>
                    </a:moveTo>
                    <a:lnTo>
                      <a:pt x="0" y="17"/>
                    </a:lnTo>
                    <a:lnTo>
                      <a:pt x="38" y="0"/>
                    </a:lnTo>
                    <a:lnTo>
                      <a:pt x="41" y="10"/>
                    </a:lnTo>
                    <a:lnTo>
                      <a:pt x="5"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39" name="Freeform 45"/>
              <p:cNvSpPr>
                <a:spLocks/>
              </p:cNvSpPr>
              <p:nvPr/>
            </p:nvSpPr>
            <p:spPr bwMode="auto">
              <a:xfrm>
                <a:off x="1610316" y="2751187"/>
                <a:ext cx="70123" cy="83661"/>
              </a:xfrm>
              <a:custGeom>
                <a:avLst/>
                <a:gdLst>
                  <a:gd name="T0" fmla="*/ 23 w 30"/>
                  <a:gd name="T1" fmla="*/ 38 h 38"/>
                  <a:gd name="T2" fmla="*/ 0 w 30"/>
                  <a:gd name="T3" fmla="*/ 8 h 38"/>
                  <a:gd name="T4" fmla="*/ 9 w 30"/>
                  <a:gd name="T5" fmla="*/ 0 h 38"/>
                  <a:gd name="T6" fmla="*/ 30 w 30"/>
                  <a:gd name="T7" fmla="*/ 34 h 38"/>
                  <a:gd name="T8" fmla="*/ 23 w 30"/>
                  <a:gd name="T9" fmla="*/ 38 h 38"/>
                </a:gdLst>
                <a:ahLst/>
                <a:cxnLst>
                  <a:cxn ang="0">
                    <a:pos x="T0" y="T1"/>
                  </a:cxn>
                  <a:cxn ang="0">
                    <a:pos x="T2" y="T3"/>
                  </a:cxn>
                  <a:cxn ang="0">
                    <a:pos x="T4" y="T5"/>
                  </a:cxn>
                  <a:cxn ang="0">
                    <a:pos x="T6" y="T7"/>
                  </a:cxn>
                  <a:cxn ang="0">
                    <a:pos x="T8" y="T9"/>
                  </a:cxn>
                </a:cxnLst>
                <a:rect l="0" t="0" r="r" b="b"/>
                <a:pathLst>
                  <a:path w="30" h="38">
                    <a:moveTo>
                      <a:pt x="23" y="38"/>
                    </a:moveTo>
                    <a:lnTo>
                      <a:pt x="0" y="8"/>
                    </a:lnTo>
                    <a:lnTo>
                      <a:pt x="9" y="0"/>
                    </a:lnTo>
                    <a:lnTo>
                      <a:pt x="30" y="34"/>
                    </a:lnTo>
                    <a:lnTo>
                      <a:pt x="23"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0" name="Freeform 46"/>
              <p:cNvSpPr>
                <a:spLocks/>
              </p:cNvSpPr>
              <p:nvPr/>
            </p:nvSpPr>
            <p:spPr bwMode="auto">
              <a:xfrm>
                <a:off x="1498119" y="2834849"/>
                <a:ext cx="77135" cy="79258"/>
              </a:xfrm>
              <a:custGeom>
                <a:avLst/>
                <a:gdLst>
                  <a:gd name="T0" fmla="*/ 26 w 33"/>
                  <a:gd name="T1" fmla="*/ 36 h 36"/>
                  <a:gd name="T2" fmla="*/ 0 w 33"/>
                  <a:gd name="T3" fmla="*/ 8 h 36"/>
                  <a:gd name="T4" fmla="*/ 7 w 33"/>
                  <a:gd name="T5" fmla="*/ 0 h 36"/>
                  <a:gd name="T6" fmla="*/ 33 w 33"/>
                  <a:gd name="T7" fmla="*/ 31 h 36"/>
                  <a:gd name="T8" fmla="*/ 26 w 33"/>
                  <a:gd name="T9" fmla="*/ 36 h 36"/>
                </a:gdLst>
                <a:ahLst/>
                <a:cxnLst>
                  <a:cxn ang="0">
                    <a:pos x="T0" y="T1"/>
                  </a:cxn>
                  <a:cxn ang="0">
                    <a:pos x="T2" y="T3"/>
                  </a:cxn>
                  <a:cxn ang="0">
                    <a:pos x="T4" y="T5"/>
                  </a:cxn>
                  <a:cxn ang="0">
                    <a:pos x="T6" y="T7"/>
                  </a:cxn>
                  <a:cxn ang="0">
                    <a:pos x="T8" y="T9"/>
                  </a:cxn>
                </a:cxnLst>
                <a:rect l="0" t="0" r="r" b="b"/>
                <a:pathLst>
                  <a:path w="33" h="36">
                    <a:moveTo>
                      <a:pt x="26" y="36"/>
                    </a:moveTo>
                    <a:lnTo>
                      <a:pt x="0" y="8"/>
                    </a:lnTo>
                    <a:lnTo>
                      <a:pt x="7" y="0"/>
                    </a:lnTo>
                    <a:lnTo>
                      <a:pt x="33" y="31"/>
                    </a:lnTo>
                    <a:lnTo>
                      <a:pt x="26" y="3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1" name="Freeform 47"/>
              <p:cNvSpPr>
                <a:spLocks/>
              </p:cNvSpPr>
              <p:nvPr/>
            </p:nvSpPr>
            <p:spPr bwMode="auto">
              <a:xfrm>
                <a:off x="1397609" y="2929518"/>
                <a:ext cx="84148" cy="74855"/>
              </a:xfrm>
              <a:custGeom>
                <a:avLst/>
                <a:gdLst>
                  <a:gd name="T0" fmla="*/ 29 w 36"/>
                  <a:gd name="T1" fmla="*/ 34 h 34"/>
                  <a:gd name="T2" fmla="*/ 0 w 36"/>
                  <a:gd name="T3" fmla="*/ 7 h 34"/>
                  <a:gd name="T4" fmla="*/ 7 w 36"/>
                  <a:gd name="T5" fmla="*/ 0 h 34"/>
                  <a:gd name="T6" fmla="*/ 36 w 36"/>
                  <a:gd name="T7" fmla="*/ 26 h 34"/>
                  <a:gd name="T8" fmla="*/ 29 w 36"/>
                  <a:gd name="T9" fmla="*/ 34 h 34"/>
                </a:gdLst>
                <a:ahLst/>
                <a:cxnLst>
                  <a:cxn ang="0">
                    <a:pos x="T0" y="T1"/>
                  </a:cxn>
                  <a:cxn ang="0">
                    <a:pos x="T2" y="T3"/>
                  </a:cxn>
                  <a:cxn ang="0">
                    <a:pos x="T4" y="T5"/>
                  </a:cxn>
                  <a:cxn ang="0">
                    <a:pos x="T6" y="T7"/>
                  </a:cxn>
                  <a:cxn ang="0">
                    <a:pos x="T8" y="T9"/>
                  </a:cxn>
                </a:cxnLst>
                <a:rect l="0" t="0" r="r" b="b"/>
                <a:pathLst>
                  <a:path w="36" h="34">
                    <a:moveTo>
                      <a:pt x="29" y="34"/>
                    </a:moveTo>
                    <a:lnTo>
                      <a:pt x="0" y="7"/>
                    </a:lnTo>
                    <a:lnTo>
                      <a:pt x="7" y="0"/>
                    </a:lnTo>
                    <a:lnTo>
                      <a:pt x="36" y="26"/>
                    </a:lnTo>
                    <a:lnTo>
                      <a:pt x="29" y="3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2" name="Freeform 48"/>
              <p:cNvSpPr>
                <a:spLocks/>
              </p:cNvSpPr>
              <p:nvPr/>
            </p:nvSpPr>
            <p:spPr bwMode="auto">
              <a:xfrm>
                <a:off x="1308787" y="3035195"/>
                <a:ext cx="88823" cy="68250"/>
              </a:xfrm>
              <a:custGeom>
                <a:avLst/>
                <a:gdLst>
                  <a:gd name="T0" fmla="*/ 31 w 38"/>
                  <a:gd name="T1" fmla="*/ 31 h 31"/>
                  <a:gd name="T2" fmla="*/ 0 w 38"/>
                  <a:gd name="T3" fmla="*/ 7 h 31"/>
                  <a:gd name="T4" fmla="*/ 5 w 38"/>
                  <a:gd name="T5" fmla="*/ 0 h 31"/>
                  <a:gd name="T6" fmla="*/ 38 w 38"/>
                  <a:gd name="T7" fmla="*/ 24 h 31"/>
                  <a:gd name="T8" fmla="*/ 31 w 38"/>
                  <a:gd name="T9" fmla="*/ 31 h 31"/>
                </a:gdLst>
                <a:ahLst/>
                <a:cxnLst>
                  <a:cxn ang="0">
                    <a:pos x="T0" y="T1"/>
                  </a:cxn>
                  <a:cxn ang="0">
                    <a:pos x="T2" y="T3"/>
                  </a:cxn>
                  <a:cxn ang="0">
                    <a:pos x="T4" y="T5"/>
                  </a:cxn>
                  <a:cxn ang="0">
                    <a:pos x="T6" y="T7"/>
                  </a:cxn>
                  <a:cxn ang="0">
                    <a:pos x="T8" y="T9"/>
                  </a:cxn>
                </a:cxnLst>
                <a:rect l="0" t="0" r="r" b="b"/>
                <a:pathLst>
                  <a:path w="38" h="31">
                    <a:moveTo>
                      <a:pt x="31" y="31"/>
                    </a:moveTo>
                    <a:lnTo>
                      <a:pt x="0" y="7"/>
                    </a:lnTo>
                    <a:lnTo>
                      <a:pt x="5" y="0"/>
                    </a:lnTo>
                    <a:lnTo>
                      <a:pt x="38" y="24"/>
                    </a:lnTo>
                    <a:lnTo>
                      <a:pt x="31"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3" name="Freeform 57"/>
              <p:cNvSpPr>
                <a:spLocks/>
              </p:cNvSpPr>
              <p:nvPr/>
            </p:nvSpPr>
            <p:spPr bwMode="auto">
              <a:xfrm>
                <a:off x="3449877" y="3055010"/>
                <a:ext cx="88823" cy="68250"/>
              </a:xfrm>
              <a:custGeom>
                <a:avLst/>
                <a:gdLst>
                  <a:gd name="T0" fmla="*/ 7 w 38"/>
                  <a:gd name="T1" fmla="*/ 31 h 31"/>
                  <a:gd name="T2" fmla="*/ 0 w 38"/>
                  <a:gd name="T3" fmla="*/ 24 h 31"/>
                  <a:gd name="T4" fmla="*/ 33 w 38"/>
                  <a:gd name="T5" fmla="*/ 0 h 31"/>
                  <a:gd name="T6" fmla="*/ 38 w 38"/>
                  <a:gd name="T7" fmla="*/ 7 h 31"/>
                  <a:gd name="T8" fmla="*/ 7 w 38"/>
                  <a:gd name="T9" fmla="*/ 31 h 31"/>
                </a:gdLst>
                <a:ahLst/>
                <a:cxnLst>
                  <a:cxn ang="0">
                    <a:pos x="T0" y="T1"/>
                  </a:cxn>
                  <a:cxn ang="0">
                    <a:pos x="T2" y="T3"/>
                  </a:cxn>
                  <a:cxn ang="0">
                    <a:pos x="T4" y="T5"/>
                  </a:cxn>
                  <a:cxn ang="0">
                    <a:pos x="T6" y="T7"/>
                  </a:cxn>
                  <a:cxn ang="0">
                    <a:pos x="T8" y="T9"/>
                  </a:cxn>
                </a:cxnLst>
                <a:rect l="0" t="0" r="r" b="b"/>
                <a:pathLst>
                  <a:path w="38" h="31">
                    <a:moveTo>
                      <a:pt x="7" y="31"/>
                    </a:moveTo>
                    <a:lnTo>
                      <a:pt x="0" y="24"/>
                    </a:lnTo>
                    <a:lnTo>
                      <a:pt x="33" y="0"/>
                    </a:lnTo>
                    <a:lnTo>
                      <a:pt x="38" y="7"/>
                    </a:lnTo>
                    <a:lnTo>
                      <a:pt x="7" y="3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4" name="Freeform 58"/>
              <p:cNvSpPr>
                <a:spLocks/>
              </p:cNvSpPr>
              <p:nvPr/>
            </p:nvSpPr>
            <p:spPr bwMode="auto">
              <a:xfrm>
                <a:off x="3365729" y="2951534"/>
                <a:ext cx="88823" cy="72653"/>
              </a:xfrm>
              <a:custGeom>
                <a:avLst/>
                <a:gdLst>
                  <a:gd name="T0" fmla="*/ 7 w 38"/>
                  <a:gd name="T1" fmla="*/ 33 h 33"/>
                  <a:gd name="T2" fmla="*/ 0 w 38"/>
                  <a:gd name="T3" fmla="*/ 26 h 33"/>
                  <a:gd name="T4" fmla="*/ 31 w 38"/>
                  <a:gd name="T5" fmla="*/ 0 h 33"/>
                  <a:gd name="T6" fmla="*/ 38 w 38"/>
                  <a:gd name="T7" fmla="*/ 7 h 33"/>
                  <a:gd name="T8" fmla="*/ 7 w 38"/>
                  <a:gd name="T9" fmla="*/ 33 h 33"/>
                </a:gdLst>
                <a:ahLst/>
                <a:cxnLst>
                  <a:cxn ang="0">
                    <a:pos x="T0" y="T1"/>
                  </a:cxn>
                  <a:cxn ang="0">
                    <a:pos x="T2" y="T3"/>
                  </a:cxn>
                  <a:cxn ang="0">
                    <a:pos x="T4" y="T5"/>
                  </a:cxn>
                  <a:cxn ang="0">
                    <a:pos x="T6" y="T7"/>
                  </a:cxn>
                  <a:cxn ang="0">
                    <a:pos x="T8" y="T9"/>
                  </a:cxn>
                </a:cxnLst>
                <a:rect l="0" t="0" r="r" b="b"/>
                <a:pathLst>
                  <a:path w="38" h="33">
                    <a:moveTo>
                      <a:pt x="7" y="33"/>
                    </a:moveTo>
                    <a:lnTo>
                      <a:pt x="0" y="26"/>
                    </a:lnTo>
                    <a:lnTo>
                      <a:pt x="31" y="0"/>
                    </a:lnTo>
                    <a:lnTo>
                      <a:pt x="38" y="7"/>
                    </a:lnTo>
                    <a:lnTo>
                      <a:pt x="7" y="33"/>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5" name="Freeform 59"/>
              <p:cNvSpPr>
                <a:spLocks/>
              </p:cNvSpPr>
              <p:nvPr/>
            </p:nvSpPr>
            <p:spPr bwMode="auto">
              <a:xfrm>
                <a:off x="3272232" y="2852461"/>
                <a:ext cx="81810" cy="77056"/>
              </a:xfrm>
              <a:custGeom>
                <a:avLst/>
                <a:gdLst>
                  <a:gd name="T0" fmla="*/ 7 w 35"/>
                  <a:gd name="T1" fmla="*/ 35 h 35"/>
                  <a:gd name="T2" fmla="*/ 0 w 35"/>
                  <a:gd name="T3" fmla="*/ 30 h 35"/>
                  <a:gd name="T4" fmla="*/ 28 w 35"/>
                  <a:gd name="T5" fmla="*/ 0 h 35"/>
                  <a:gd name="T6" fmla="*/ 35 w 35"/>
                  <a:gd name="T7" fmla="*/ 7 h 35"/>
                  <a:gd name="T8" fmla="*/ 7 w 35"/>
                  <a:gd name="T9" fmla="*/ 35 h 35"/>
                </a:gdLst>
                <a:ahLst/>
                <a:cxnLst>
                  <a:cxn ang="0">
                    <a:pos x="T0" y="T1"/>
                  </a:cxn>
                  <a:cxn ang="0">
                    <a:pos x="T2" y="T3"/>
                  </a:cxn>
                  <a:cxn ang="0">
                    <a:pos x="T4" y="T5"/>
                  </a:cxn>
                  <a:cxn ang="0">
                    <a:pos x="T6" y="T7"/>
                  </a:cxn>
                  <a:cxn ang="0">
                    <a:pos x="T8" y="T9"/>
                  </a:cxn>
                </a:cxnLst>
                <a:rect l="0" t="0" r="r" b="b"/>
                <a:pathLst>
                  <a:path w="35" h="35">
                    <a:moveTo>
                      <a:pt x="7" y="35"/>
                    </a:moveTo>
                    <a:lnTo>
                      <a:pt x="0" y="30"/>
                    </a:lnTo>
                    <a:lnTo>
                      <a:pt x="28" y="0"/>
                    </a:lnTo>
                    <a:lnTo>
                      <a:pt x="35" y="7"/>
                    </a:lnTo>
                    <a:lnTo>
                      <a:pt x="7" y="3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6" name="Freeform 60"/>
              <p:cNvSpPr>
                <a:spLocks/>
              </p:cNvSpPr>
              <p:nvPr/>
            </p:nvSpPr>
            <p:spPr bwMode="auto">
              <a:xfrm>
                <a:off x="3171722" y="2768800"/>
                <a:ext cx="72460" cy="83661"/>
              </a:xfrm>
              <a:custGeom>
                <a:avLst/>
                <a:gdLst>
                  <a:gd name="T0" fmla="*/ 7 w 31"/>
                  <a:gd name="T1" fmla="*/ 38 h 38"/>
                  <a:gd name="T2" fmla="*/ 0 w 31"/>
                  <a:gd name="T3" fmla="*/ 33 h 38"/>
                  <a:gd name="T4" fmla="*/ 24 w 31"/>
                  <a:gd name="T5" fmla="*/ 0 h 38"/>
                  <a:gd name="T6" fmla="*/ 31 w 31"/>
                  <a:gd name="T7" fmla="*/ 4 h 38"/>
                  <a:gd name="T8" fmla="*/ 7 w 31"/>
                  <a:gd name="T9" fmla="*/ 38 h 38"/>
                </a:gdLst>
                <a:ahLst/>
                <a:cxnLst>
                  <a:cxn ang="0">
                    <a:pos x="T0" y="T1"/>
                  </a:cxn>
                  <a:cxn ang="0">
                    <a:pos x="T2" y="T3"/>
                  </a:cxn>
                  <a:cxn ang="0">
                    <a:pos x="T4" y="T5"/>
                  </a:cxn>
                  <a:cxn ang="0">
                    <a:pos x="T6" y="T7"/>
                  </a:cxn>
                  <a:cxn ang="0">
                    <a:pos x="T8" y="T9"/>
                  </a:cxn>
                </a:cxnLst>
                <a:rect l="0" t="0" r="r" b="b"/>
                <a:pathLst>
                  <a:path w="31" h="38">
                    <a:moveTo>
                      <a:pt x="7" y="38"/>
                    </a:moveTo>
                    <a:lnTo>
                      <a:pt x="0" y="33"/>
                    </a:lnTo>
                    <a:lnTo>
                      <a:pt x="24" y="0"/>
                    </a:lnTo>
                    <a:lnTo>
                      <a:pt x="31" y="4"/>
                    </a:lnTo>
                    <a:lnTo>
                      <a:pt x="7" y="3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7" name="Freeform 61"/>
              <p:cNvSpPr>
                <a:spLocks/>
              </p:cNvSpPr>
              <p:nvPr/>
            </p:nvSpPr>
            <p:spPr bwMode="auto">
              <a:xfrm>
                <a:off x="1046994" y="3667057"/>
                <a:ext cx="100510" cy="26419"/>
              </a:xfrm>
              <a:custGeom>
                <a:avLst/>
                <a:gdLst>
                  <a:gd name="T0" fmla="*/ 41 w 43"/>
                  <a:gd name="T1" fmla="*/ 12 h 12"/>
                  <a:gd name="T2" fmla="*/ 0 w 43"/>
                  <a:gd name="T3" fmla="*/ 10 h 12"/>
                  <a:gd name="T4" fmla="*/ 3 w 43"/>
                  <a:gd name="T5" fmla="*/ 0 h 12"/>
                  <a:gd name="T6" fmla="*/ 43 w 43"/>
                  <a:gd name="T7" fmla="*/ 5 h 12"/>
                  <a:gd name="T8" fmla="*/ 41 w 43"/>
                  <a:gd name="T9" fmla="*/ 12 h 12"/>
                </a:gdLst>
                <a:ahLst/>
                <a:cxnLst>
                  <a:cxn ang="0">
                    <a:pos x="T0" y="T1"/>
                  </a:cxn>
                  <a:cxn ang="0">
                    <a:pos x="T2" y="T3"/>
                  </a:cxn>
                  <a:cxn ang="0">
                    <a:pos x="T4" y="T5"/>
                  </a:cxn>
                  <a:cxn ang="0">
                    <a:pos x="T6" y="T7"/>
                  </a:cxn>
                  <a:cxn ang="0">
                    <a:pos x="T8" y="T9"/>
                  </a:cxn>
                </a:cxnLst>
                <a:rect l="0" t="0" r="r" b="b"/>
                <a:pathLst>
                  <a:path w="43" h="12">
                    <a:moveTo>
                      <a:pt x="41" y="12"/>
                    </a:moveTo>
                    <a:lnTo>
                      <a:pt x="0" y="10"/>
                    </a:lnTo>
                    <a:lnTo>
                      <a:pt x="3" y="0"/>
                    </a:lnTo>
                    <a:lnTo>
                      <a:pt x="43" y="5"/>
                    </a:lnTo>
                    <a:lnTo>
                      <a:pt x="41" y="12"/>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8" name="Freeform 62"/>
              <p:cNvSpPr>
                <a:spLocks/>
              </p:cNvSpPr>
              <p:nvPr/>
            </p:nvSpPr>
            <p:spPr bwMode="auto">
              <a:xfrm>
                <a:off x="1070368" y="3530557"/>
                <a:ext cx="100510" cy="41831"/>
              </a:xfrm>
              <a:custGeom>
                <a:avLst/>
                <a:gdLst>
                  <a:gd name="T0" fmla="*/ 40 w 43"/>
                  <a:gd name="T1" fmla="*/ 19 h 19"/>
                  <a:gd name="T2" fmla="*/ 0 w 43"/>
                  <a:gd name="T3" fmla="*/ 10 h 19"/>
                  <a:gd name="T4" fmla="*/ 2 w 43"/>
                  <a:gd name="T5" fmla="*/ 0 h 19"/>
                  <a:gd name="T6" fmla="*/ 43 w 43"/>
                  <a:gd name="T7" fmla="*/ 10 h 19"/>
                  <a:gd name="T8" fmla="*/ 40 w 43"/>
                  <a:gd name="T9" fmla="*/ 19 h 19"/>
                </a:gdLst>
                <a:ahLst/>
                <a:cxnLst>
                  <a:cxn ang="0">
                    <a:pos x="T0" y="T1"/>
                  </a:cxn>
                  <a:cxn ang="0">
                    <a:pos x="T2" y="T3"/>
                  </a:cxn>
                  <a:cxn ang="0">
                    <a:pos x="T4" y="T5"/>
                  </a:cxn>
                  <a:cxn ang="0">
                    <a:pos x="T6" y="T7"/>
                  </a:cxn>
                  <a:cxn ang="0">
                    <a:pos x="T8" y="T9"/>
                  </a:cxn>
                </a:cxnLst>
                <a:rect l="0" t="0" r="r" b="b"/>
                <a:pathLst>
                  <a:path w="43" h="19">
                    <a:moveTo>
                      <a:pt x="40" y="19"/>
                    </a:moveTo>
                    <a:lnTo>
                      <a:pt x="0" y="10"/>
                    </a:lnTo>
                    <a:lnTo>
                      <a:pt x="2" y="0"/>
                    </a:lnTo>
                    <a:lnTo>
                      <a:pt x="43" y="10"/>
                    </a:lnTo>
                    <a:lnTo>
                      <a:pt x="40" y="19"/>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49" name="Freeform 63"/>
              <p:cNvSpPr>
                <a:spLocks/>
              </p:cNvSpPr>
              <p:nvPr/>
            </p:nvSpPr>
            <p:spPr bwMode="auto">
              <a:xfrm>
                <a:off x="1110105" y="3400662"/>
                <a:ext cx="93497" cy="46234"/>
              </a:xfrm>
              <a:custGeom>
                <a:avLst/>
                <a:gdLst>
                  <a:gd name="T0" fmla="*/ 38 w 40"/>
                  <a:gd name="T1" fmla="*/ 21 h 21"/>
                  <a:gd name="T2" fmla="*/ 0 w 40"/>
                  <a:gd name="T3" fmla="*/ 10 h 21"/>
                  <a:gd name="T4" fmla="*/ 2 w 40"/>
                  <a:gd name="T5" fmla="*/ 0 h 21"/>
                  <a:gd name="T6" fmla="*/ 40 w 40"/>
                  <a:gd name="T7" fmla="*/ 14 h 21"/>
                  <a:gd name="T8" fmla="*/ 38 w 40"/>
                  <a:gd name="T9" fmla="*/ 21 h 21"/>
                </a:gdLst>
                <a:ahLst/>
                <a:cxnLst>
                  <a:cxn ang="0">
                    <a:pos x="T0" y="T1"/>
                  </a:cxn>
                  <a:cxn ang="0">
                    <a:pos x="T2" y="T3"/>
                  </a:cxn>
                  <a:cxn ang="0">
                    <a:pos x="T4" y="T5"/>
                  </a:cxn>
                  <a:cxn ang="0">
                    <a:pos x="T6" y="T7"/>
                  </a:cxn>
                  <a:cxn ang="0">
                    <a:pos x="T8" y="T9"/>
                  </a:cxn>
                </a:cxnLst>
                <a:rect l="0" t="0" r="r" b="b"/>
                <a:pathLst>
                  <a:path w="40" h="21">
                    <a:moveTo>
                      <a:pt x="38" y="21"/>
                    </a:moveTo>
                    <a:lnTo>
                      <a:pt x="0" y="10"/>
                    </a:lnTo>
                    <a:lnTo>
                      <a:pt x="2" y="0"/>
                    </a:lnTo>
                    <a:lnTo>
                      <a:pt x="40" y="14"/>
                    </a:lnTo>
                    <a:lnTo>
                      <a:pt x="38" y="21"/>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sp>
            <p:nvSpPr>
              <p:cNvPr id="50" name="Freeform 64"/>
              <p:cNvSpPr>
                <a:spLocks/>
              </p:cNvSpPr>
              <p:nvPr/>
            </p:nvSpPr>
            <p:spPr bwMode="auto">
              <a:xfrm>
                <a:off x="1159191" y="3275171"/>
                <a:ext cx="93497" cy="57242"/>
              </a:xfrm>
              <a:custGeom>
                <a:avLst/>
                <a:gdLst>
                  <a:gd name="T0" fmla="*/ 36 w 40"/>
                  <a:gd name="T1" fmla="*/ 26 h 26"/>
                  <a:gd name="T2" fmla="*/ 0 w 40"/>
                  <a:gd name="T3" fmla="*/ 10 h 26"/>
                  <a:gd name="T4" fmla="*/ 5 w 40"/>
                  <a:gd name="T5" fmla="*/ 0 h 26"/>
                  <a:gd name="T6" fmla="*/ 40 w 40"/>
                  <a:gd name="T7" fmla="*/ 17 h 26"/>
                  <a:gd name="T8" fmla="*/ 36 w 40"/>
                  <a:gd name="T9" fmla="*/ 26 h 26"/>
                </a:gdLst>
                <a:ahLst/>
                <a:cxnLst>
                  <a:cxn ang="0">
                    <a:pos x="T0" y="T1"/>
                  </a:cxn>
                  <a:cxn ang="0">
                    <a:pos x="T2" y="T3"/>
                  </a:cxn>
                  <a:cxn ang="0">
                    <a:pos x="T4" y="T5"/>
                  </a:cxn>
                  <a:cxn ang="0">
                    <a:pos x="T6" y="T7"/>
                  </a:cxn>
                  <a:cxn ang="0">
                    <a:pos x="T8" y="T9"/>
                  </a:cxn>
                </a:cxnLst>
                <a:rect l="0" t="0" r="r" b="b"/>
                <a:pathLst>
                  <a:path w="40" h="26">
                    <a:moveTo>
                      <a:pt x="36" y="26"/>
                    </a:moveTo>
                    <a:lnTo>
                      <a:pt x="0" y="10"/>
                    </a:lnTo>
                    <a:lnTo>
                      <a:pt x="5" y="0"/>
                    </a:lnTo>
                    <a:lnTo>
                      <a:pt x="40" y="17"/>
                    </a:lnTo>
                    <a:lnTo>
                      <a:pt x="36" y="26"/>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en-US" sz="1600">
                  <a:solidFill>
                    <a:prstClr val="black"/>
                  </a:solidFill>
                  <a:latin typeface="Arial" panose="020B0604020202020204" pitchFamily="34" charset="0"/>
                  <a:cs typeface="Arial" panose="020B0604020202020204" pitchFamily="34" charset="0"/>
                </a:endParaRPr>
              </a:p>
            </p:txBody>
          </p:sp>
        </p:grpSp>
      </p:grpSp>
      <p:cxnSp>
        <p:nvCxnSpPr>
          <p:cNvPr id="206" name="Straight Connector 205">
            <a:extLst>
              <a:ext uri="{FF2B5EF4-FFF2-40B4-BE49-F238E27FC236}">
                <a16:creationId xmlns:a16="http://schemas.microsoft.com/office/drawing/2014/main" id="{E63016C0-AE95-482D-9C37-5B1C85DDF910}"/>
              </a:ext>
            </a:extLst>
          </p:cNvPr>
          <p:cNvCxnSpPr/>
          <p:nvPr/>
        </p:nvCxnSpPr>
        <p:spPr>
          <a:xfrm>
            <a:off x="3170004" y="3228919"/>
            <a:ext cx="2011680" cy="0"/>
          </a:xfrm>
          <a:prstGeom prst="line">
            <a:avLst/>
          </a:prstGeom>
          <a:ln w="635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95E2C760-28E6-428B-958D-00C3528E5690}"/>
              </a:ext>
            </a:extLst>
          </p:cNvPr>
          <p:cNvSpPr/>
          <p:nvPr>
            <p:custDataLst>
              <p:tags r:id="rId5"/>
            </p:custDataLst>
          </p:nvPr>
        </p:nvSpPr>
        <p:spPr>
          <a:xfrm>
            <a:off x="3128157" y="3239709"/>
            <a:ext cx="1903391" cy="830997"/>
          </a:xfrm>
          <a:prstGeom prst="rect">
            <a:avLst/>
          </a:prstGeom>
        </p:spPr>
        <p:txBody>
          <a:bodyPr wrap="square">
            <a:spAutoFit/>
          </a:bodyPr>
          <a:lstStyle/>
          <a:p>
            <a:pPr>
              <a:defRPr/>
            </a:pPr>
            <a:r>
              <a:rPr lang="en-US" sz="1600" spc="300" dirty="0">
                <a:solidFill>
                  <a:prstClr val="white"/>
                </a:solidFill>
                <a:latin typeface="Arial" panose="020B0604020202020204" pitchFamily="34" charset="0"/>
                <a:cs typeface="Arial" panose="020B0604020202020204" pitchFamily="34" charset="0"/>
              </a:rPr>
              <a:t>FORMATIVE</a:t>
            </a:r>
          </a:p>
          <a:p>
            <a:pPr>
              <a:defRPr/>
            </a:pPr>
            <a:r>
              <a:rPr lang="en-US" sz="1600" dirty="0">
                <a:solidFill>
                  <a:srgbClr val="AFD466"/>
                </a:solidFill>
                <a:latin typeface="Arial" panose="020B0604020202020204" pitchFamily="34" charset="0"/>
                <a:cs typeface="Arial" panose="020B0604020202020204" pitchFamily="34" charset="0"/>
              </a:rPr>
              <a:t>APPLY &amp; ANALYZE</a:t>
            </a:r>
          </a:p>
        </p:txBody>
      </p:sp>
      <p:sp>
        <p:nvSpPr>
          <p:cNvPr id="208" name="Rectangle 207">
            <a:extLst>
              <a:ext uri="{FF2B5EF4-FFF2-40B4-BE49-F238E27FC236}">
                <a16:creationId xmlns:a16="http://schemas.microsoft.com/office/drawing/2014/main" id="{34444F91-D223-4C83-BC60-6D8B4773FFF6}"/>
              </a:ext>
            </a:extLst>
          </p:cNvPr>
          <p:cNvSpPr/>
          <p:nvPr>
            <p:custDataLst>
              <p:tags r:id="rId6"/>
            </p:custDataLst>
          </p:nvPr>
        </p:nvSpPr>
        <p:spPr>
          <a:xfrm>
            <a:off x="3132710" y="2886273"/>
            <a:ext cx="1903391" cy="369332"/>
          </a:xfrm>
          <a:prstGeom prst="rect">
            <a:avLst/>
          </a:prstGeom>
        </p:spPr>
        <p:txBody>
          <a:bodyPr wrap="square">
            <a:spAutoFit/>
          </a:bodyPr>
          <a:lstStyle/>
          <a:p>
            <a:pPr>
              <a:defRPr/>
            </a:pPr>
            <a:r>
              <a:rPr lang="en-US" b="1" dirty="0">
                <a:solidFill>
                  <a:srgbClr val="AFD466"/>
                </a:solidFill>
                <a:latin typeface="Arial" panose="020B0604020202020204" pitchFamily="34" charset="0"/>
                <a:cs typeface="Arial" panose="020B0604020202020204" pitchFamily="34" charset="0"/>
              </a:rPr>
              <a:t>PROJECT 2</a:t>
            </a:r>
          </a:p>
        </p:txBody>
      </p:sp>
      <p:cxnSp>
        <p:nvCxnSpPr>
          <p:cNvPr id="209" name="Straight Connector 208">
            <a:extLst>
              <a:ext uri="{FF2B5EF4-FFF2-40B4-BE49-F238E27FC236}">
                <a16:creationId xmlns:a16="http://schemas.microsoft.com/office/drawing/2014/main" id="{24EA0356-F0FA-4D86-9D9D-4A36B49586C7}"/>
              </a:ext>
            </a:extLst>
          </p:cNvPr>
          <p:cNvCxnSpPr/>
          <p:nvPr/>
        </p:nvCxnSpPr>
        <p:spPr>
          <a:xfrm>
            <a:off x="4645963" y="4157270"/>
            <a:ext cx="2286000" cy="0"/>
          </a:xfrm>
          <a:prstGeom prst="line">
            <a:avLst/>
          </a:prstGeom>
          <a:ln w="635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0" name="Rectangle 209">
            <a:extLst>
              <a:ext uri="{FF2B5EF4-FFF2-40B4-BE49-F238E27FC236}">
                <a16:creationId xmlns:a16="http://schemas.microsoft.com/office/drawing/2014/main" id="{A50C3320-1DAE-4353-8924-33822178FCC0}"/>
              </a:ext>
            </a:extLst>
          </p:cNvPr>
          <p:cNvSpPr/>
          <p:nvPr>
            <p:custDataLst>
              <p:tags r:id="rId7"/>
            </p:custDataLst>
          </p:nvPr>
        </p:nvSpPr>
        <p:spPr>
          <a:xfrm>
            <a:off x="4604116" y="4168060"/>
            <a:ext cx="1903391" cy="830997"/>
          </a:xfrm>
          <a:prstGeom prst="rect">
            <a:avLst/>
          </a:prstGeom>
        </p:spPr>
        <p:txBody>
          <a:bodyPr wrap="square">
            <a:spAutoFit/>
          </a:bodyPr>
          <a:lstStyle/>
          <a:p>
            <a:pPr>
              <a:defRPr/>
            </a:pPr>
            <a:r>
              <a:rPr lang="en-US" sz="1600" spc="300" dirty="0">
                <a:solidFill>
                  <a:prstClr val="white"/>
                </a:solidFill>
                <a:latin typeface="Arial" panose="020B0604020202020204" pitchFamily="34" charset="0"/>
                <a:cs typeface="Arial" panose="020B0604020202020204" pitchFamily="34" charset="0"/>
              </a:rPr>
              <a:t>SUMMATIVE</a:t>
            </a:r>
          </a:p>
          <a:p>
            <a:pPr>
              <a:defRPr/>
            </a:pPr>
            <a:r>
              <a:rPr lang="en-US" sz="1600" dirty="0">
                <a:solidFill>
                  <a:srgbClr val="5B9BD5"/>
                </a:solidFill>
                <a:latin typeface="Arial" panose="020B0604020202020204" pitchFamily="34" charset="0"/>
                <a:cs typeface="Arial" panose="020B0604020202020204" pitchFamily="34" charset="0"/>
              </a:rPr>
              <a:t>EVAULATE &amp; CREATE</a:t>
            </a:r>
          </a:p>
        </p:txBody>
      </p:sp>
      <p:sp>
        <p:nvSpPr>
          <p:cNvPr id="211" name="Rectangle 210">
            <a:extLst>
              <a:ext uri="{FF2B5EF4-FFF2-40B4-BE49-F238E27FC236}">
                <a16:creationId xmlns:a16="http://schemas.microsoft.com/office/drawing/2014/main" id="{BE9A18D1-14E3-4A2C-81B6-11CEE379F954}"/>
              </a:ext>
            </a:extLst>
          </p:cNvPr>
          <p:cNvSpPr/>
          <p:nvPr>
            <p:custDataLst>
              <p:tags r:id="rId8"/>
            </p:custDataLst>
          </p:nvPr>
        </p:nvSpPr>
        <p:spPr>
          <a:xfrm>
            <a:off x="4608669" y="3814624"/>
            <a:ext cx="1903391" cy="369332"/>
          </a:xfrm>
          <a:prstGeom prst="rect">
            <a:avLst/>
          </a:prstGeom>
        </p:spPr>
        <p:txBody>
          <a:bodyPr wrap="square">
            <a:spAutoFit/>
          </a:bodyPr>
          <a:lstStyle/>
          <a:p>
            <a:pPr>
              <a:defRPr/>
            </a:pPr>
            <a:r>
              <a:rPr lang="en-US" b="1" dirty="0">
                <a:solidFill>
                  <a:srgbClr val="5B9BD5"/>
                </a:solidFill>
                <a:latin typeface="Arial" panose="020B0604020202020204" pitchFamily="34" charset="0"/>
                <a:cs typeface="Arial" panose="020B0604020202020204" pitchFamily="34" charset="0"/>
              </a:rPr>
              <a:t>PROJECT 3</a:t>
            </a:r>
          </a:p>
        </p:txBody>
      </p:sp>
      <p:cxnSp>
        <p:nvCxnSpPr>
          <p:cNvPr id="212" name="Straight Connector 211">
            <a:extLst>
              <a:ext uri="{FF2B5EF4-FFF2-40B4-BE49-F238E27FC236}">
                <a16:creationId xmlns:a16="http://schemas.microsoft.com/office/drawing/2014/main" id="{EF385601-3E12-4D92-BAF6-4FEBAAF3F6E4}"/>
              </a:ext>
            </a:extLst>
          </p:cNvPr>
          <p:cNvCxnSpPr/>
          <p:nvPr/>
        </p:nvCxnSpPr>
        <p:spPr>
          <a:xfrm>
            <a:off x="6790142" y="4866266"/>
            <a:ext cx="2011680" cy="0"/>
          </a:xfrm>
          <a:prstGeom prst="line">
            <a:avLst/>
          </a:prstGeom>
          <a:ln w="635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3" name="Rectangle 212">
            <a:extLst>
              <a:ext uri="{FF2B5EF4-FFF2-40B4-BE49-F238E27FC236}">
                <a16:creationId xmlns:a16="http://schemas.microsoft.com/office/drawing/2014/main" id="{4587CAE7-98C8-412D-B0F6-65A4620D321D}"/>
              </a:ext>
            </a:extLst>
          </p:cNvPr>
          <p:cNvSpPr/>
          <p:nvPr>
            <p:custDataLst>
              <p:tags r:id="rId9"/>
            </p:custDataLst>
          </p:nvPr>
        </p:nvSpPr>
        <p:spPr>
          <a:xfrm>
            <a:off x="6748295" y="4877056"/>
            <a:ext cx="1903391" cy="584775"/>
          </a:xfrm>
          <a:prstGeom prst="rect">
            <a:avLst/>
          </a:prstGeom>
        </p:spPr>
        <p:txBody>
          <a:bodyPr wrap="square">
            <a:spAutoFit/>
          </a:bodyPr>
          <a:lstStyle/>
          <a:p>
            <a:pPr>
              <a:defRPr/>
            </a:pPr>
            <a:r>
              <a:rPr lang="en-US" sz="1600" spc="300" dirty="0">
                <a:solidFill>
                  <a:prstClr val="white"/>
                </a:solidFill>
                <a:latin typeface="Arial" panose="020B0604020202020204" pitchFamily="34" charset="0"/>
                <a:cs typeface="Arial" panose="020B0604020202020204" pitchFamily="34" charset="0"/>
              </a:rPr>
              <a:t>REFLECTIVE</a:t>
            </a:r>
          </a:p>
          <a:p>
            <a:pPr>
              <a:defRPr/>
            </a:pPr>
            <a:r>
              <a:rPr lang="en-US" sz="1600" dirty="0">
                <a:solidFill>
                  <a:srgbClr val="FFE861"/>
                </a:solidFill>
                <a:latin typeface="Arial" panose="020B0604020202020204" pitchFamily="34" charset="0"/>
                <a:cs typeface="Arial" panose="020B0604020202020204" pitchFamily="34" charset="0"/>
              </a:rPr>
              <a:t>DEBRIEF</a:t>
            </a:r>
          </a:p>
        </p:txBody>
      </p:sp>
      <p:sp>
        <p:nvSpPr>
          <p:cNvPr id="214" name="Rectangle 213">
            <a:extLst>
              <a:ext uri="{FF2B5EF4-FFF2-40B4-BE49-F238E27FC236}">
                <a16:creationId xmlns:a16="http://schemas.microsoft.com/office/drawing/2014/main" id="{61F67E52-53EB-4226-AB58-D5FDA188657E}"/>
              </a:ext>
            </a:extLst>
          </p:cNvPr>
          <p:cNvSpPr/>
          <p:nvPr>
            <p:custDataLst>
              <p:tags r:id="rId10"/>
            </p:custDataLst>
          </p:nvPr>
        </p:nvSpPr>
        <p:spPr>
          <a:xfrm>
            <a:off x="6752848" y="4523620"/>
            <a:ext cx="1903391" cy="369332"/>
          </a:xfrm>
          <a:prstGeom prst="rect">
            <a:avLst/>
          </a:prstGeom>
        </p:spPr>
        <p:txBody>
          <a:bodyPr wrap="square">
            <a:spAutoFit/>
          </a:bodyPr>
          <a:lstStyle/>
          <a:p>
            <a:pPr>
              <a:defRPr/>
            </a:pPr>
            <a:r>
              <a:rPr lang="en-US" b="1" dirty="0">
                <a:solidFill>
                  <a:srgbClr val="FFE861"/>
                </a:solidFill>
                <a:latin typeface="Arial" panose="020B0604020202020204" pitchFamily="34" charset="0"/>
                <a:cs typeface="Arial" panose="020B0604020202020204" pitchFamily="34" charset="0"/>
              </a:rPr>
              <a:t>PROJECT 4</a:t>
            </a:r>
          </a:p>
        </p:txBody>
      </p:sp>
      <p:sp>
        <p:nvSpPr>
          <p:cNvPr id="215" name="TextBox 214">
            <a:extLst>
              <a:ext uri="{FF2B5EF4-FFF2-40B4-BE49-F238E27FC236}">
                <a16:creationId xmlns:a16="http://schemas.microsoft.com/office/drawing/2014/main" id="{E8B9B642-6758-42CE-8544-40B9D05B6840}"/>
              </a:ext>
            </a:extLst>
          </p:cNvPr>
          <p:cNvSpPr txBox="1"/>
          <p:nvPr/>
        </p:nvSpPr>
        <p:spPr>
          <a:xfrm>
            <a:off x="2032319" y="5602240"/>
            <a:ext cx="8468916" cy="1154162"/>
          </a:xfrm>
          <a:prstGeom prst="rect">
            <a:avLst/>
          </a:prstGeom>
          <a:noFill/>
        </p:spPr>
        <p:txBody>
          <a:bodyPr wrap="square" numCol="2" rtlCol="0">
            <a:spAutoFit/>
          </a:bodyPr>
          <a:lstStyle/>
          <a:p>
            <a:pPr marL="285750" indent="-285750">
              <a:spcAft>
                <a:spcPts val="600"/>
              </a:spcAft>
              <a:buFont typeface="Wingdings" panose="05000000000000000000" pitchFamily="2" charset="2"/>
              <a:buChar char="Ø"/>
            </a:pPr>
            <a:r>
              <a:rPr lang="en-US" dirty="0">
                <a:solidFill>
                  <a:prstClr val="white"/>
                </a:solidFill>
                <a:latin typeface="Arial" panose="020B0604020202020204" pitchFamily="34" charset="0"/>
                <a:cs typeface="Arial" panose="020B0604020202020204" pitchFamily="34" charset="0"/>
              </a:rPr>
              <a:t>Supportive Learning Structure</a:t>
            </a:r>
          </a:p>
          <a:p>
            <a:pPr marL="285750" indent="-285750">
              <a:spcAft>
                <a:spcPts val="600"/>
              </a:spcAft>
              <a:buFont typeface="Wingdings" panose="05000000000000000000" pitchFamily="2" charset="2"/>
              <a:buChar char="Ø"/>
            </a:pPr>
            <a:r>
              <a:rPr lang="en-US" dirty="0">
                <a:solidFill>
                  <a:prstClr val="white"/>
                </a:solidFill>
                <a:latin typeface="Arial" panose="020B0604020202020204" pitchFamily="34" charset="0"/>
                <a:cs typeface="Arial" panose="020B0604020202020204" pitchFamily="34" charset="0"/>
              </a:rPr>
              <a:t>Maintains Learning Focus</a:t>
            </a:r>
          </a:p>
          <a:p>
            <a:pPr marL="285750" indent="-285750">
              <a:spcAft>
                <a:spcPts val="600"/>
              </a:spcAft>
              <a:buFont typeface="Wingdings" panose="05000000000000000000" pitchFamily="2" charset="2"/>
              <a:buChar char="Ø"/>
            </a:pPr>
            <a:r>
              <a:rPr lang="en-US" dirty="0">
                <a:solidFill>
                  <a:prstClr val="white"/>
                </a:solidFill>
                <a:latin typeface="Arial" panose="020B0604020202020204" pitchFamily="34" charset="0"/>
                <a:cs typeface="Arial" panose="020B0604020202020204" pitchFamily="34" charset="0"/>
              </a:rPr>
              <a:t>Deeper Learning &amp; Discovery</a:t>
            </a:r>
          </a:p>
          <a:p>
            <a:pPr marL="285750" indent="-285750">
              <a:spcAft>
                <a:spcPts val="600"/>
              </a:spcAft>
              <a:buFont typeface="Wingdings" panose="05000000000000000000" pitchFamily="2" charset="2"/>
              <a:buChar char="Ø"/>
            </a:pPr>
            <a:r>
              <a:rPr lang="en-US" dirty="0">
                <a:solidFill>
                  <a:prstClr val="white"/>
                </a:solidFill>
                <a:latin typeface="Arial" panose="020B0604020202020204" pitchFamily="34" charset="0"/>
                <a:cs typeface="Arial" panose="020B0604020202020204" pitchFamily="34" charset="0"/>
              </a:rPr>
              <a:t>Engages &amp; Motivates Students</a:t>
            </a:r>
          </a:p>
          <a:p>
            <a:pPr marL="285750" indent="-285750">
              <a:spcAft>
                <a:spcPts val="600"/>
              </a:spcAft>
              <a:buFont typeface="Wingdings" panose="05000000000000000000" pitchFamily="2" charset="2"/>
              <a:buChar char="Ø"/>
            </a:pPr>
            <a:r>
              <a:rPr lang="en-US" dirty="0">
                <a:solidFill>
                  <a:prstClr val="white"/>
                </a:solidFill>
                <a:latin typeface="Arial" panose="020B0604020202020204" pitchFamily="34" charset="0"/>
                <a:cs typeface="Arial" panose="020B0604020202020204" pitchFamily="34" charset="0"/>
              </a:rPr>
              <a:t>Reduces Anxiety &amp; Uncertainty</a:t>
            </a:r>
          </a:p>
          <a:p>
            <a:pPr marL="285750" indent="-285750">
              <a:spcAft>
                <a:spcPts val="600"/>
              </a:spcAft>
              <a:buFont typeface="Wingdings" panose="05000000000000000000" pitchFamily="2" charset="2"/>
              <a:buChar char="Ø"/>
            </a:pPr>
            <a:r>
              <a:rPr lang="en-US" dirty="0">
                <a:solidFill>
                  <a:prstClr val="white"/>
                </a:solidFill>
                <a:latin typeface="Arial" panose="020B0604020202020204" pitchFamily="34" charset="0"/>
                <a:cs typeface="Arial" panose="020B0604020202020204" pitchFamily="34" charset="0"/>
              </a:rPr>
              <a:t>Creates Learning Momentum</a:t>
            </a:r>
          </a:p>
        </p:txBody>
      </p:sp>
    </p:spTree>
    <p:custDataLst>
      <p:tags r:id="rId1"/>
    </p:custDataLst>
    <p:extLst>
      <p:ext uri="{BB962C8B-B14F-4D97-AF65-F5344CB8AC3E}">
        <p14:creationId xmlns:p14="http://schemas.microsoft.com/office/powerpoint/2010/main" val="798571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7F813A6-EF9B-4FE8-97AC-1864BB40F6C9}"/>
              </a:ext>
            </a:extLst>
          </p:cNvPr>
          <p:cNvPicPr>
            <a:picLocks noChangeAspect="1"/>
          </p:cNvPicPr>
          <p:nvPr/>
        </p:nvPicPr>
        <p:blipFill>
          <a:blip r:embed="rId2">
            <a:duotone>
              <a:prstClr val="black"/>
              <a:schemeClr val="accent3">
                <a:tint val="45000"/>
                <a:satMod val="400000"/>
              </a:schemeClr>
            </a:duotone>
          </a:blip>
          <a:stretch>
            <a:fillRect/>
          </a:stretch>
        </p:blipFill>
        <p:spPr>
          <a:xfrm>
            <a:off x="1524000" y="1339564"/>
            <a:ext cx="9144000" cy="5518436"/>
          </a:xfrm>
          <a:prstGeom prst="rect">
            <a:avLst/>
          </a:prstGeom>
        </p:spPr>
      </p:pic>
      <p:sp>
        <p:nvSpPr>
          <p:cNvPr id="12" name="Freeform 11"/>
          <p:cNvSpPr/>
          <p:nvPr/>
        </p:nvSpPr>
        <p:spPr>
          <a:xfrm rot="10800000" flipV="1">
            <a:off x="1518299" y="940905"/>
            <a:ext cx="9144000" cy="5917095"/>
          </a:xfrm>
          <a:custGeom>
            <a:avLst/>
            <a:gdLst>
              <a:gd name="connsiteX0" fmla="*/ 9144000 w 9144000"/>
              <a:gd name="connsiteY0" fmla="*/ 2997623 h 2997623"/>
              <a:gd name="connsiteX1" fmla="*/ 0 w 9144000"/>
              <a:gd name="connsiteY1" fmla="*/ 2997623 h 2997623"/>
              <a:gd name="connsiteX2" fmla="*/ 0 w 9144000"/>
              <a:gd name="connsiteY2" fmla="*/ 192057 h 2997623"/>
              <a:gd name="connsiteX3" fmla="*/ 4350306 w 9144000"/>
              <a:gd name="connsiteY3" fmla="*/ 192057 h 2997623"/>
              <a:gd name="connsiteX4" fmla="*/ 4572000 w 9144000"/>
              <a:gd name="connsiteY4" fmla="*/ 0 h 2997623"/>
              <a:gd name="connsiteX5" fmla="*/ 4793694 w 9144000"/>
              <a:gd name="connsiteY5" fmla="*/ 192057 h 2997623"/>
              <a:gd name="connsiteX6" fmla="*/ 9144000 w 9144000"/>
              <a:gd name="connsiteY6" fmla="*/ 192057 h 29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997623">
                <a:moveTo>
                  <a:pt x="9144000" y="2997623"/>
                </a:moveTo>
                <a:lnTo>
                  <a:pt x="0" y="2997623"/>
                </a:lnTo>
                <a:lnTo>
                  <a:pt x="0" y="192057"/>
                </a:lnTo>
                <a:lnTo>
                  <a:pt x="4350306" y="192057"/>
                </a:lnTo>
                <a:lnTo>
                  <a:pt x="4572000" y="0"/>
                </a:lnTo>
                <a:lnTo>
                  <a:pt x="4793694" y="192057"/>
                </a:lnTo>
                <a:lnTo>
                  <a:pt x="9144000" y="192057"/>
                </a:lnTo>
                <a:close/>
              </a:path>
            </a:pathLst>
          </a:custGeom>
          <a:solidFill>
            <a:srgbClr val="BDA37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nvGrpSpPr>
          <p:cNvPr id="2" name="Group 1"/>
          <p:cNvGrpSpPr/>
          <p:nvPr/>
        </p:nvGrpSpPr>
        <p:grpSpPr>
          <a:xfrm>
            <a:off x="1524000" y="146219"/>
            <a:ext cx="9144000" cy="914808"/>
            <a:chOff x="-2279417" y="1169878"/>
            <a:chExt cx="5746517" cy="914808"/>
          </a:xfrm>
        </p:grpSpPr>
        <p:sp>
          <p:nvSpPr>
            <p:cNvPr id="3" name="TextBox 2"/>
            <p:cNvSpPr txBox="1"/>
            <p:nvPr/>
          </p:nvSpPr>
          <p:spPr>
            <a:xfrm>
              <a:off x="-2279417" y="1346022"/>
              <a:ext cx="5746517" cy="738664"/>
            </a:xfrm>
            <a:prstGeom prst="rect">
              <a:avLst/>
            </a:prstGeom>
            <a:noFill/>
          </p:spPr>
          <p:txBody>
            <a:bodyPr wrap="square" lIns="0" tIns="0" rIns="0" bIns="0" rtlCol="0">
              <a:spAutoFit/>
            </a:bodyPr>
            <a:lstStyle/>
            <a:p>
              <a:pPr algn="ctr">
                <a:defRPr/>
              </a:pPr>
              <a:r>
                <a:rPr lang="en-US" sz="4800" b="1" dirty="0">
                  <a:solidFill>
                    <a:prstClr val="white"/>
                  </a:solidFill>
                  <a:latin typeface="Arial" panose="020B0604020202020204" pitchFamily="34" charset="0"/>
                  <a:cs typeface="Arial" panose="020B0604020202020204" pitchFamily="34" charset="0"/>
                </a:rPr>
                <a:t>FORMATIVE </a:t>
              </a:r>
              <a:r>
                <a:rPr lang="en-US" sz="2800" dirty="0">
                  <a:solidFill>
                    <a:prstClr val="white"/>
                  </a:solidFill>
                  <a:latin typeface="Arial" panose="020B0604020202020204" pitchFamily="34" charset="0"/>
                  <a:cs typeface="Arial" panose="020B0604020202020204" pitchFamily="34" charset="0"/>
                </a:rPr>
                <a:t>ASSESSMENTS</a:t>
              </a:r>
            </a:p>
          </p:txBody>
        </p:sp>
        <p:sp>
          <p:nvSpPr>
            <p:cNvPr id="4" name="Freeform 3"/>
            <p:cNvSpPr/>
            <p:nvPr/>
          </p:nvSpPr>
          <p:spPr>
            <a:xfrm>
              <a:off x="331172" y="1169878"/>
              <a:ext cx="543220" cy="204669"/>
            </a:xfrm>
            <a:custGeom>
              <a:avLst/>
              <a:gdLst>
                <a:gd name="connsiteX0" fmla="*/ 465525 w 931049"/>
                <a:gd name="connsiteY0" fmla="*/ 0 h 350792"/>
                <a:gd name="connsiteX1" fmla="*/ 931049 w 931049"/>
                <a:gd name="connsiteY1" fmla="*/ 350792 h 350792"/>
                <a:gd name="connsiteX2" fmla="*/ 754578 w 931049"/>
                <a:gd name="connsiteY2" fmla="*/ 350792 h 350792"/>
                <a:gd name="connsiteX3" fmla="*/ 465524 w 931049"/>
                <a:gd name="connsiteY3" fmla="*/ 132977 h 350792"/>
                <a:gd name="connsiteX4" fmla="*/ 176470 w 931049"/>
                <a:gd name="connsiteY4" fmla="*/ 350792 h 350792"/>
                <a:gd name="connsiteX5" fmla="*/ 0 w 931049"/>
                <a:gd name="connsiteY5" fmla="*/ 350792 h 350792"/>
                <a:gd name="connsiteX6" fmla="*/ 465525 w 931049"/>
                <a:gd name="connsiteY6" fmla="*/ 0 h 35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049" h="350792">
                  <a:moveTo>
                    <a:pt x="465525" y="0"/>
                  </a:moveTo>
                  <a:lnTo>
                    <a:pt x="931049" y="350792"/>
                  </a:lnTo>
                  <a:lnTo>
                    <a:pt x="754578" y="350792"/>
                  </a:lnTo>
                  <a:lnTo>
                    <a:pt x="465524" y="132977"/>
                  </a:lnTo>
                  <a:lnTo>
                    <a:pt x="176470" y="350792"/>
                  </a:lnTo>
                  <a:lnTo>
                    <a:pt x="0" y="350792"/>
                  </a:lnTo>
                  <a:lnTo>
                    <a:pt x="465525" y="0"/>
                  </a:lnTo>
                  <a:close/>
                </a:path>
              </a:pathLst>
            </a:custGeom>
            <a:solidFill>
              <a:srgbClr val="A4875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srgbClr val="04A19A"/>
                </a:solidFill>
                <a:latin typeface="Calibri"/>
              </a:endParaRPr>
            </a:p>
          </p:txBody>
        </p:sp>
      </p:grpSp>
      <p:cxnSp>
        <p:nvCxnSpPr>
          <p:cNvPr id="70" name="Straight Connector 69"/>
          <p:cNvCxnSpPr/>
          <p:nvPr/>
        </p:nvCxnSpPr>
        <p:spPr>
          <a:xfrm>
            <a:off x="391932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09477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27022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955714" y="3160644"/>
            <a:ext cx="828048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5C5DDD6-32E7-4602-8DD0-B98A5EF7FC4F}"/>
              </a:ext>
            </a:extLst>
          </p:cNvPr>
          <p:cNvCxnSpPr/>
          <p:nvPr/>
        </p:nvCxnSpPr>
        <p:spPr>
          <a:xfrm flipV="1">
            <a:off x="1950055" y="4810133"/>
            <a:ext cx="828048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31FA1B4C-CE4D-4425-BF7D-72D67D6B4168}"/>
              </a:ext>
            </a:extLst>
          </p:cNvPr>
          <p:cNvGrpSpPr/>
          <p:nvPr/>
        </p:nvGrpSpPr>
        <p:grpSpPr>
          <a:xfrm>
            <a:off x="2926933" y="255090"/>
            <a:ext cx="871538" cy="142292"/>
            <a:chOff x="5591175" y="742950"/>
            <a:chExt cx="1400176" cy="228600"/>
          </a:xfrm>
        </p:grpSpPr>
        <p:sp>
          <p:nvSpPr>
            <p:cNvPr id="145" name="Oval 144">
              <a:extLst>
                <a:ext uri="{FF2B5EF4-FFF2-40B4-BE49-F238E27FC236}">
                  <a16:creationId xmlns:a16="http://schemas.microsoft.com/office/drawing/2014/main" id="{17777BE7-4A59-4FDF-8CF3-8F9C45D74A61}"/>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146" name="Oval 145">
              <a:extLst>
                <a:ext uri="{FF2B5EF4-FFF2-40B4-BE49-F238E27FC236}">
                  <a16:creationId xmlns:a16="http://schemas.microsoft.com/office/drawing/2014/main" id="{D58DAC9B-58C8-4C92-A8A9-70C39C50D5EE}"/>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147" name="Oval 146">
              <a:extLst>
                <a:ext uri="{FF2B5EF4-FFF2-40B4-BE49-F238E27FC236}">
                  <a16:creationId xmlns:a16="http://schemas.microsoft.com/office/drawing/2014/main" id="{83FDAFC5-BC5B-4E8E-9146-7DBCEA0185E9}"/>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150" name="Oval 149">
              <a:extLst>
                <a:ext uri="{FF2B5EF4-FFF2-40B4-BE49-F238E27FC236}">
                  <a16:creationId xmlns:a16="http://schemas.microsoft.com/office/drawing/2014/main" id="{5D0044CF-90BD-4DC3-B519-BEEC050AE8EB}"/>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151" name="Oval 150">
              <a:extLst>
                <a:ext uri="{FF2B5EF4-FFF2-40B4-BE49-F238E27FC236}">
                  <a16:creationId xmlns:a16="http://schemas.microsoft.com/office/drawing/2014/main" id="{9575F982-CDD4-4D8C-B16B-6E4532F6016A}"/>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18147D8-17E5-479A-B3BA-C9F8F330F109}"/>
              </a:ext>
            </a:extLst>
          </p:cNvPr>
          <p:cNvGrpSpPr/>
          <p:nvPr/>
        </p:nvGrpSpPr>
        <p:grpSpPr>
          <a:xfrm>
            <a:off x="2590263" y="1565200"/>
            <a:ext cx="548640" cy="548640"/>
            <a:chOff x="847118" y="2271565"/>
            <a:chExt cx="548640" cy="548640"/>
          </a:xfrm>
        </p:grpSpPr>
        <p:sp>
          <p:nvSpPr>
            <p:cNvPr id="153" name="Oval 152">
              <a:extLst>
                <a:ext uri="{FF2B5EF4-FFF2-40B4-BE49-F238E27FC236}">
                  <a16:creationId xmlns:a16="http://schemas.microsoft.com/office/drawing/2014/main" id="{8929A85A-8902-4BA3-BC9E-652D8AC465E7}"/>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399E5897-D9E8-49BD-968E-974C3C3A237B}"/>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54" name="Group 153">
            <a:extLst>
              <a:ext uri="{FF2B5EF4-FFF2-40B4-BE49-F238E27FC236}">
                <a16:creationId xmlns:a16="http://schemas.microsoft.com/office/drawing/2014/main" id="{04F9C898-C226-47DE-A761-700CEF74BB77}"/>
              </a:ext>
            </a:extLst>
          </p:cNvPr>
          <p:cNvGrpSpPr/>
          <p:nvPr/>
        </p:nvGrpSpPr>
        <p:grpSpPr>
          <a:xfrm>
            <a:off x="4778487" y="1565200"/>
            <a:ext cx="548640" cy="548640"/>
            <a:chOff x="847118" y="2271565"/>
            <a:chExt cx="548640" cy="548640"/>
          </a:xfrm>
        </p:grpSpPr>
        <p:sp>
          <p:nvSpPr>
            <p:cNvPr id="155" name="Oval 154">
              <a:extLst>
                <a:ext uri="{FF2B5EF4-FFF2-40B4-BE49-F238E27FC236}">
                  <a16:creationId xmlns:a16="http://schemas.microsoft.com/office/drawing/2014/main" id="{0614FE89-391A-4D0D-80A2-1C7535D81A24}"/>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6" name="Oval 155">
              <a:extLst>
                <a:ext uri="{FF2B5EF4-FFF2-40B4-BE49-F238E27FC236}">
                  <a16:creationId xmlns:a16="http://schemas.microsoft.com/office/drawing/2014/main" id="{EC830389-DB3B-4213-B971-21129907FC7E}"/>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57" name="Group 156">
            <a:extLst>
              <a:ext uri="{FF2B5EF4-FFF2-40B4-BE49-F238E27FC236}">
                <a16:creationId xmlns:a16="http://schemas.microsoft.com/office/drawing/2014/main" id="{E305F196-9590-4C47-B649-F0F96673D073}"/>
              </a:ext>
            </a:extLst>
          </p:cNvPr>
          <p:cNvGrpSpPr/>
          <p:nvPr/>
        </p:nvGrpSpPr>
        <p:grpSpPr>
          <a:xfrm>
            <a:off x="6953936" y="1554317"/>
            <a:ext cx="548640" cy="548640"/>
            <a:chOff x="847118" y="2271565"/>
            <a:chExt cx="548640" cy="548640"/>
          </a:xfrm>
        </p:grpSpPr>
        <p:sp>
          <p:nvSpPr>
            <p:cNvPr id="208" name="Oval 207">
              <a:extLst>
                <a:ext uri="{FF2B5EF4-FFF2-40B4-BE49-F238E27FC236}">
                  <a16:creationId xmlns:a16="http://schemas.microsoft.com/office/drawing/2014/main" id="{AB2A3EFD-2C4B-481A-8989-C8F9ACBCB4F3}"/>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9" name="Oval 208">
              <a:extLst>
                <a:ext uri="{FF2B5EF4-FFF2-40B4-BE49-F238E27FC236}">
                  <a16:creationId xmlns:a16="http://schemas.microsoft.com/office/drawing/2014/main" id="{3C0AA1A9-6632-4DE7-AFCE-16C97F207FA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0" name="Group 209">
            <a:extLst>
              <a:ext uri="{FF2B5EF4-FFF2-40B4-BE49-F238E27FC236}">
                <a16:creationId xmlns:a16="http://schemas.microsoft.com/office/drawing/2014/main" id="{CC28B990-41BF-4FB1-9549-3A6F595CFC5D}"/>
              </a:ext>
            </a:extLst>
          </p:cNvPr>
          <p:cNvGrpSpPr/>
          <p:nvPr/>
        </p:nvGrpSpPr>
        <p:grpSpPr>
          <a:xfrm>
            <a:off x="9191940" y="1566663"/>
            <a:ext cx="548640" cy="548640"/>
            <a:chOff x="847118" y="2271565"/>
            <a:chExt cx="548640" cy="548640"/>
          </a:xfrm>
        </p:grpSpPr>
        <p:sp>
          <p:nvSpPr>
            <p:cNvPr id="211" name="Oval 210">
              <a:extLst>
                <a:ext uri="{FF2B5EF4-FFF2-40B4-BE49-F238E27FC236}">
                  <a16:creationId xmlns:a16="http://schemas.microsoft.com/office/drawing/2014/main" id="{D249EC16-1FD4-4A8E-B18C-1528030B3D08}"/>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2" name="Oval 211">
              <a:extLst>
                <a:ext uri="{FF2B5EF4-FFF2-40B4-BE49-F238E27FC236}">
                  <a16:creationId xmlns:a16="http://schemas.microsoft.com/office/drawing/2014/main" id="{3A8DA590-90AF-49EF-B6F2-4328E48C6AE3}"/>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3" name="Group 212">
            <a:extLst>
              <a:ext uri="{FF2B5EF4-FFF2-40B4-BE49-F238E27FC236}">
                <a16:creationId xmlns:a16="http://schemas.microsoft.com/office/drawing/2014/main" id="{45071B00-4C6E-41FD-9CED-A068C1FE9793}"/>
              </a:ext>
            </a:extLst>
          </p:cNvPr>
          <p:cNvGrpSpPr/>
          <p:nvPr/>
        </p:nvGrpSpPr>
        <p:grpSpPr>
          <a:xfrm>
            <a:off x="2586279" y="3219442"/>
            <a:ext cx="548640" cy="548640"/>
            <a:chOff x="847118" y="2271565"/>
            <a:chExt cx="548640" cy="548640"/>
          </a:xfrm>
        </p:grpSpPr>
        <p:sp>
          <p:nvSpPr>
            <p:cNvPr id="214" name="Oval 213">
              <a:extLst>
                <a:ext uri="{FF2B5EF4-FFF2-40B4-BE49-F238E27FC236}">
                  <a16:creationId xmlns:a16="http://schemas.microsoft.com/office/drawing/2014/main" id="{BDBD27A5-E60A-4284-94BE-27FCD6D0B384}"/>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5" name="Oval 214">
              <a:extLst>
                <a:ext uri="{FF2B5EF4-FFF2-40B4-BE49-F238E27FC236}">
                  <a16:creationId xmlns:a16="http://schemas.microsoft.com/office/drawing/2014/main" id="{1843344E-71A7-48A0-BFCD-DCC468A1E48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6" name="Group 215">
            <a:extLst>
              <a:ext uri="{FF2B5EF4-FFF2-40B4-BE49-F238E27FC236}">
                <a16:creationId xmlns:a16="http://schemas.microsoft.com/office/drawing/2014/main" id="{AC73E499-6BE7-4D3F-848C-BED6CF7C7B5F}"/>
              </a:ext>
            </a:extLst>
          </p:cNvPr>
          <p:cNvGrpSpPr/>
          <p:nvPr/>
        </p:nvGrpSpPr>
        <p:grpSpPr>
          <a:xfrm>
            <a:off x="4774503" y="3220905"/>
            <a:ext cx="548640" cy="548640"/>
            <a:chOff x="847118" y="2271565"/>
            <a:chExt cx="548640" cy="548640"/>
          </a:xfrm>
        </p:grpSpPr>
        <p:sp>
          <p:nvSpPr>
            <p:cNvPr id="217" name="Oval 216">
              <a:extLst>
                <a:ext uri="{FF2B5EF4-FFF2-40B4-BE49-F238E27FC236}">
                  <a16:creationId xmlns:a16="http://schemas.microsoft.com/office/drawing/2014/main" id="{BA487690-D6DD-4C45-BD63-E0BE74015796}"/>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8" name="Oval 217">
              <a:extLst>
                <a:ext uri="{FF2B5EF4-FFF2-40B4-BE49-F238E27FC236}">
                  <a16:creationId xmlns:a16="http://schemas.microsoft.com/office/drawing/2014/main" id="{EBC42A01-DA42-48AA-82C6-CE618DFF6D21}"/>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9" name="Group 218">
            <a:extLst>
              <a:ext uri="{FF2B5EF4-FFF2-40B4-BE49-F238E27FC236}">
                <a16:creationId xmlns:a16="http://schemas.microsoft.com/office/drawing/2014/main" id="{639FB59D-0F2B-4C23-BCE0-35A4C2B6BCA9}"/>
              </a:ext>
            </a:extLst>
          </p:cNvPr>
          <p:cNvGrpSpPr/>
          <p:nvPr/>
        </p:nvGrpSpPr>
        <p:grpSpPr>
          <a:xfrm>
            <a:off x="6946869" y="3255902"/>
            <a:ext cx="548640" cy="548640"/>
            <a:chOff x="847118" y="2271565"/>
            <a:chExt cx="548640" cy="548640"/>
          </a:xfrm>
        </p:grpSpPr>
        <p:sp>
          <p:nvSpPr>
            <p:cNvPr id="220" name="Oval 219">
              <a:extLst>
                <a:ext uri="{FF2B5EF4-FFF2-40B4-BE49-F238E27FC236}">
                  <a16:creationId xmlns:a16="http://schemas.microsoft.com/office/drawing/2014/main" id="{2CDA430A-EA5D-4871-ABD5-55D07BEEC028}"/>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1" name="Oval 220">
              <a:extLst>
                <a:ext uri="{FF2B5EF4-FFF2-40B4-BE49-F238E27FC236}">
                  <a16:creationId xmlns:a16="http://schemas.microsoft.com/office/drawing/2014/main" id="{0484FD24-AA33-4C26-9267-E1586F46C834}"/>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2" name="Group 221">
            <a:extLst>
              <a:ext uri="{FF2B5EF4-FFF2-40B4-BE49-F238E27FC236}">
                <a16:creationId xmlns:a16="http://schemas.microsoft.com/office/drawing/2014/main" id="{F8765294-FB79-4FA0-B127-4840C28F5825}"/>
              </a:ext>
            </a:extLst>
          </p:cNvPr>
          <p:cNvGrpSpPr/>
          <p:nvPr/>
        </p:nvGrpSpPr>
        <p:grpSpPr>
          <a:xfrm>
            <a:off x="9187956" y="3255902"/>
            <a:ext cx="548640" cy="548640"/>
            <a:chOff x="847118" y="2271565"/>
            <a:chExt cx="548640" cy="548640"/>
          </a:xfrm>
        </p:grpSpPr>
        <p:sp>
          <p:nvSpPr>
            <p:cNvPr id="223" name="Oval 222">
              <a:extLst>
                <a:ext uri="{FF2B5EF4-FFF2-40B4-BE49-F238E27FC236}">
                  <a16:creationId xmlns:a16="http://schemas.microsoft.com/office/drawing/2014/main" id="{E6AD5D34-97C3-489B-9EBE-137A29298A75}"/>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4" name="Oval 223">
              <a:extLst>
                <a:ext uri="{FF2B5EF4-FFF2-40B4-BE49-F238E27FC236}">
                  <a16:creationId xmlns:a16="http://schemas.microsoft.com/office/drawing/2014/main" id="{A12FFBB0-55B0-4194-ABDF-EDDFC7E84BA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5" name="Group 224">
            <a:extLst>
              <a:ext uri="{FF2B5EF4-FFF2-40B4-BE49-F238E27FC236}">
                <a16:creationId xmlns:a16="http://schemas.microsoft.com/office/drawing/2014/main" id="{B637AE3C-36CC-4A35-A727-7B8BEF9311C7}"/>
              </a:ext>
            </a:extLst>
          </p:cNvPr>
          <p:cNvGrpSpPr/>
          <p:nvPr/>
        </p:nvGrpSpPr>
        <p:grpSpPr>
          <a:xfrm>
            <a:off x="2590263" y="4868930"/>
            <a:ext cx="548640" cy="548640"/>
            <a:chOff x="847118" y="2271565"/>
            <a:chExt cx="548640" cy="548640"/>
          </a:xfrm>
        </p:grpSpPr>
        <p:sp>
          <p:nvSpPr>
            <p:cNvPr id="226" name="Oval 225">
              <a:extLst>
                <a:ext uri="{FF2B5EF4-FFF2-40B4-BE49-F238E27FC236}">
                  <a16:creationId xmlns:a16="http://schemas.microsoft.com/office/drawing/2014/main" id="{273907A4-2E0C-4F37-8890-B84F37BB4207}"/>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7" name="Oval 226">
              <a:extLst>
                <a:ext uri="{FF2B5EF4-FFF2-40B4-BE49-F238E27FC236}">
                  <a16:creationId xmlns:a16="http://schemas.microsoft.com/office/drawing/2014/main" id="{8FE91F90-9F82-476A-94EB-5CE98785499B}"/>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8" name="Group 227">
            <a:extLst>
              <a:ext uri="{FF2B5EF4-FFF2-40B4-BE49-F238E27FC236}">
                <a16:creationId xmlns:a16="http://schemas.microsoft.com/office/drawing/2014/main" id="{D271BF8E-D4A2-4CC3-8CE1-CDF324BBFA8D}"/>
              </a:ext>
            </a:extLst>
          </p:cNvPr>
          <p:cNvGrpSpPr/>
          <p:nvPr/>
        </p:nvGrpSpPr>
        <p:grpSpPr>
          <a:xfrm>
            <a:off x="4765712" y="4908430"/>
            <a:ext cx="548640" cy="548640"/>
            <a:chOff x="847118" y="2271565"/>
            <a:chExt cx="548640" cy="548640"/>
          </a:xfrm>
        </p:grpSpPr>
        <p:sp>
          <p:nvSpPr>
            <p:cNvPr id="229" name="Oval 228">
              <a:extLst>
                <a:ext uri="{FF2B5EF4-FFF2-40B4-BE49-F238E27FC236}">
                  <a16:creationId xmlns:a16="http://schemas.microsoft.com/office/drawing/2014/main" id="{A9FF4A58-2819-41D3-8DC8-5ECA6B21FCDF}"/>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0" name="Oval 229">
              <a:extLst>
                <a:ext uri="{FF2B5EF4-FFF2-40B4-BE49-F238E27FC236}">
                  <a16:creationId xmlns:a16="http://schemas.microsoft.com/office/drawing/2014/main" id="{B248C964-3EDA-4273-B7B0-3EFB3098C708}"/>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1" name="Group 230">
            <a:extLst>
              <a:ext uri="{FF2B5EF4-FFF2-40B4-BE49-F238E27FC236}">
                <a16:creationId xmlns:a16="http://schemas.microsoft.com/office/drawing/2014/main" id="{FA1B3DC3-C11E-4CC2-8222-D34A075BB91B}"/>
              </a:ext>
            </a:extLst>
          </p:cNvPr>
          <p:cNvGrpSpPr/>
          <p:nvPr/>
        </p:nvGrpSpPr>
        <p:grpSpPr>
          <a:xfrm>
            <a:off x="6950853" y="4854225"/>
            <a:ext cx="548640" cy="548640"/>
            <a:chOff x="847118" y="2271565"/>
            <a:chExt cx="548640" cy="548640"/>
          </a:xfrm>
        </p:grpSpPr>
        <p:sp>
          <p:nvSpPr>
            <p:cNvPr id="232" name="Oval 231">
              <a:extLst>
                <a:ext uri="{FF2B5EF4-FFF2-40B4-BE49-F238E27FC236}">
                  <a16:creationId xmlns:a16="http://schemas.microsoft.com/office/drawing/2014/main" id="{DA429A1A-4927-4996-9ACC-3AD7884DF0B3}"/>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3" name="Oval 232">
              <a:extLst>
                <a:ext uri="{FF2B5EF4-FFF2-40B4-BE49-F238E27FC236}">
                  <a16:creationId xmlns:a16="http://schemas.microsoft.com/office/drawing/2014/main" id="{6F850005-EBED-4C5D-8BC9-C03481DD0FD6}"/>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4" name="Group 233">
            <a:extLst>
              <a:ext uri="{FF2B5EF4-FFF2-40B4-BE49-F238E27FC236}">
                <a16:creationId xmlns:a16="http://schemas.microsoft.com/office/drawing/2014/main" id="{03F609A7-33A2-4BC1-9160-FCBEA6350A7F}"/>
              </a:ext>
            </a:extLst>
          </p:cNvPr>
          <p:cNvGrpSpPr/>
          <p:nvPr/>
        </p:nvGrpSpPr>
        <p:grpSpPr>
          <a:xfrm>
            <a:off x="9187956" y="4868930"/>
            <a:ext cx="548640" cy="548640"/>
            <a:chOff x="847118" y="2271565"/>
            <a:chExt cx="548640" cy="548640"/>
          </a:xfrm>
        </p:grpSpPr>
        <p:sp>
          <p:nvSpPr>
            <p:cNvPr id="235" name="Oval 234">
              <a:extLst>
                <a:ext uri="{FF2B5EF4-FFF2-40B4-BE49-F238E27FC236}">
                  <a16:creationId xmlns:a16="http://schemas.microsoft.com/office/drawing/2014/main" id="{B8BBE420-FDBA-4A99-BA76-16DF605713DA}"/>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6" name="Oval 235">
              <a:extLst>
                <a:ext uri="{FF2B5EF4-FFF2-40B4-BE49-F238E27FC236}">
                  <a16:creationId xmlns:a16="http://schemas.microsoft.com/office/drawing/2014/main" id="{EC2C7B49-230E-4D7E-B943-CB399ACB7414}"/>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38" name="TextBox 237">
            <a:extLst>
              <a:ext uri="{FF2B5EF4-FFF2-40B4-BE49-F238E27FC236}">
                <a16:creationId xmlns:a16="http://schemas.microsoft.com/office/drawing/2014/main" id="{86C1CE88-D4A8-4AF6-BFB3-AE54E0C33C6D}"/>
              </a:ext>
            </a:extLst>
          </p:cNvPr>
          <p:cNvSpPr txBox="1"/>
          <p:nvPr/>
        </p:nvSpPr>
        <p:spPr>
          <a:xfrm>
            <a:off x="6103874" y="2123567"/>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COOPERATIVE</a:t>
            </a:r>
          </a:p>
          <a:p>
            <a:pPr algn="ctr"/>
            <a:r>
              <a:rPr lang="en-US" dirty="0">
                <a:solidFill>
                  <a:prstClr val="black"/>
                </a:solidFill>
                <a:latin typeface="Arial" panose="020B0604020202020204" pitchFamily="34" charset="0"/>
                <a:cs typeface="Arial" panose="020B0604020202020204" pitchFamily="34" charset="0"/>
              </a:rPr>
              <a:t>Assemble Team; </a:t>
            </a:r>
          </a:p>
          <a:p>
            <a:pPr algn="ctr"/>
            <a:r>
              <a:rPr lang="en-US" dirty="0">
                <a:solidFill>
                  <a:prstClr val="black"/>
                </a:solidFill>
                <a:latin typeface="Arial" panose="020B0604020202020204" pitchFamily="34" charset="0"/>
                <a:cs typeface="Arial" panose="020B0604020202020204" pitchFamily="34" charset="0"/>
              </a:rPr>
              <a:t>Develop Project</a:t>
            </a:r>
          </a:p>
        </p:txBody>
      </p:sp>
      <p:sp>
        <p:nvSpPr>
          <p:cNvPr id="239" name="TextBox 238">
            <a:extLst>
              <a:ext uri="{FF2B5EF4-FFF2-40B4-BE49-F238E27FC236}">
                <a16:creationId xmlns:a16="http://schemas.microsoft.com/office/drawing/2014/main" id="{57BE43D4-EA49-445A-8578-5F1F9AB1D440}"/>
              </a:ext>
            </a:extLst>
          </p:cNvPr>
          <p:cNvSpPr txBox="1"/>
          <p:nvPr/>
        </p:nvSpPr>
        <p:spPr>
          <a:xfrm>
            <a:off x="3919321" y="5433337"/>
            <a:ext cx="2239152"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STUDY </a:t>
            </a:r>
            <a:r>
              <a:rPr lang="en-US" dirty="0">
                <a:solidFill>
                  <a:prstClr val="black"/>
                </a:solidFill>
                <a:latin typeface="Arial" panose="020B0604020202020204" pitchFamily="34" charset="0"/>
                <a:cs typeface="Arial" panose="020B0604020202020204" pitchFamily="34" charset="0"/>
              </a:rPr>
              <a:t>PREP</a:t>
            </a:r>
          </a:p>
          <a:p>
            <a:pPr algn="ctr"/>
            <a:r>
              <a:rPr lang="en-US" dirty="0">
                <a:solidFill>
                  <a:prstClr val="black"/>
                </a:solidFill>
                <a:latin typeface="Arial" panose="020B0604020202020204" pitchFamily="34" charset="0"/>
                <a:cs typeface="Arial" panose="020B0604020202020204" pitchFamily="34" charset="0"/>
              </a:rPr>
              <a:t>Questions; Issue Brief; Hypothesis</a:t>
            </a:r>
          </a:p>
        </p:txBody>
      </p:sp>
      <p:sp>
        <p:nvSpPr>
          <p:cNvPr id="240" name="TextBox 239">
            <a:extLst>
              <a:ext uri="{FF2B5EF4-FFF2-40B4-BE49-F238E27FC236}">
                <a16:creationId xmlns:a16="http://schemas.microsoft.com/office/drawing/2014/main" id="{162D33B5-B3AD-4632-868B-EB3C97882BC2}"/>
              </a:ext>
            </a:extLst>
          </p:cNvPr>
          <p:cNvSpPr txBox="1"/>
          <p:nvPr/>
        </p:nvSpPr>
        <p:spPr>
          <a:xfrm>
            <a:off x="6112636" y="377164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PANEL/EXPERT</a:t>
            </a:r>
          </a:p>
          <a:p>
            <a:pPr algn="ctr"/>
            <a:r>
              <a:rPr lang="en-US" dirty="0">
                <a:solidFill>
                  <a:prstClr val="black"/>
                </a:solidFill>
                <a:latin typeface="Arial" panose="020B0604020202020204" pitchFamily="34" charset="0"/>
                <a:cs typeface="Arial" panose="020B0604020202020204" pitchFamily="34" charset="0"/>
              </a:rPr>
              <a:t>Develop Approach; Q&amp;A for Interview</a:t>
            </a:r>
          </a:p>
        </p:txBody>
      </p:sp>
      <p:sp>
        <p:nvSpPr>
          <p:cNvPr id="241" name="TextBox 240">
            <a:extLst>
              <a:ext uri="{FF2B5EF4-FFF2-40B4-BE49-F238E27FC236}">
                <a16:creationId xmlns:a16="http://schemas.microsoft.com/office/drawing/2014/main" id="{CD673432-AD13-4A3B-867C-B35490DC94F2}"/>
              </a:ext>
            </a:extLst>
          </p:cNvPr>
          <p:cNvSpPr txBox="1"/>
          <p:nvPr/>
        </p:nvSpPr>
        <p:spPr>
          <a:xfrm>
            <a:off x="8306583" y="2119199"/>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MIND MAP</a:t>
            </a:r>
          </a:p>
          <a:p>
            <a:pPr algn="ctr"/>
            <a:r>
              <a:rPr lang="en-US" dirty="0">
                <a:solidFill>
                  <a:prstClr val="black"/>
                </a:solidFill>
                <a:latin typeface="Arial" panose="020B0604020202020204" pitchFamily="34" charset="0"/>
                <a:cs typeface="Arial" panose="020B0604020202020204" pitchFamily="34" charset="0"/>
              </a:rPr>
              <a:t>Identify Subject Relationships</a:t>
            </a:r>
          </a:p>
        </p:txBody>
      </p:sp>
      <p:sp>
        <p:nvSpPr>
          <p:cNvPr id="242" name="TextBox 241">
            <a:extLst>
              <a:ext uri="{FF2B5EF4-FFF2-40B4-BE49-F238E27FC236}">
                <a16:creationId xmlns:a16="http://schemas.microsoft.com/office/drawing/2014/main" id="{EFE134C4-D9F3-45C1-AEC0-61572E6B8F89}"/>
              </a:ext>
            </a:extLst>
          </p:cNvPr>
          <p:cNvSpPr txBox="1"/>
          <p:nvPr/>
        </p:nvSpPr>
        <p:spPr>
          <a:xfrm>
            <a:off x="3931073" y="375774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MULTI-MEDIA</a:t>
            </a:r>
          </a:p>
          <a:p>
            <a:pPr algn="ctr"/>
            <a:r>
              <a:rPr lang="en-US" dirty="0">
                <a:solidFill>
                  <a:prstClr val="black"/>
                </a:solidFill>
                <a:latin typeface="Arial" panose="020B0604020202020204" pitchFamily="34" charset="0"/>
                <a:cs typeface="Arial" panose="020B0604020202020204" pitchFamily="34" charset="0"/>
              </a:rPr>
              <a:t>Develop Content for Media</a:t>
            </a:r>
          </a:p>
        </p:txBody>
      </p:sp>
      <p:sp>
        <p:nvSpPr>
          <p:cNvPr id="243" name="TextBox 242">
            <a:extLst>
              <a:ext uri="{FF2B5EF4-FFF2-40B4-BE49-F238E27FC236}">
                <a16:creationId xmlns:a16="http://schemas.microsoft.com/office/drawing/2014/main" id="{68B50002-6F62-4975-A7AC-16519D422DB8}"/>
              </a:ext>
            </a:extLst>
          </p:cNvPr>
          <p:cNvSpPr txBox="1"/>
          <p:nvPr/>
        </p:nvSpPr>
        <p:spPr>
          <a:xfrm>
            <a:off x="3926499" y="2122953"/>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CASE STUDY</a:t>
            </a:r>
          </a:p>
          <a:p>
            <a:pPr algn="ctr"/>
            <a:r>
              <a:rPr lang="en-US" dirty="0">
                <a:solidFill>
                  <a:prstClr val="black"/>
                </a:solidFill>
                <a:latin typeface="Arial" panose="020B0604020202020204" pitchFamily="34" charset="0"/>
                <a:cs typeface="Arial" panose="020B0604020202020204" pitchFamily="34" charset="0"/>
              </a:rPr>
              <a:t>Design Study;</a:t>
            </a:r>
          </a:p>
          <a:p>
            <a:pPr algn="ctr"/>
            <a:r>
              <a:rPr lang="en-US" dirty="0">
                <a:solidFill>
                  <a:prstClr val="black"/>
                </a:solidFill>
                <a:latin typeface="Arial" panose="020B0604020202020204" pitchFamily="34" charset="0"/>
                <a:cs typeface="Arial" panose="020B0604020202020204" pitchFamily="34" charset="0"/>
              </a:rPr>
              <a:t>Research Subjects</a:t>
            </a:r>
          </a:p>
        </p:txBody>
      </p:sp>
      <p:sp>
        <p:nvSpPr>
          <p:cNvPr id="244" name="TextBox 243">
            <a:extLst>
              <a:ext uri="{FF2B5EF4-FFF2-40B4-BE49-F238E27FC236}">
                <a16:creationId xmlns:a16="http://schemas.microsoft.com/office/drawing/2014/main" id="{7073022C-D39A-432B-A9A5-4BD8448230CE}"/>
              </a:ext>
            </a:extLst>
          </p:cNvPr>
          <p:cNvSpPr txBox="1"/>
          <p:nvPr/>
        </p:nvSpPr>
        <p:spPr>
          <a:xfrm>
            <a:off x="8284230" y="3762529"/>
            <a:ext cx="2209213"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PROPOSAL</a:t>
            </a:r>
          </a:p>
          <a:p>
            <a:pPr algn="ctr"/>
            <a:r>
              <a:rPr lang="en-US" dirty="0">
                <a:solidFill>
                  <a:prstClr val="black"/>
                </a:solidFill>
                <a:latin typeface="Arial" panose="020B0604020202020204" pitchFamily="34" charset="0"/>
                <a:cs typeface="Arial" panose="020B0604020202020204" pitchFamily="34" charset="0"/>
              </a:rPr>
              <a:t>Identify Problem &amp; Potential Solution</a:t>
            </a:r>
          </a:p>
        </p:txBody>
      </p:sp>
      <p:sp>
        <p:nvSpPr>
          <p:cNvPr id="245" name="TextBox 244">
            <a:extLst>
              <a:ext uri="{FF2B5EF4-FFF2-40B4-BE49-F238E27FC236}">
                <a16:creationId xmlns:a16="http://schemas.microsoft.com/office/drawing/2014/main" id="{51A24442-16B2-4AC3-90FB-066C39D7085C}"/>
              </a:ext>
            </a:extLst>
          </p:cNvPr>
          <p:cNvSpPr txBox="1"/>
          <p:nvPr/>
        </p:nvSpPr>
        <p:spPr>
          <a:xfrm>
            <a:off x="8299234" y="5416533"/>
            <a:ext cx="2194560" cy="923330"/>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PRE</a:t>
            </a:r>
            <a:r>
              <a:rPr lang="en-US" b="1" dirty="0">
                <a:solidFill>
                  <a:prstClr val="black"/>
                </a:solidFill>
                <a:latin typeface="Arial" panose="020B0604020202020204" pitchFamily="34" charset="0"/>
                <a:cs typeface="Arial" panose="020B0604020202020204" pitchFamily="34" charset="0"/>
              </a:rPr>
              <a:t> WORKSHOP</a:t>
            </a:r>
          </a:p>
          <a:p>
            <a:pPr algn="ctr"/>
            <a:r>
              <a:rPr lang="en-US" dirty="0">
                <a:solidFill>
                  <a:prstClr val="black"/>
                </a:solidFill>
                <a:latin typeface="Arial" panose="020B0604020202020204" pitchFamily="34" charset="0"/>
                <a:cs typeface="Arial" panose="020B0604020202020204" pitchFamily="34" charset="0"/>
              </a:rPr>
              <a:t>Create PPT; Workshop Tools</a:t>
            </a:r>
          </a:p>
        </p:txBody>
      </p:sp>
      <p:sp>
        <p:nvSpPr>
          <p:cNvPr id="246" name="TextBox 245">
            <a:extLst>
              <a:ext uri="{FF2B5EF4-FFF2-40B4-BE49-F238E27FC236}">
                <a16:creationId xmlns:a16="http://schemas.microsoft.com/office/drawing/2014/main" id="{737382EC-D07E-4399-8F69-DDF4FCBD6EF0}"/>
              </a:ext>
            </a:extLst>
          </p:cNvPr>
          <p:cNvSpPr txBox="1"/>
          <p:nvPr/>
        </p:nvSpPr>
        <p:spPr>
          <a:xfrm>
            <a:off x="1724761" y="378843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MENTAL MODELS</a:t>
            </a:r>
          </a:p>
          <a:p>
            <a:pPr algn="ctr"/>
            <a:r>
              <a:rPr lang="en-US" dirty="0">
                <a:solidFill>
                  <a:prstClr val="black"/>
                </a:solidFill>
                <a:latin typeface="Arial" panose="020B0604020202020204" pitchFamily="34" charset="0"/>
                <a:cs typeface="Arial" panose="020B0604020202020204" pitchFamily="34" charset="0"/>
              </a:rPr>
              <a:t>Identify Client Bias; </a:t>
            </a:r>
            <a:r>
              <a:rPr lang="en-US" spc="-50" dirty="0">
                <a:solidFill>
                  <a:prstClr val="black"/>
                </a:solidFill>
                <a:latin typeface="Arial" panose="020B0604020202020204" pitchFamily="34" charset="0"/>
                <a:cs typeface="Arial" panose="020B0604020202020204" pitchFamily="34" charset="0"/>
              </a:rPr>
              <a:t>Thinking Framework</a:t>
            </a:r>
          </a:p>
        </p:txBody>
      </p:sp>
      <p:sp>
        <p:nvSpPr>
          <p:cNvPr id="247" name="TextBox 246">
            <a:extLst>
              <a:ext uri="{FF2B5EF4-FFF2-40B4-BE49-F238E27FC236}">
                <a16:creationId xmlns:a16="http://schemas.microsoft.com/office/drawing/2014/main" id="{E1602151-DDCE-4EF1-A1B1-F8832F7699CA}"/>
              </a:ext>
            </a:extLst>
          </p:cNvPr>
          <p:cNvSpPr txBox="1"/>
          <p:nvPr/>
        </p:nvSpPr>
        <p:spPr>
          <a:xfrm>
            <a:off x="1711939" y="211799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ARTICLE</a:t>
            </a:r>
          </a:p>
          <a:p>
            <a:pPr algn="ctr"/>
            <a:r>
              <a:rPr lang="en-US" dirty="0">
                <a:solidFill>
                  <a:prstClr val="black"/>
                </a:solidFill>
                <a:latin typeface="Arial" panose="020B0604020202020204" pitchFamily="34" charset="0"/>
                <a:cs typeface="Arial" panose="020B0604020202020204" pitchFamily="34" charset="0"/>
              </a:rPr>
              <a:t>Write Short Popular Press Article</a:t>
            </a:r>
          </a:p>
        </p:txBody>
      </p:sp>
      <p:sp>
        <p:nvSpPr>
          <p:cNvPr id="248" name="TextBox 247">
            <a:extLst>
              <a:ext uri="{FF2B5EF4-FFF2-40B4-BE49-F238E27FC236}">
                <a16:creationId xmlns:a16="http://schemas.microsoft.com/office/drawing/2014/main" id="{0E7FBA41-7057-46A9-9028-7C824A5CA85F}"/>
              </a:ext>
            </a:extLst>
          </p:cNvPr>
          <p:cNvSpPr txBox="1"/>
          <p:nvPr/>
        </p:nvSpPr>
        <p:spPr>
          <a:xfrm>
            <a:off x="1545482" y="5433337"/>
            <a:ext cx="2358344" cy="923330"/>
          </a:xfrm>
          <a:prstGeom prst="rect">
            <a:avLst/>
          </a:prstGeom>
          <a:noFill/>
        </p:spPr>
        <p:txBody>
          <a:bodyPr wrap="square" rtlCol="0">
            <a:spAutoFit/>
          </a:bodyPr>
          <a:lstStyle/>
          <a:p>
            <a:pPr algn="ctr"/>
            <a:r>
              <a:rPr lang="en-US" b="1" spc="-100" dirty="0">
                <a:solidFill>
                  <a:prstClr val="black"/>
                </a:solidFill>
                <a:latin typeface="Arial" panose="020B0604020202020204" pitchFamily="34" charset="0"/>
                <a:cs typeface="Arial" panose="020B0604020202020204" pitchFamily="34" charset="0"/>
              </a:rPr>
              <a:t>REPORT </a:t>
            </a:r>
            <a:r>
              <a:rPr lang="en-US" spc="-100" dirty="0">
                <a:solidFill>
                  <a:prstClr val="black"/>
                </a:solidFill>
                <a:latin typeface="Arial" panose="020B0604020202020204" pitchFamily="34" charset="0"/>
                <a:cs typeface="Arial" panose="020B0604020202020204" pitchFamily="34" charset="0"/>
              </a:rPr>
              <a:t>RESEARCH</a:t>
            </a:r>
          </a:p>
          <a:p>
            <a:pPr algn="ctr"/>
            <a:r>
              <a:rPr lang="en-US" dirty="0">
                <a:solidFill>
                  <a:prstClr val="black"/>
                </a:solidFill>
                <a:latin typeface="Arial" panose="020B0604020202020204" pitchFamily="34" charset="0"/>
                <a:cs typeface="Arial" panose="020B0604020202020204" pitchFamily="34" charset="0"/>
              </a:rPr>
              <a:t>Develop Research;</a:t>
            </a:r>
          </a:p>
          <a:p>
            <a:pPr algn="ctr"/>
            <a:r>
              <a:rPr lang="en-US" dirty="0">
                <a:solidFill>
                  <a:prstClr val="black"/>
                </a:solidFill>
                <a:latin typeface="Arial" panose="020B0604020202020204" pitchFamily="34" charset="0"/>
                <a:cs typeface="Arial" panose="020B0604020202020204" pitchFamily="34" charset="0"/>
              </a:rPr>
              <a:t>Current/Future State</a:t>
            </a:r>
          </a:p>
        </p:txBody>
      </p:sp>
      <p:sp>
        <p:nvSpPr>
          <p:cNvPr id="249" name="TextBox 248">
            <a:extLst>
              <a:ext uri="{FF2B5EF4-FFF2-40B4-BE49-F238E27FC236}">
                <a16:creationId xmlns:a16="http://schemas.microsoft.com/office/drawing/2014/main" id="{E229DB8E-2A38-4F54-8076-1FD9528612DB}"/>
              </a:ext>
            </a:extLst>
          </p:cNvPr>
          <p:cNvSpPr txBox="1"/>
          <p:nvPr/>
        </p:nvSpPr>
        <p:spPr>
          <a:xfrm>
            <a:off x="6067525" y="5435523"/>
            <a:ext cx="2202697" cy="923330"/>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CONDUCT</a:t>
            </a:r>
            <a:r>
              <a:rPr lang="en-US" b="1" dirty="0">
                <a:solidFill>
                  <a:prstClr val="black"/>
                </a:solidFill>
                <a:latin typeface="Arial" panose="020B0604020202020204" pitchFamily="34" charset="0"/>
                <a:cs typeface="Arial" panose="020B0604020202020204" pitchFamily="34" charset="0"/>
              </a:rPr>
              <a:t> TOOL</a:t>
            </a:r>
          </a:p>
          <a:p>
            <a:pPr algn="ctr"/>
            <a:r>
              <a:rPr lang="en-US" dirty="0">
                <a:solidFill>
                  <a:prstClr val="black"/>
                </a:solidFill>
                <a:latin typeface="Arial" panose="020B0604020202020204" pitchFamily="34" charset="0"/>
                <a:cs typeface="Arial" panose="020B0604020202020204" pitchFamily="34" charset="0"/>
              </a:rPr>
              <a:t>Complete Business Tool with Client</a:t>
            </a:r>
          </a:p>
        </p:txBody>
      </p:sp>
      <p:sp>
        <p:nvSpPr>
          <p:cNvPr id="66" name="TextBox 65">
            <a:extLst>
              <a:ext uri="{FF2B5EF4-FFF2-40B4-BE49-F238E27FC236}">
                <a16:creationId xmlns:a16="http://schemas.microsoft.com/office/drawing/2014/main" id="{AE5BDC3B-4A8D-4F97-9568-7D2BD98E7A2F}"/>
              </a:ext>
            </a:extLst>
          </p:cNvPr>
          <p:cNvSpPr txBox="1"/>
          <p:nvPr/>
        </p:nvSpPr>
        <p:spPr>
          <a:xfrm>
            <a:off x="6972868" y="157312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5BC4CA28-A2DB-4113-B315-3E33DBA2AC53}"/>
              </a:ext>
            </a:extLst>
          </p:cNvPr>
          <p:cNvSpPr txBox="1"/>
          <p:nvPr/>
        </p:nvSpPr>
        <p:spPr>
          <a:xfrm>
            <a:off x="2603038" y="157312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D6A94BD7-D694-4A4D-89AA-BC52713AF0C3}"/>
              </a:ext>
            </a:extLst>
          </p:cNvPr>
          <p:cNvSpPr txBox="1"/>
          <p:nvPr/>
        </p:nvSpPr>
        <p:spPr>
          <a:xfrm>
            <a:off x="4790412" y="1593431"/>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B265CC92-DD5F-4A43-8FAC-433F4CD56F90}"/>
              </a:ext>
            </a:extLst>
          </p:cNvPr>
          <p:cNvSpPr txBox="1"/>
          <p:nvPr/>
        </p:nvSpPr>
        <p:spPr>
          <a:xfrm>
            <a:off x="9216705" y="160106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0CC7925D-2635-42BA-8E3C-88BBC2DA547E}"/>
              </a:ext>
            </a:extLst>
          </p:cNvPr>
          <p:cNvSpPr txBox="1"/>
          <p:nvPr/>
        </p:nvSpPr>
        <p:spPr>
          <a:xfrm>
            <a:off x="2591324" y="3221120"/>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25CA25-53DE-481E-A2F8-CA7A79A1E230}"/>
              </a:ext>
            </a:extLst>
          </p:cNvPr>
          <p:cNvSpPr txBox="1"/>
          <p:nvPr/>
        </p:nvSpPr>
        <p:spPr>
          <a:xfrm>
            <a:off x="4790412" y="323941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16575A52-CFB8-44E8-A2ED-D877C8DC6B2D}"/>
              </a:ext>
            </a:extLst>
          </p:cNvPr>
          <p:cNvSpPr txBox="1"/>
          <p:nvPr/>
        </p:nvSpPr>
        <p:spPr>
          <a:xfrm>
            <a:off x="6935673" y="3262814"/>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6CF281E-79B7-4570-A597-8C62EC67BF4A}"/>
              </a:ext>
            </a:extLst>
          </p:cNvPr>
          <p:cNvSpPr txBox="1"/>
          <p:nvPr/>
        </p:nvSpPr>
        <p:spPr>
          <a:xfrm>
            <a:off x="9191052" y="326861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ED5A3859-2A48-4F7F-B792-F25A1FAAB5E1}"/>
              </a:ext>
            </a:extLst>
          </p:cNvPr>
          <p:cNvSpPr txBox="1"/>
          <p:nvPr/>
        </p:nvSpPr>
        <p:spPr>
          <a:xfrm>
            <a:off x="2599035" y="4877107"/>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EC537AB5-9947-4401-8EA5-9802DF2EFD34}"/>
              </a:ext>
            </a:extLst>
          </p:cNvPr>
          <p:cNvSpPr txBox="1"/>
          <p:nvPr/>
        </p:nvSpPr>
        <p:spPr>
          <a:xfrm>
            <a:off x="4765712" y="4883284"/>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32D9901-165F-45A2-AB47-8339A28F08C6}"/>
              </a:ext>
            </a:extLst>
          </p:cNvPr>
          <p:cNvSpPr txBox="1"/>
          <p:nvPr/>
        </p:nvSpPr>
        <p:spPr>
          <a:xfrm>
            <a:off x="7012507" y="4935703"/>
            <a:ext cx="1647841" cy="400110"/>
          </a:xfrm>
          <a:prstGeom prst="rect">
            <a:avLst/>
          </a:prstGeom>
          <a:noFill/>
        </p:spPr>
        <p:txBody>
          <a:bodyPr wrap="square" rtlCol="0">
            <a:spAutoFit/>
          </a:bodyPr>
          <a:lstStyle/>
          <a:p>
            <a:r>
              <a:rPr lang="en-US" sz="2000" b="1" dirty="0">
                <a:ln>
                  <a:solidFill>
                    <a:srgbClr val="021F3D"/>
                  </a:solidFill>
                </a:ln>
                <a:solidFill>
                  <a:srgbClr val="021F3D"/>
                </a:solidFill>
                <a:latin typeface="Arial" panose="020B0604020202020204" pitchFamily="34" charset="0"/>
                <a:ea typeface="Yu Mincho Demibold" panose="020B0400000000000000" pitchFamily="18" charset="-128"/>
                <a:cs typeface="Arial" panose="020B0604020202020204" pitchFamily="34" charset="0"/>
              </a:rPr>
              <a:t>⑪</a:t>
            </a:r>
            <a:endParaRPr lang="en-US" sz="2000" b="1" dirty="0">
              <a:ln>
                <a:solidFill>
                  <a:srgbClr val="021F3D"/>
                </a:solidFill>
              </a:ln>
              <a:solidFill>
                <a:srgbClr val="021F3D"/>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F310BEB3-CFDE-43B7-B913-6E7FBC6BDE01}"/>
              </a:ext>
            </a:extLst>
          </p:cNvPr>
          <p:cNvSpPr txBox="1"/>
          <p:nvPr/>
        </p:nvSpPr>
        <p:spPr>
          <a:xfrm>
            <a:off x="9229693" y="4975463"/>
            <a:ext cx="1647841" cy="400110"/>
          </a:xfrm>
          <a:prstGeom prst="rect">
            <a:avLst/>
          </a:prstGeom>
          <a:noFill/>
        </p:spPr>
        <p:txBody>
          <a:bodyPr wrap="square" rtlCol="0">
            <a:spAutoFit/>
          </a:bodyPr>
          <a:lstStyle/>
          <a:p>
            <a:r>
              <a:rPr lang="en-US" sz="2000" b="1" dirty="0">
                <a:ln>
                  <a:solidFill>
                    <a:srgbClr val="021F3D"/>
                  </a:solidFill>
                </a:ln>
                <a:solidFill>
                  <a:srgbClr val="021F3D"/>
                </a:solidFill>
                <a:latin typeface="Arial" panose="020B0604020202020204" pitchFamily="34" charset="0"/>
                <a:ea typeface="Yu Mincho Demibold" panose="020B0400000000000000" pitchFamily="18" charset="-128"/>
                <a:cs typeface="Arial" panose="020B0604020202020204" pitchFamily="34" charset="0"/>
              </a:rPr>
              <a:t>⑫</a:t>
            </a:r>
            <a:endParaRPr lang="en-US" sz="2000" b="1" dirty="0">
              <a:ln>
                <a:solidFill>
                  <a:srgbClr val="021F3D"/>
                </a:solidFill>
              </a:ln>
              <a:solidFill>
                <a:srgbClr val="021F3D"/>
              </a:solidFill>
              <a:latin typeface="Arial" panose="020B0604020202020204" pitchFamily="34" charset="0"/>
              <a:cs typeface="Arial" panose="020B0604020202020204" pitchFamily="34" charset="0"/>
            </a:endParaRPr>
          </a:p>
        </p:txBody>
      </p:sp>
      <p:sp>
        <p:nvSpPr>
          <p:cNvPr id="79" name="Rounded Rectangle 40">
            <a:extLst>
              <a:ext uri="{FF2B5EF4-FFF2-40B4-BE49-F238E27FC236}">
                <a16:creationId xmlns:a16="http://schemas.microsoft.com/office/drawing/2014/main" id="{C89D1393-0789-4CF6-8DF9-DD7B34ABC896}"/>
              </a:ext>
            </a:extLst>
          </p:cNvPr>
          <p:cNvSpPr/>
          <p:nvPr/>
        </p:nvSpPr>
        <p:spPr>
          <a:xfrm rot="5400000">
            <a:off x="2508835" y="576896"/>
            <a:ext cx="64008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737759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7C590DAE-AB37-4B68-B3D0-F2F45F7160BC}"/>
              </a:ext>
            </a:extLst>
          </p:cNvPr>
          <p:cNvSpPr txBox="1"/>
          <p:nvPr/>
        </p:nvSpPr>
        <p:spPr>
          <a:xfrm>
            <a:off x="1524000" y="322363"/>
            <a:ext cx="9144000" cy="738664"/>
          </a:xfrm>
          <a:prstGeom prst="rect">
            <a:avLst/>
          </a:prstGeom>
          <a:noFill/>
        </p:spPr>
        <p:txBody>
          <a:bodyPr wrap="square" lIns="0" tIns="0" rIns="0" bIns="0" rtlCol="0">
            <a:spAutoFit/>
          </a:bodyPr>
          <a:lstStyle/>
          <a:p>
            <a:pPr algn="ctr">
              <a:defRPr/>
            </a:pPr>
            <a:r>
              <a:rPr lang="en-US" sz="4800" b="1" dirty="0">
                <a:solidFill>
                  <a:prstClr val="white"/>
                </a:solidFill>
                <a:latin typeface="Arial" panose="020B0604020202020204" pitchFamily="34" charset="0"/>
                <a:cs typeface="Arial" panose="020B0604020202020204" pitchFamily="34" charset="0"/>
              </a:rPr>
              <a:t>SUMMATIVE </a:t>
            </a:r>
            <a:r>
              <a:rPr lang="en-US" sz="3200" dirty="0">
                <a:solidFill>
                  <a:prstClr val="white"/>
                </a:solidFill>
                <a:latin typeface="Arial" panose="020B0604020202020204" pitchFamily="34" charset="0"/>
                <a:cs typeface="Arial" panose="020B0604020202020204" pitchFamily="34" charset="0"/>
              </a:rPr>
              <a:t>ASSESSMENTS</a:t>
            </a:r>
          </a:p>
        </p:txBody>
      </p:sp>
      <p:pic>
        <p:nvPicPr>
          <p:cNvPr id="35" name="Picture 34">
            <a:extLst>
              <a:ext uri="{FF2B5EF4-FFF2-40B4-BE49-F238E27FC236}">
                <a16:creationId xmlns:a16="http://schemas.microsoft.com/office/drawing/2014/main" id="{17F813A6-EF9B-4FE8-97AC-1864BB40F6C9}"/>
              </a:ext>
            </a:extLst>
          </p:cNvPr>
          <p:cNvPicPr>
            <a:picLocks noChangeAspect="1"/>
          </p:cNvPicPr>
          <p:nvPr/>
        </p:nvPicPr>
        <p:blipFill>
          <a:blip r:embed="rId2">
            <a:duotone>
              <a:prstClr val="black"/>
              <a:schemeClr val="accent3">
                <a:tint val="45000"/>
                <a:satMod val="400000"/>
              </a:schemeClr>
            </a:duotone>
          </a:blip>
          <a:stretch>
            <a:fillRect/>
          </a:stretch>
        </p:blipFill>
        <p:spPr>
          <a:xfrm>
            <a:off x="1524000" y="1339564"/>
            <a:ext cx="9144000" cy="5518436"/>
          </a:xfrm>
          <a:prstGeom prst="rect">
            <a:avLst/>
          </a:prstGeom>
        </p:spPr>
      </p:pic>
      <p:sp>
        <p:nvSpPr>
          <p:cNvPr id="12" name="Freeform 11"/>
          <p:cNvSpPr/>
          <p:nvPr/>
        </p:nvSpPr>
        <p:spPr>
          <a:xfrm rot="10800000" flipV="1">
            <a:off x="1518299" y="940905"/>
            <a:ext cx="9144000" cy="5917095"/>
          </a:xfrm>
          <a:custGeom>
            <a:avLst/>
            <a:gdLst>
              <a:gd name="connsiteX0" fmla="*/ 9144000 w 9144000"/>
              <a:gd name="connsiteY0" fmla="*/ 2997623 h 2997623"/>
              <a:gd name="connsiteX1" fmla="*/ 0 w 9144000"/>
              <a:gd name="connsiteY1" fmla="*/ 2997623 h 2997623"/>
              <a:gd name="connsiteX2" fmla="*/ 0 w 9144000"/>
              <a:gd name="connsiteY2" fmla="*/ 192057 h 2997623"/>
              <a:gd name="connsiteX3" fmla="*/ 4350306 w 9144000"/>
              <a:gd name="connsiteY3" fmla="*/ 192057 h 2997623"/>
              <a:gd name="connsiteX4" fmla="*/ 4572000 w 9144000"/>
              <a:gd name="connsiteY4" fmla="*/ 0 h 2997623"/>
              <a:gd name="connsiteX5" fmla="*/ 4793694 w 9144000"/>
              <a:gd name="connsiteY5" fmla="*/ 192057 h 2997623"/>
              <a:gd name="connsiteX6" fmla="*/ 9144000 w 9144000"/>
              <a:gd name="connsiteY6" fmla="*/ 192057 h 29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997623">
                <a:moveTo>
                  <a:pt x="9144000" y="2997623"/>
                </a:moveTo>
                <a:lnTo>
                  <a:pt x="0" y="2997623"/>
                </a:lnTo>
                <a:lnTo>
                  <a:pt x="0" y="192057"/>
                </a:lnTo>
                <a:lnTo>
                  <a:pt x="4350306" y="192057"/>
                </a:lnTo>
                <a:lnTo>
                  <a:pt x="4572000" y="0"/>
                </a:lnTo>
                <a:lnTo>
                  <a:pt x="4793694" y="192057"/>
                </a:lnTo>
                <a:lnTo>
                  <a:pt x="9144000" y="192057"/>
                </a:lnTo>
                <a:close/>
              </a:path>
            </a:pathLst>
          </a:custGeom>
          <a:solidFill>
            <a:srgbClr val="AFD4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Freeform 3"/>
          <p:cNvSpPr/>
          <p:nvPr/>
        </p:nvSpPr>
        <p:spPr>
          <a:xfrm>
            <a:off x="5678035" y="146220"/>
            <a:ext cx="864385" cy="204669"/>
          </a:xfrm>
          <a:custGeom>
            <a:avLst/>
            <a:gdLst>
              <a:gd name="connsiteX0" fmla="*/ 465525 w 931049"/>
              <a:gd name="connsiteY0" fmla="*/ 0 h 350792"/>
              <a:gd name="connsiteX1" fmla="*/ 931049 w 931049"/>
              <a:gd name="connsiteY1" fmla="*/ 350792 h 350792"/>
              <a:gd name="connsiteX2" fmla="*/ 754578 w 931049"/>
              <a:gd name="connsiteY2" fmla="*/ 350792 h 350792"/>
              <a:gd name="connsiteX3" fmla="*/ 465524 w 931049"/>
              <a:gd name="connsiteY3" fmla="*/ 132977 h 350792"/>
              <a:gd name="connsiteX4" fmla="*/ 176470 w 931049"/>
              <a:gd name="connsiteY4" fmla="*/ 350792 h 350792"/>
              <a:gd name="connsiteX5" fmla="*/ 0 w 931049"/>
              <a:gd name="connsiteY5" fmla="*/ 350792 h 350792"/>
              <a:gd name="connsiteX6" fmla="*/ 465525 w 931049"/>
              <a:gd name="connsiteY6" fmla="*/ 0 h 35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049" h="350792">
                <a:moveTo>
                  <a:pt x="465525" y="0"/>
                </a:moveTo>
                <a:lnTo>
                  <a:pt x="931049" y="350792"/>
                </a:lnTo>
                <a:lnTo>
                  <a:pt x="754578" y="350792"/>
                </a:lnTo>
                <a:lnTo>
                  <a:pt x="465524" y="132977"/>
                </a:lnTo>
                <a:lnTo>
                  <a:pt x="176470" y="350792"/>
                </a:lnTo>
                <a:lnTo>
                  <a:pt x="0" y="350792"/>
                </a:lnTo>
                <a:lnTo>
                  <a:pt x="465525" y="0"/>
                </a:lnTo>
                <a:close/>
              </a:path>
            </a:pathLst>
          </a:custGeom>
          <a:solidFill>
            <a:srgbClr val="AFD4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srgbClr val="04A19A"/>
              </a:solidFill>
              <a:latin typeface="Calibri"/>
            </a:endParaRPr>
          </a:p>
        </p:txBody>
      </p:sp>
      <p:cxnSp>
        <p:nvCxnSpPr>
          <p:cNvPr id="70" name="Straight Connector 69"/>
          <p:cNvCxnSpPr/>
          <p:nvPr/>
        </p:nvCxnSpPr>
        <p:spPr>
          <a:xfrm>
            <a:off x="391932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09477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27022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955714" y="3160644"/>
            <a:ext cx="828048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5C5DDD6-32E7-4602-8DD0-B98A5EF7FC4F}"/>
              </a:ext>
            </a:extLst>
          </p:cNvPr>
          <p:cNvCxnSpPr/>
          <p:nvPr/>
        </p:nvCxnSpPr>
        <p:spPr>
          <a:xfrm flipV="1">
            <a:off x="1950055" y="4810133"/>
            <a:ext cx="828048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18147D8-17E5-479A-B3BA-C9F8F330F109}"/>
              </a:ext>
            </a:extLst>
          </p:cNvPr>
          <p:cNvGrpSpPr/>
          <p:nvPr/>
        </p:nvGrpSpPr>
        <p:grpSpPr>
          <a:xfrm>
            <a:off x="2590263" y="1565200"/>
            <a:ext cx="548640" cy="548640"/>
            <a:chOff x="847118" y="2271565"/>
            <a:chExt cx="548640" cy="548640"/>
          </a:xfrm>
        </p:grpSpPr>
        <p:sp>
          <p:nvSpPr>
            <p:cNvPr id="153" name="Oval 152">
              <a:extLst>
                <a:ext uri="{FF2B5EF4-FFF2-40B4-BE49-F238E27FC236}">
                  <a16:creationId xmlns:a16="http://schemas.microsoft.com/office/drawing/2014/main" id="{8929A85A-8902-4BA3-BC9E-652D8AC465E7}"/>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399E5897-D9E8-49BD-968E-974C3C3A237B}"/>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54" name="Group 153">
            <a:extLst>
              <a:ext uri="{FF2B5EF4-FFF2-40B4-BE49-F238E27FC236}">
                <a16:creationId xmlns:a16="http://schemas.microsoft.com/office/drawing/2014/main" id="{04F9C898-C226-47DE-A761-700CEF74BB77}"/>
              </a:ext>
            </a:extLst>
          </p:cNvPr>
          <p:cNvGrpSpPr/>
          <p:nvPr/>
        </p:nvGrpSpPr>
        <p:grpSpPr>
          <a:xfrm>
            <a:off x="4778487" y="1565200"/>
            <a:ext cx="548640" cy="548640"/>
            <a:chOff x="847118" y="2271565"/>
            <a:chExt cx="548640" cy="548640"/>
          </a:xfrm>
        </p:grpSpPr>
        <p:sp>
          <p:nvSpPr>
            <p:cNvPr id="155" name="Oval 154">
              <a:extLst>
                <a:ext uri="{FF2B5EF4-FFF2-40B4-BE49-F238E27FC236}">
                  <a16:creationId xmlns:a16="http://schemas.microsoft.com/office/drawing/2014/main" id="{0614FE89-391A-4D0D-80A2-1C7535D81A24}"/>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6" name="Oval 155">
              <a:extLst>
                <a:ext uri="{FF2B5EF4-FFF2-40B4-BE49-F238E27FC236}">
                  <a16:creationId xmlns:a16="http://schemas.microsoft.com/office/drawing/2014/main" id="{EC830389-DB3B-4213-B971-21129907FC7E}"/>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57" name="Group 156">
            <a:extLst>
              <a:ext uri="{FF2B5EF4-FFF2-40B4-BE49-F238E27FC236}">
                <a16:creationId xmlns:a16="http://schemas.microsoft.com/office/drawing/2014/main" id="{E305F196-9590-4C47-B649-F0F96673D073}"/>
              </a:ext>
            </a:extLst>
          </p:cNvPr>
          <p:cNvGrpSpPr/>
          <p:nvPr/>
        </p:nvGrpSpPr>
        <p:grpSpPr>
          <a:xfrm>
            <a:off x="6953936" y="1554317"/>
            <a:ext cx="548640" cy="548640"/>
            <a:chOff x="847118" y="2271565"/>
            <a:chExt cx="548640" cy="548640"/>
          </a:xfrm>
        </p:grpSpPr>
        <p:sp>
          <p:nvSpPr>
            <p:cNvPr id="208" name="Oval 207">
              <a:extLst>
                <a:ext uri="{FF2B5EF4-FFF2-40B4-BE49-F238E27FC236}">
                  <a16:creationId xmlns:a16="http://schemas.microsoft.com/office/drawing/2014/main" id="{AB2A3EFD-2C4B-481A-8989-C8F9ACBCB4F3}"/>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9" name="Oval 208">
              <a:extLst>
                <a:ext uri="{FF2B5EF4-FFF2-40B4-BE49-F238E27FC236}">
                  <a16:creationId xmlns:a16="http://schemas.microsoft.com/office/drawing/2014/main" id="{3C0AA1A9-6632-4DE7-AFCE-16C97F207FA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0" name="Group 209">
            <a:extLst>
              <a:ext uri="{FF2B5EF4-FFF2-40B4-BE49-F238E27FC236}">
                <a16:creationId xmlns:a16="http://schemas.microsoft.com/office/drawing/2014/main" id="{CC28B990-41BF-4FB1-9549-3A6F595CFC5D}"/>
              </a:ext>
            </a:extLst>
          </p:cNvPr>
          <p:cNvGrpSpPr/>
          <p:nvPr/>
        </p:nvGrpSpPr>
        <p:grpSpPr>
          <a:xfrm>
            <a:off x="9191940" y="1566663"/>
            <a:ext cx="548640" cy="548640"/>
            <a:chOff x="847118" y="2271565"/>
            <a:chExt cx="548640" cy="548640"/>
          </a:xfrm>
        </p:grpSpPr>
        <p:sp>
          <p:nvSpPr>
            <p:cNvPr id="211" name="Oval 210">
              <a:extLst>
                <a:ext uri="{FF2B5EF4-FFF2-40B4-BE49-F238E27FC236}">
                  <a16:creationId xmlns:a16="http://schemas.microsoft.com/office/drawing/2014/main" id="{D249EC16-1FD4-4A8E-B18C-1528030B3D08}"/>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2" name="Oval 211">
              <a:extLst>
                <a:ext uri="{FF2B5EF4-FFF2-40B4-BE49-F238E27FC236}">
                  <a16:creationId xmlns:a16="http://schemas.microsoft.com/office/drawing/2014/main" id="{3A8DA590-90AF-49EF-B6F2-4328E48C6AE3}"/>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3" name="Group 212">
            <a:extLst>
              <a:ext uri="{FF2B5EF4-FFF2-40B4-BE49-F238E27FC236}">
                <a16:creationId xmlns:a16="http://schemas.microsoft.com/office/drawing/2014/main" id="{45071B00-4C6E-41FD-9CED-A068C1FE9793}"/>
              </a:ext>
            </a:extLst>
          </p:cNvPr>
          <p:cNvGrpSpPr/>
          <p:nvPr/>
        </p:nvGrpSpPr>
        <p:grpSpPr>
          <a:xfrm>
            <a:off x="2586279" y="3219442"/>
            <a:ext cx="548640" cy="548640"/>
            <a:chOff x="847118" y="2271565"/>
            <a:chExt cx="548640" cy="548640"/>
          </a:xfrm>
        </p:grpSpPr>
        <p:sp>
          <p:nvSpPr>
            <p:cNvPr id="214" name="Oval 213">
              <a:extLst>
                <a:ext uri="{FF2B5EF4-FFF2-40B4-BE49-F238E27FC236}">
                  <a16:creationId xmlns:a16="http://schemas.microsoft.com/office/drawing/2014/main" id="{BDBD27A5-E60A-4284-94BE-27FCD6D0B384}"/>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5" name="Oval 214">
              <a:extLst>
                <a:ext uri="{FF2B5EF4-FFF2-40B4-BE49-F238E27FC236}">
                  <a16:creationId xmlns:a16="http://schemas.microsoft.com/office/drawing/2014/main" id="{1843344E-71A7-48A0-BFCD-DCC468A1E48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6" name="Group 215">
            <a:extLst>
              <a:ext uri="{FF2B5EF4-FFF2-40B4-BE49-F238E27FC236}">
                <a16:creationId xmlns:a16="http://schemas.microsoft.com/office/drawing/2014/main" id="{AC73E499-6BE7-4D3F-848C-BED6CF7C7B5F}"/>
              </a:ext>
            </a:extLst>
          </p:cNvPr>
          <p:cNvGrpSpPr/>
          <p:nvPr/>
        </p:nvGrpSpPr>
        <p:grpSpPr>
          <a:xfrm>
            <a:off x="4774503" y="3220905"/>
            <a:ext cx="548640" cy="548640"/>
            <a:chOff x="847118" y="2271565"/>
            <a:chExt cx="548640" cy="548640"/>
          </a:xfrm>
        </p:grpSpPr>
        <p:sp>
          <p:nvSpPr>
            <p:cNvPr id="217" name="Oval 216">
              <a:extLst>
                <a:ext uri="{FF2B5EF4-FFF2-40B4-BE49-F238E27FC236}">
                  <a16:creationId xmlns:a16="http://schemas.microsoft.com/office/drawing/2014/main" id="{BA487690-D6DD-4C45-BD63-E0BE74015796}"/>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8" name="Oval 217">
              <a:extLst>
                <a:ext uri="{FF2B5EF4-FFF2-40B4-BE49-F238E27FC236}">
                  <a16:creationId xmlns:a16="http://schemas.microsoft.com/office/drawing/2014/main" id="{EBC42A01-DA42-48AA-82C6-CE618DFF6D21}"/>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9" name="Group 218">
            <a:extLst>
              <a:ext uri="{FF2B5EF4-FFF2-40B4-BE49-F238E27FC236}">
                <a16:creationId xmlns:a16="http://schemas.microsoft.com/office/drawing/2014/main" id="{639FB59D-0F2B-4C23-BCE0-35A4C2B6BCA9}"/>
              </a:ext>
            </a:extLst>
          </p:cNvPr>
          <p:cNvGrpSpPr/>
          <p:nvPr/>
        </p:nvGrpSpPr>
        <p:grpSpPr>
          <a:xfrm>
            <a:off x="6946869" y="3255902"/>
            <a:ext cx="548640" cy="548640"/>
            <a:chOff x="847118" y="2271565"/>
            <a:chExt cx="548640" cy="548640"/>
          </a:xfrm>
        </p:grpSpPr>
        <p:sp>
          <p:nvSpPr>
            <p:cNvPr id="220" name="Oval 219">
              <a:extLst>
                <a:ext uri="{FF2B5EF4-FFF2-40B4-BE49-F238E27FC236}">
                  <a16:creationId xmlns:a16="http://schemas.microsoft.com/office/drawing/2014/main" id="{2CDA430A-EA5D-4871-ABD5-55D07BEEC028}"/>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1" name="Oval 220">
              <a:extLst>
                <a:ext uri="{FF2B5EF4-FFF2-40B4-BE49-F238E27FC236}">
                  <a16:creationId xmlns:a16="http://schemas.microsoft.com/office/drawing/2014/main" id="{0484FD24-AA33-4C26-9267-E1586F46C834}"/>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2" name="Group 221">
            <a:extLst>
              <a:ext uri="{FF2B5EF4-FFF2-40B4-BE49-F238E27FC236}">
                <a16:creationId xmlns:a16="http://schemas.microsoft.com/office/drawing/2014/main" id="{F8765294-FB79-4FA0-B127-4840C28F5825}"/>
              </a:ext>
            </a:extLst>
          </p:cNvPr>
          <p:cNvGrpSpPr/>
          <p:nvPr/>
        </p:nvGrpSpPr>
        <p:grpSpPr>
          <a:xfrm>
            <a:off x="9187956" y="3255902"/>
            <a:ext cx="548640" cy="548640"/>
            <a:chOff x="847118" y="2271565"/>
            <a:chExt cx="548640" cy="548640"/>
          </a:xfrm>
        </p:grpSpPr>
        <p:sp>
          <p:nvSpPr>
            <p:cNvPr id="223" name="Oval 222">
              <a:extLst>
                <a:ext uri="{FF2B5EF4-FFF2-40B4-BE49-F238E27FC236}">
                  <a16:creationId xmlns:a16="http://schemas.microsoft.com/office/drawing/2014/main" id="{E6AD5D34-97C3-489B-9EBE-137A29298A75}"/>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4" name="Oval 223">
              <a:extLst>
                <a:ext uri="{FF2B5EF4-FFF2-40B4-BE49-F238E27FC236}">
                  <a16:creationId xmlns:a16="http://schemas.microsoft.com/office/drawing/2014/main" id="{A12FFBB0-55B0-4194-ABDF-EDDFC7E84BA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5" name="Group 224">
            <a:extLst>
              <a:ext uri="{FF2B5EF4-FFF2-40B4-BE49-F238E27FC236}">
                <a16:creationId xmlns:a16="http://schemas.microsoft.com/office/drawing/2014/main" id="{B637AE3C-36CC-4A35-A727-7B8BEF9311C7}"/>
              </a:ext>
            </a:extLst>
          </p:cNvPr>
          <p:cNvGrpSpPr/>
          <p:nvPr/>
        </p:nvGrpSpPr>
        <p:grpSpPr>
          <a:xfrm>
            <a:off x="2590263" y="4868930"/>
            <a:ext cx="548640" cy="548640"/>
            <a:chOff x="847118" y="2271565"/>
            <a:chExt cx="548640" cy="548640"/>
          </a:xfrm>
        </p:grpSpPr>
        <p:sp>
          <p:nvSpPr>
            <p:cNvPr id="226" name="Oval 225">
              <a:extLst>
                <a:ext uri="{FF2B5EF4-FFF2-40B4-BE49-F238E27FC236}">
                  <a16:creationId xmlns:a16="http://schemas.microsoft.com/office/drawing/2014/main" id="{273907A4-2E0C-4F37-8890-B84F37BB4207}"/>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7" name="Oval 226">
              <a:extLst>
                <a:ext uri="{FF2B5EF4-FFF2-40B4-BE49-F238E27FC236}">
                  <a16:creationId xmlns:a16="http://schemas.microsoft.com/office/drawing/2014/main" id="{8FE91F90-9F82-476A-94EB-5CE98785499B}"/>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8" name="Group 227">
            <a:extLst>
              <a:ext uri="{FF2B5EF4-FFF2-40B4-BE49-F238E27FC236}">
                <a16:creationId xmlns:a16="http://schemas.microsoft.com/office/drawing/2014/main" id="{D271BF8E-D4A2-4CC3-8CE1-CDF324BBFA8D}"/>
              </a:ext>
            </a:extLst>
          </p:cNvPr>
          <p:cNvGrpSpPr/>
          <p:nvPr/>
        </p:nvGrpSpPr>
        <p:grpSpPr>
          <a:xfrm>
            <a:off x="4765712" y="4908430"/>
            <a:ext cx="548640" cy="548640"/>
            <a:chOff x="847118" y="2271565"/>
            <a:chExt cx="548640" cy="548640"/>
          </a:xfrm>
        </p:grpSpPr>
        <p:sp>
          <p:nvSpPr>
            <p:cNvPr id="229" name="Oval 228">
              <a:extLst>
                <a:ext uri="{FF2B5EF4-FFF2-40B4-BE49-F238E27FC236}">
                  <a16:creationId xmlns:a16="http://schemas.microsoft.com/office/drawing/2014/main" id="{A9FF4A58-2819-41D3-8DC8-5ECA6B21FCDF}"/>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0" name="Oval 229">
              <a:extLst>
                <a:ext uri="{FF2B5EF4-FFF2-40B4-BE49-F238E27FC236}">
                  <a16:creationId xmlns:a16="http://schemas.microsoft.com/office/drawing/2014/main" id="{B248C964-3EDA-4273-B7B0-3EFB3098C708}"/>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1" name="Group 230">
            <a:extLst>
              <a:ext uri="{FF2B5EF4-FFF2-40B4-BE49-F238E27FC236}">
                <a16:creationId xmlns:a16="http://schemas.microsoft.com/office/drawing/2014/main" id="{FA1B3DC3-C11E-4CC2-8222-D34A075BB91B}"/>
              </a:ext>
            </a:extLst>
          </p:cNvPr>
          <p:cNvGrpSpPr/>
          <p:nvPr/>
        </p:nvGrpSpPr>
        <p:grpSpPr>
          <a:xfrm>
            <a:off x="6950853" y="4854225"/>
            <a:ext cx="548640" cy="548640"/>
            <a:chOff x="847118" y="2271565"/>
            <a:chExt cx="548640" cy="548640"/>
          </a:xfrm>
        </p:grpSpPr>
        <p:sp>
          <p:nvSpPr>
            <p:cNvPr id="232" name="Oval 231">
              <a:extLst>
                <a:ext uri="{FF2B5EF4-FFF2-40B4-BE49-F238E27FC236}">
                  <a16:creationId xmlns:a16="http://schemas.microsoft.com/office/drawing/2014/main" id="{DA429A1A-4927-4996-9ACC-3AD7884DF0B3}"/>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3" name="Oval 232">
              <a:extLst>
                <a:ext uri="{FF2B5EF4-FFF2-40B4-BE49-F238E27FC236}">
                  <a16:creationId xmlns:a16="http://schemas.microsoft.com/office/drawing/2014/main" id="{6F850005-EBED-4C5D-8BC9-C03481DD0FD6}"/>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4" name="Group 233">
            <a:extLst>
              <a:ext uri="{FF2B5EF4-FFF2-40B4-BE49-F238E27FC236}">
                <a16:creationId xmlns:a16="http://schemas.microsoft.com/office/drawing/2014/main" id="{03F609A7-33A2-4BC1-9160-FCBEA6350A7F}"/>
              </a:ext>
            </a:extLst>
          </p:cNvPr>
          <p:cNvGrpSpPr/>
          <p:nvPr/>
        </p:nvGrpSpPr>
        <p:grpSpPr>
          <a:xfrm>
            <a:off x="9187956" y="4868930"/>
            <a:ext cx="548640" cy="548640"/>
            <a:chOff x="847118" y="2271565"/>
            <a:chExt cx="548640" cy="548640"/>
          </a:xfrm>
        </p:grpSpPr>
        <p:sp>
          <p:nvSpPr>
            <p:cNvPr id="235" name="Oval 234">
              <a:extLst>
                <a:ext uri="{FF2B5EF4-FFF2-40B4-BE49-F238E27FC236}">
                  <a16:creationId xmlns:a16="http://schemas.microsoft.com/office/drawing/2014/main" id="{B8BBE420-FDBA-4A99-BA76-16DF605713DA}"/>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6" name="Oval 235">
              <a:extLst>
                <a:ext uri="{FF2B5EF4-FFF2-40B4-BE49-F238E27FC236}">
                  <a16:creationId xmlns:a16="http://schemas.microsoft.com/office/drawing/2014/main" id="{EC2C7B49-230E-4D7E-B943-CB399ACB7414}"/>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38" name="TextBox 237">
            <a:extLst>
              <a:ext uri="{FF2B5EF4-FFF2-40B4-BE49-F238E27FC236}">
                <a16:creationId xmlns:a16="http://schemas.microsoft.com/office/drawing/2014/main" id="{86C1CE88-D4A8-4AF6-BFB3-AE54E0C33C6D}"/>
              </a:ext>
            </a:extLst>
          </p:cNvPr>
          <p:cNvSpPr txBox="1"/>
          <p:nvPr/>
        </p:nvSpPr>
        <p:spPr>
          <a:xfrm>
            <a:off x="6103875" y="2123567"/>
            <a:ext cx="2202709"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COOPERATIVE</a:t>
            </a:r>
          </a:p>
          <a:p>
            <a:pPr algn="ctr"/>
            <a:r>
              <a:rPr lang="en-US" dirty="0">
                <a:solidFill>
                  <a:prstClr val="black"/>
                </a:solidFill>
                <a:latin typeface="Arial" panose="020B0604020202020204" pitchFamily="34" charset="0"/>
                <a:cs typeface="Arial" panose="020B0604020202020204" pitchFamily="34" charset="0"/>
              </a:rPr>
              <a:t>Present Team</a:t>
            </a:r>
          </a:p>
          <a:p>
            <a:pPr algn="ctr"/>
            <a:r>
              <a:rPr lang="en-US" dirty="0">
                <a:solidFill>
                  <a:prstClr val="black"/>
                </a:solidFill>
                <a:latin typeface="Arial" panose="020B0604020202020204" pitchFamily="34" charset="0"/>
                <a:cs typeface="Arial" panose="020B0604020202020204" pitchFamily="34" charset="0"/>
              </a:rPr>
              <a:t>-Based Project</a:t>
            </a:r>
          </a:p>
        </p:txBody>
      </p:sp>
      <p:sp>
        <p:nvSpPr>
          <p:cNvPr id="239" name="TextBox 238">
            <a:extLst>
              <a:ext uri="{FF2B5EF4-FFF2-40B4-BE49-F238E27FC236}">
                <a16:creationId xmlns:a16="http://schemas.microsoft.com/office/drawing/2014/main" id="{57BE43D4-EA49-445A-8578-5F1F9AB1D440}"/>
              </a:ext>
            </a:extLst>
          </p:cNvPr>
          <p:cNvSpPr txBox="1"/>
          <p:nvPr/>
        </p:nvSpPr>
        <p:spPr>
          <a:xfrm>
            <a:off x="3937559" y="5433337"/>
            <a:ext cx="2220914" cy="923330"/>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CONDUCT</a:t>
            </a:r>
            <a:r>
              <a:rPr lang="en-US" b="1" dirty="0">
                <a:solidFill>
                  <a:prstClr val="black"/>
                </a:solidFill>
                <a:latin typeface="Arial" panose="020B0604020202020204" pitchFamily="34" charset="0"/>
                <a:cs typeface="Arial" panose="020B0604020202020204" pitchFamily="34" charset="0"/>
              </a:rPr>
              <a:t> STUDY</a:t>
            </a:r>
          </a:p>
          <a:p>
            <a:pPr algn="ctr"/>
            <a:r>
              <a:rPr lang="en-US" dirty="0">
                <a:solidFill>
                  <a:prstClr val="black"/>
                </a:solidFill>
                <a:latin typeface="Arial" panose="020B0604020202020204" pitchFamily="34" charset="0"/>
                <a:cs typeface="Arial" panose="020B0604020202020204" pitchFamily="34" charset="0"/>
              </a:rPr>
              <a:t>Test Hypothesis &amp; Analyze Results</a:t>
            </a:r>
          </a:p>
        </p:txBody>
      </p:sp>
      <p:sp>
        <p:nvSpPr>
          <p:cNvPr id="240" name="TextBox 239">
            <a:extLst>
              <a:ext uri="{FF2B5EF4-FFF2-40B4-BE49-F238E27FC236}">
                <a16:creationId xmlns:a16="http://schemas.microsoft.com/office/drawing/2014/main" id="{162D33B5-B3AD-4632-868B-EB3C97882BC2}"/>
              </a:ext>
            </a:extLst>
          </p:cNvPr>
          <p:cNvSpPr txBox="1"/>
          <p:nvPr/>
        </p:nvSpPr>
        <p:spPr>
          <a:xfrm>
            <a:off x="6112636" y="377164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PANEL/EXPERT</a:t>
            </a:r>
          </a:p>
          <a:p>
            <a:pPr algn="ctr"/>
            <a:r>
              <a:rPr lang="en-US" dirty="0">
                <a:solidFill>
                  <a:prstClr val="black"/>
                </a:solidFill>
                <a:latin typeface="Arial" panose="020B0604020202020204" pitchFamily="34" charset="0"/>
                <a:cs typeface="Arial" panose="020B0604020202020204" pitchFamily="34" charset="0"/>
              </a:rPr>
              <a:t>Conduct Interviews;  Q&amp;A with Experts</a:t>
            </a:r>
          </a:p>
        </p:txBody>
      </p:sp>
      <p:sp>
        <p:nvSpPr>
          <p:cNvPr id="241" name="TextBox 240">
            <a:extLst>
              <a:ext uri="{FF2B5EF4-FFF2-40B4-BE49-F238E27FC236}">
                <a16:creationId xmlns:a16="http://schemas.microsoft.com/office/drawing/2014/main" id="{CD673432-AD13-4A3B-867C-B35490DC94F2}"/>
              </a:ext>
            </a:extLst>
          </p:cNvPr>
          <p:cNvSpPr txBox="1"/>
          <p:nvPr/>
        </p:nvSpPr>
        <p:spPr>
          <a:xfrm>
            <a:off x="8306583" y="2119199"/>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SYSTEMS MAP</a:t>
            </a:r>
          </a:p>
          <a:p>
            <a:pPr algn="ctr"/>
            <a:r>
              <a:rPr lang="en-US" dirty="0">
                <a:solidFill>
                  <a:prstClr val="black"/>
                </a:solidFill>
                <a:latin typeface="Arial" panose="020B0604020202020204" pitchFamily="34" charset="0"/>
                <a:cs typeface="Arial" panose="020B0604020202020204" pitchFamily="34" charset="0"/>
              </a:rPr>
              <a:t>Visual Map of Complex Systems</a:t>
            </a:r>
          </a:p>
        </p:txBody>
      </p:sp>
      <p:sp>
        <p:nvSpPr>
          <p:cNvPr id="242" name="TextBox 241">
            <a:extLst>
              <a:ext uri="{FF2B5EF4-FFF2-40B4-BE49-F238E27FC236}">
                <a16:creationId xmlns:a16="http://schemas.microsoft.com/office/drawing/2014/main" id="{EFE134C4-D9F3-45C1-AEC0-61572E6B8F89}"/>
              </a:ext>
            </a:extLst>
          </p:cNvPr>
          <p:cNvSpPr txBox="1"/>
          <p:nvPr/>
        </p:nvSpPr>
        <p:spPr>
          <a:xfrm>
            <a:off x="3931073" y="375774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MULTI-MEDIA</a:t>
            </a:r>
          </a:p>
          <a:p>
            <a:pPr algn="ctr"/>
            <a:r>
              <a:rPr lang="en-US" dirty="0">
                <a:solidFill>
                  <a:prstClr val="black"/>
                </a:solidFill>
                <a:latin typeface="Arial" panose="020B0604020202020204" pitchFamily="34" charset="0"/>
                <a:cs typeface="Arial" panose="020B0604020202020204" pitchFamily="34" charset="0"/>
              </a:rPr>
              <a:t>Present Content in A/V or Social Media</a:t>
            </a:r>
          </a:p>
        </p:txBody>
      </p:sp>
      <p:sp>
        <p:nvSpPr>
          <p:cNvPr id="243" name="TextBox 242">
            <a:extLst>
              <a:ext uri="{FF2B5EF4-FFF2-40B4-BE49-F238E27FC236}">
                <a16:creationId xmlns:a16="http://schemas.microsoft.com/office/drawing/2014/main" id="{68B50002-6F62-4975-A7AC-16519D422DB8}"/>
              </a:ext>
            </a:extLst>
          </p:cNvPr>
          <p:cNvSpPr txBox="1"/>
          <p:nvPr/>
        </p:nvSpPr>
        <p:spPr>
          <a:xfrm>
            <a:off x="3926499" y="2122953"/>
            <a:ext cx="2194560" cy="923330"/>
          </a:xfrm>
          <a:prstGeom prst="rect">
            <a:avLst/>
          </a:prstGeom>
          <a:noFill/>
        </p:spPr>
        <p:txBody>
          <a:bodyPr wrap="square" rtlCol="0">
            <a:spAutoFit/>
          </a:bodyPr>
          <a:lstStyle/>
          <a:p>
            <a:pPr algn="ctr"/>
            <a:r>
              <a:rPr lang="en-US" b="1" spc="-100" dirty="0">
                <a:solidFill>
                  <a:prstClr val="black"/>
                </a:solidFill>
                <a:latin typeface="Arial" panose="020B0604020202020204" pitchFamily="34" charset="0"/>
                <a:cs typeface="Arial" panose="020B0604020202020204" pitchFamily="34" charset="0"/>
              </a:rPr>
              <a:t>RESEARCH STUDY</a:t>
            </a:r>
          </a:p>
          <a:p>
            <a:pPr algn="ctr"/>
            <a:r>
              <a:rPr lang="en-US" dirty="0">
                <a:solidFill>
                  <a:prstClr val="black"/>
                </a:solidFill>
                <a:latin typeface="Arial" panose="020B0604020202020204" pitchFamily="34" charset="0"/>
                <a:cs typeface="Arial" panose="020B0604020202020204" pitchFamily="34" charset="0"/>
              </a:rPr>
              <a:t>Research Report; Scenario Outcomes</a:t>
            </a:r>
          </a:p>
        </p:txBody>
      </p:sp>
      <p:sp>
        <p:nvSpPr>
          <p:cNvPr id="244" name="TextBox 243">
            <a:extLst>
              <a:ext uri="{FF2B5EF4-FFF2-40B4-BE49-F238E27FC236}">
                <a16:creationId xmlns:a16="http://schemas.microsoft.com/office/drawing/2014/main" id="{7073022C-D39A-432B-A9A5-4BD8448230CE}"/>
              </a:ext>
            </a:extLst>
          </p:cNvPr>
          <p:cNvSpPr txBox="1"/>
          <p:nvPr/>
        </p:nvSpPr>
        <p:spPr>
          <a:xfrm>
            <a:off x="8284230" y="3762529"/>
            <a:ext cx="2209213"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PROPOSAL</a:t>
            </a:r>
          </a:p>
          <a:p>
            <a:pPr algn="ctr"/>
            <a:r>
              <a:rPr lang="en-US" dirty="0">
                <a:solidFill>
                  <a:prstClr val="black"/>
                </a:solidFill>
                <a:latin typeface="Arial" panose="020B0604020202020204" pitchFamily="34" charset="0"/>
                <a:cs typeface="Arial" panose="020B0604020202020204" pitchFamily="34" charset="0"/>
              </a:rPr>
              <a:t>Develop Proposal &amp; Value Justification</a:t>
            </a:r>
          </a:p>
        </p:txBody>
      </p:sp>
      <p:sp>
        <p:nvSpPr>
          <p:cNvPr id="245" name="TextBox 244">
            <a:extLst>
              <a:ext uri="{FF2B5EF4-FFF2-40B4-BE49-F238E27FC236}">
                <a16:creationId xmlns:a16="http://schemas.microsoft.com/office/drawing/2014/main" id="{51A24442-16B2-4AC3-90FB-066C39D7085C}"/>
              </a:ext>
            </a:extLst>
          </p:cNvPr>
          <p:cNvSpPr txBox="1"/>
          <p:nvPr/>
        </p:nvSpPr>
        <p:spPr>
          <a:xfrm>
            <a:off x="8299234" y="5416533"/>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WORKSHOP</a:t>
            </a:r>
          </a:p>
          <a:p>
            <a:pPr algn="ctr"/>
            <a:r>
              <a:rPr lang="en-US" dirty="0">
                <a:solidFill>
                  <a:prstClr val="black"/>
                </a:solidFill>
                <a:latin typeface="Arial" panose="020B0604020202020204" pitchFamily="34" charset="0"/>
                <a:cs typeface="Arial" panose="020B0604020202020204" pitchFamily="34" charset="0"/>
              </a:rPr>
              <a:t>Conduct Group Learning Workshop</a:t>
            </a:r>
          </a:p>
        </p:txBody>
      </p:sp>
      <p:sp>
        <p:nvSpPr>
          <p:cNvPr id="246" name="TextBox 245">
            <a:extLst>
              <a:ext uri="{FF2B5EF4-FFF2-40B4-BE49-F238E27FC236}">
                <a16:creationId xmlns:a16="http://schemas.microsoft.com/office/drawing/2014/main" id="{737382EC-D07E-4399-8F69-DDF4FCBD6EF0}"/>
              </a:ext>
            </a:extLst>
          </p:cNvPr>
          <p:cNvSpPr txBox="1"/>
          <p:nvPr/>
        </p:nvSpPr>
        <p:spPr>
          <a:xfrm>
            <a:off x="1724761" y="378843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MM1 TO MM2</a:t>
            </a:r>
          </a:p>
          <a:p>
            <a:pPr algn="ctr"/>
            <a:r>
              <a:rPr lang="en-US" dirty="0">
                <a:solidFill>
                  <a:prstClr val="black"/>
                </a:solidFill>
                <a:latin typeface="Arial" panose="020B0604020202020204" pitchFamily="34" charset="0"/>
                <a:cs typeface="Arial" panose="020B0604020202020204" pitchFamily="34" charset="0"/>
              </a:rPr>
              <a:t>Required Shifts For </a:t>
            </a:r>
            <a:r>
              <a:rPr lang="en-US" spc="-50" dirty="0">
                <a:solidFill>
                  <a:prstClr val="black"/>
                </a:solidFill>
                <a:latin typeface="Arial" panose="020B0604020202020204" pitchFamily="34" charset="0"/>
                <a:cs typeface="Arial" panose="020B0604020202020204" pitchFamily="34" charset="0"/>
              </a:rPr>
              <a:t>Current/Future State</a:t>
            </a:r>
          </a:p>
        </p:txBody>
      </p:sp>
      <p:sp>
        <p:nvSpPr>
          <p:cNvPr id="247" name="TextBox 246">
            <a:extLst>
              <a:ext uri="{FF2B5EF4-FFF2-40B4-BE49-F238E27FC236}">
                <a16:creationId xmlns:a16="http://schemas.microsoft.com/office/drawing/2014/main" id="{E1602151-DDCE-4EF1-A1B1-F8832F7699CA}"/>
              </a:ext>
            </a:extLst>
          </p:cNvPr>
          <p:cNvSpPr txBox="1"/>
          <p:nvPr/>
        </p:nvSpPr>
        <p:spPr>
          <a:xfrm>
            <a:off x="1711939" y="211799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ARTICLE</a:t>
            </a:r>
          </a:p>
          <a:p>
            <a:pPr algn="ctr"/>
            <a:r>
              <a:rPr lang="en-US" dirty="0">
                <a:solidFill>
                  <a:prstClr val="black"/>
                </a:solidFill>
                <a:latin typeface="Arial" panose="020B0604020202020204" pitchFamily="34" charset="0"/>
                <a:cs typeface="Arial" panose="020B0604020202020204" pitchFamily="34" charset="0"/>
              </a:rPr>
              <a:t>Longer Research-Based Article</a:t>
            </a:r>
          </a:p>
        </p:txBody>
      </p:sp>
      <p:sp>
        <p:nvSpPr>
          <p:cNvPr id="248" name="TextBox 247">
            <a:extLst>
              <a:ext uri="{FF2B5EF4-FFF2-40B4-BE49-F238E27FC236}">
                <a16:creationId xmlns:a16="http://schemas.microsoft.com/office/drawing/2014/main" id="{0E7FBA41-7057-46A9-9028-7C824A5CA85F}"/>
              </a:ext>
            </a:extLst>
          </p:cNvPr>
          <p:cNvSpPr txBox="1"/>
          <p:nvPr/>
        </p:nvSpPr>
        <p:spPr>
          <a:xfrm>
            <a:off x="1709266" y="5433337"/>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REPORT</a:t>
            </a:r>
          </a:p>
          <a:p>
            <a:pPr algn="ctr"/>
            <a:r>
              <a:rPr lang="en-US" dirty="0">
                <a:solidFill>
                  <a:prstClr val="black"/>
                </a:solidFill>
                <a:latin typeface="Arial" panose="020B0604020202020204" pitchFamily="34" charset="0"/>
                <a:cs typeface="Arial" panose="020B0604020202020204" pitchFamily="34" charset="0"/>
              </a:rPr>
              <a:t>Prepare Client Analysis Report</a:t>
            </a:r>
          </a:p>
        </p:txBody>
      </p:sp>
      <p:sp>
        <p:nvSpPr>
          <p:cNvPr id="249" name="TextBox 248">
            <a:extLst>
              <a:ext uri="{FF2B5EF4-FFF2-40B4-BE49-F238E27FC236}">
                <a16:creationId xmlns:a16="http://schemas.microsoft.com/office/drawing/2014/main" id="{E229DB8E-2A38-4F54-8076-1FD9528612DB}"/>
              </a:ext>
            </a:extLst>
          </p:cNvPr>
          <p:cNvSpPr txBox="1"/>
          <p:nvPr/>
        </p:nvSpPr>
        <p:spPr>
          <a:xfrm>
            <a:off x="6067525" y="5435523"/>
            <a:ext cx="2202697"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TOOL </a:t>
            </a:r>
            <a:r>
              <a:rPr lang="en-US" dirty="0">
                <a:solidFill>
                  <a:prstClr val="black"/>
                </a:solidFill>
                <a:latin typeface="Arial" panose="020B0604020202020204" pitchFamily="34" charset="0"/>
                <a:cs typeface="Arial" panose="020B0604020202020204" pitchFamily="34" charset="0"/>
              </a:rPr>
              <a:t>REPORT</a:t>
            </a:r>
          </a:p>
          <a:p>
            <a:pPr algn="ctr"/>
            <a:r>
              <a:rPr lang="en-US" dirty="0">
                <a:solidFill>
                  <a:prstClr val="black"/>
                </a:solidFill>
                <a:latin typeface="Arial" panose="020B0604020202020204" pitchFamily="34" charset="0"/>
                <a:cs typeface="Arial" panose="020B0604020202020204" pitchFamily="34" charset="0"/>
              </a:rPr>
              <a:t>Analysis; Business Tool Findings</a:t>
            </a:r>
          </a:p>
        </p:txBody>
      </p:sp>
      <p:sp>
        <p:nvSpPr>
          <p:cNvPr id="66" name="TextBox 65">
            <a:extLst>
              <a:ext uri="{FF2B5EF4-FFF2-40B4-BE49-F238E27FC236}">
                <a16:creationId xmlns:a16="http://schemas.microsoft.com/office/drawing/2014/main" id="{AE5BDC3B-4A8D-4F97-9568-7D2BD98E7A2F}"/>
              </a:ext>
            </a:extLst>
          </p:cNvPr>
          <p:cNvSpPr txBox="1"/>
          <p:nvPr/>
        </p:nvSpPr>
        <p:spPr>
          <a:xfrm>
            <a:off x="6972868" y="157312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5BC4CA28-A2DB-4113-B315-3E33DBA2AC53}"/>
              </a:ext>
            </a:extLst>
          </p:cNvPr>
          <p:cNvSpPr txBox="1"/>
          <p:nvPr/>
        </p:nvSpPr>
        <p:spPr>
          <a:xfrm>
            <a:off x="2603038" y="157312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D6A94BD7-D694-4A4D-89AA-BC52713AF0C3}"/>
              </a:ext>
            </a:extLst>
          </p:cNvPr>
          <p:cNvSpPr txBox="1"/>
          <p:nvPr/>
        </p:nvSpPr>
        <p:spPr>
          <a:xfrm>
            <a:off x="4790412" y="1593431"/>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B265CC92-DD5F-4A43-8FAC-433F4CD56F90}"/>
              </a:ext>
            </a:extLst>
          </p:cNvPr>
          <p:cNvSpPr txBox="1"/>
          <p:nvPr/>
        </p:nvSpPr>
        <p:spPr>
          <a:xfrm>
            <a:off x="9216705" y="160106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0CC7925D-2635-42BA-8E3C-88BBC2DA547E}"/>
              </a:ext>
            </a:extLst>
          </p:cNvPr>
          <p:cNvSpPr txBox="1"/>
          <p:nvPr/>
        </p:nvSpPr>
        <p:spPr>
          <a:xfrm>
            <a:off x="2591324" y="3221120"/>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25CA25-53DE-481E-A2F8-CA7A79A1E230}"/>
              </a:ext>
            </a:extLst>
          </p:cNvPr>
          <p:cNvSpPr txBox="1"/>
          <p:nvPr/>
        </p:nvSpPr>
        <p:spPr>
          <a:xfrm>
            <a:off x="4790412" y="323941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16575A52-CFB8-44E8-A2ED-D877C8DC6B2D}"/>
              </a:ext>
            </a:extLst>
          </p:cNvPr>
          <p:cNvSpPr txBox="1"/>
          <p:nvPr/>
        </p:nvSpPr>
        <p:spPr>
          <a:xfrm>
            <a:off x="6935673" y="3262814"/>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6CF281E-79B7-4570-A597-8C62EC67BF4A}"/>
              </a:ext>
            </a:extLst>
          </p:cNvPr>
          <p:cNvSpPr txBox="1"/>
          <p:nvPr/>
        </p:nvSpPr>
        <p:spPr>
          <a:xfrm>
            <a:off x="9191052" y="326861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ED5A3859-2A48-4F7F-B792-F25A1FAAB5E1}"/>
              </a:ext>
            </a:extLst>
          </p:cNvPr>
          <p:cNvSpPr txBox="1"/>
          <p:nvPr/>
        </p:nvSpPr>
        <p:spPr>
          <a:xfrm>
            <a:off x="2599035" y="4877107"/>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EC537AB5-9947-4401-8EA5-9802DF2EFD34}"/>
              </a:ext>
            </a:extLst>
          </p:cNvPr>
          <p:cNvSpPr txBox="1"/>
          <p:nvPr/>
        </p:nvSpPr>
        <p:spPr>
          <a:xfrm>
            <a:off x="4765712" y="489713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32D9901-165F-45A2-AB47-8339A28F08C6}"/>
              </a:ext>
            </a:extLst>
          </p:cNvPr>
          <p:cNvSpPr txBox="1"/>
          <p:nvPr/>
        </p:nvSpPr>
        <p:spPr>
          <a:xfrm>
            <a:off x="7012507" y="4935703"/>
            <a:ext cx="1647841" cy="400110"/>
          </a:xfrm>
          <a:prstGeom prst="rect">
            <a:avLst/>
          </a:prstGeom>
          <a:noFill/>
        </p:spPr>
        <p:txBody>
          <a:bodyPr wrap="square" rtlCol="0">
            <a:spAutoFit/>
          </a:bodyPr>
          <a:lstStyle/>
          <a:p>
            <a:r>
              <a:rPr lang="en-US" sz="2000" b="1" dirty="0">
                <a:ln>
                  <a:solidFill>
                    <a:srgbClr val="021F3D"/>
                  </a:solidFill>
                </a:ln>
                <a:solidFill>
                  <a:srgbClr val="021F3D"/>
                </a:solidFill>
                <a:latin typeface="Arial" panose="020B0604020202020204" pitchFamily="34" charset="0"/>
                <a:ea typeface="Yu Mincho Demibold" panose="020B0400000000000000" pitchFamily="18" charset="-128"/>
                <a:cs typeface="Arial" panose="020B0604020202020204" pitchFamily="34" charset="0"/>
              </a:rPr>
              <a:t>⑪</a:t>
            </a:r>
            <a:endParaRPr lang="en-US" sz="2000" b="1" dirty="0">
              <a:ln>
                <a:solidFill>
                  <a:srgbClr val="021F3D"/>
                </a:solidFill>
              </a:ln>
              <a:solidFill>
                <a:srgbClr val="021F3D"/>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F310BEB3-CFDE-43B7-B913-6E7FBC6BDE01}"/>
              </a:ext>
            </a:extLst>
          </p:cNvPr>
          <p:cNvSpPr txBox="1"/>
          <p:nvPr/>
        </p:nvSpPr>
        <p:spPr>
          <a:xfrm>
            <a:off x="9229693" y="4975463"/>
            <a:ext cx="1647841" cy="400110"/>
          </a:xfrm>
          <a:prstGeom prst="rect">
            <a:avLst/>
          </a:prstGeom>
          <a:noFill/>
        </p:spPr>
        <p:txBody>
          <a:bodyPr wrap="square" rtlCol="0">
            <a:spAutoFit/>
          </a:bodyPr>
          <a:lstStyle/>
          <a:p>
            <a:r>
              <a:rPr lang="en-US" sz="2000" b="1" dirty="0">
                <a:ln>
                  <a:solidFill>
                    <a:srgbClr val="021F3D"/>
                  </a:solidFill>
                </a:ln>
                <a:solidFill>
                  <a:srgbClr val="021F3D"/>
                </a:solidFill>
                <a:latin typeface="Arial" panose="020B0604020202020204" pitchFamily="34" charset="0"/>
                <a:ea typeface="Yu Mincho Demibold" panose="020B0400000000000000" pitchFamily="18" charset="-128"/>
                <a:cs typeface="Arial" panose="020B0604020202020204" pitchFamily="34" charset="0"/>
              </a:rPr>
              <a:t>⑫</a:t>
            </a:r>
            <a:endParaRPr lang="en-US" sz="2000" b="1" dirty="0">
              <a:ln>
                <a:solidFill>
                  <a:srgbClr val="021F3D"/>
                </a:solidFill>
              </a:ln>
              <a:solidFill>
                <a:srgbClr val="021F3D"/>
              </a:solidFill>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88D06A06-515B-4D77-B1C2-62AFC2E8AF8C}"/>
              </a:ext>
            </a:extLst>
          </p:cNvPr>
          <p:cNvGrpSpPr/>
          <p:nvPr/>
        </p:nvGrpSpPr>
        <p:grpSpPr>
          <a:xfrm>
            <a:off x="2709215" y="255090"/>
            <a:ext cx="871538" cy="142292"/>
            <a:chOff x="5591175" y="742950"/>
            <a:chExt cx="1400176" cy="228600"/>
          </a:xfrm>
        </p:grpSpPr>
        <p:sp>
          <p:nvSpPr>
            <p:cNvPr id="83" name="Oval 82">
              <a:extLst>
                <a:ext uri="{FF2B5EF4-FFF2-40B4-BE49-F238E27FC236}">
                  <a16:creationId xmlns:a16="http://schemas.microsoft.com/office/drawing/2014/main" id="{BE2B2303-2F58-4B83-B6DF-A74E834E6D9E}"/>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1C72520A-F33B-42FC-B5A9-4481B7B5F160}"/>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7E55B22A-DA3F-46A2-8016-C84F78AF8DD2}"/>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5B6E89A2-0135-4D83-83AF-919E287731F4}"/>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52CE7F55-C292-418B-8A7A-78082A4B05EB}"/>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grpSp>
      <p:sp>
        <p:nvSpPr>
          <p:cNvPr id="88" name="Rounded Rectangle 40">
            <a:extLst>
              <a:ext uri="{FF2B5EF4-FFF2-40B4-BE49-F238E27FC236}">
                <a16:creationId xmlns:a16="http://schemas.microsoft.com/office/drawing/2014/main" id="{ADBEE54E-D51A-408F-B630-4BED5EAAC77D}"/>
              </a:ext>
            </a:extLst>
          </p:cNvPr>
          <p:cNvSpPr/>
          <p:nvPr/>
        </p:nvSpPr>
        <p:spPr>
          <a:xfrm rot="5400000">
            <a:off x="2262339" y="556777"/>
            <a:ext cx="64008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013924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7C590DAE-AB37-4B68-B3D0-F2F45F7160BC}"/>
              </a:ext>
            </a:extLst>
          </p:cNvPr>
          <p:cNvSpPr txBox="1"/>
          <p:nvPr/>
        </p:nvSpPr>
        <p:spPr>
          <a:xfrm>
            <a:off x="1524000" y="322363"/>
            <a:ext cx="9144000" cy="738664"/>
          </a:xfrm>
          <a:prstGeom prst="rect">
            <a:avLst/>
          </a:prstGeom>
          <a:noFill/>
        </p:spPr>
        <p:txBody>
          <a:bodyPr wrap="square" lIns="0" tIns="0" rIns="0" bIns="0" rtlCol="0">
            <a:spAutoFit/>
          </a:bodyPr>
          <a:lstStyle/>
          <a:p>
            <a:pPr algn="ctr">
              <a:defRPr/>
            </a:pPr>
            <a:r>
              <a:rPr lang="en-US" sz="4800" b="1" dirty="0">
                <a:solidFill>
                  <a:prstClr val="white"/>
                </a:solidFill>
                <a:latin typeface="Arial" panose="020B0604020202020204" pitchFamily="34" charset="0"/>
                <a:cs typeface="Arial" panose="020B0604020202020204" pitchFamily="34" charset="0"/>
              </a:rPr>
              <a:t>REFLECTIVE </a:t>
            </a:r>
            <a:r>
              <a:rPr lang="en-US" sz="2800" dirty="0">
                <a:solidFill>
                  <a:prstClr val="white"/>
                </a:solidFill>
                <a:latin typeface="Arial" panose="020B0604020202020204" pitchFamily="34" charset="0"/>
                <a:cs typeface="Arial" panose="020B0604020202020204" pitchFamily="34" charset="0"/>
              </a:rPr>
              <a:t>ASSESSMENTS</a:t>
            </a:r>
          </a:p>
        </p:txBody>
      </p:sp>
      <p:pic>
        <p:nvPicPr>
          <p:cNvPr id="35" name="Picture 34">
            <a:extLst>
              <a:ext uri="{FF2B5EF4-FFF2-40B4-BE49-F238E27FC236}">
                <a16:creationId xmlns:a16="http://schemas.microsoft.com/office/drawing/2014/main" id="{17F813A6-EF9B-4FE8-97AC-1864BB40F6C9}"/>
              </a:ext>
            </a:extLst>
          </p:cNvPr>
          <p:cNvPicPr>
            <a:picLocks noChangeAspect="1"/>
          </p:cNvPicPr>
          <p:nvPr/>
        </p:nvPicPr>
        <p:blipFill>
          <a:blip r:embed="rId2">
            <a:duotone>
              <a:prstClr val="black"/>
              <a:schemeClr val="accent3">
                <a:tint val="45000"/>
                <a:satMod val="400000"/>
              </a:schemeClr>
            </a:duotone>
          </a:blip>
          <a:stretch>
            <a:fillRect/>
          </a:stretch>
        </p:blipFill>
        <p:spPr>
          <a:xfrm>
            <a:off x="1524000" y="1339564"/>
            <a:ext cx="9144000" cy="5518436"/>
          </a:xfrm>
          <a:prstGeom prst="rect">
            <a:avLst/>
          </a:prstGeom>
        </p:spPr>
      </p:pic>
      <p:sp>
        <p:nvSpPr>
          <p:cNvPr id="12" name="Freeform 11"/>
          <p:cNvSpPr/>
          <p:nvPr/>
        </p:nvSpPr>
        <p:spPr>
          <a:xfrm rot="10800000" flipV="1">
            <a:off x="1518299" y="940905"/>
            <a:ext cx="9144000" cy="5917095"/>
          </a:xfrm>
          <a:custGeom>
            <a:avLst/>
            <a:gdLst>
              <a:gd name="connsiteX0" fmla="*/ 9144000 w 9144000"/>
              <a:gd name="connsiteY0" fmla="*/ 2997623 h 2997623"/>
              <a:gd name="connsiteX1" fmla="*/ 0 w 9144000"/>
              <a:gd name="connsiteY1" fmla="*/ 2997623 h 2997623"/>
              <a:gd name="connsiteX2" fmla="*/ 0 w 9144000"/>
              <a:gd name="connsiteY2" fmla="*/ 192057 h 2997623"/>
              <a:gd name="connsiteX3" fmla="*/ 4350306 w 9144000"/>
              <a:gd name="connsiteY3" fmla="*/ 192057 h 2997623"/>
              <a:gd name="connsiteX4" fmla="*/ 4572000 w 9144000"/>
              <a:gd name="connsiteY4" fmla="*/ 0 h 2997623"/>
              <a:gd name="connsiteX5" fmla="*/ 4793694 w 9144000"/>
              <a:gd name="connsiteY5" fmla="*/ 192057 h 2997623"/>
              <a:gd name="connsiteX6" fmla="*/ 9144000 w 9144000"/>
              <a:gd name="connsiteY6" fmla="*/ 192057 h 29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997623">
                <a:moveTo>
                  <a:pt x="9144000" y="2997623"/>
                </a:moveTo>
                <a:lnTo>
                  <a:pt x="0" y="2997623"/>
                </a:lnTo>
                <a:lnTo>
                  <a:pt x="0" y="192057"/>
                </a:lnTo>
                <a:lnTo>
                  <a:pt x="4350306" y="192057"/>
                </a:lnTo>
                <a:lnTo>
                  <a:pt x="4572000" y="0"/>
                </a:lnTo>
                <a:lnTo>
                  <a:pt x="4793694" y="192057"/>
                </a:lnTo>
                <a:lnTo>
                  <a:pt x="9144000" y="192057"/>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Freeform 3"/>
          <p:cNvSpPr/>
          <p:nvPr/>
        </p:nvSpPr>
        <p:spPr>
          <a:xfrm>
            <a:off x="5678035" y="146220"/>
            <a:ext cx="864385" cy="204669"/>
          </a:xfrm>
          <a:custGeom>
            <a:avLst/>
            <a:gdLst>
              <a:gd name="connsiteX0" fmla="*/ 465525 w 931049"/>
              <a:gd name="connsiteY0" fmla="*/ 0 h 350792"/>
              <a:gd name="connsiteX1" fmla="*/ 931049 w 931049"/>
              <a:gd name="connsiteY1" fmla="*/ 350792 h 350792"/>
              <a:gd name="connsiteX2" fmla="*/ 754578 w 931049"/>
              <a:gd name="connsiteY2" fmla="*/ 350792 h 350792"/>
              <a:gd name="connsiteX3" fmla="*/ 465524 w 931049"/>
              <a:gd name="connsiteY3" fmla="*/ 132977 h 350792"/>
              <a:gd name="connsiteX4" fmla="*/ 176470 w 931049"/>
              <a:gd name="connsiteY4" fmla="*/ 350792 h 350792"/>
              <a:gd name="connsiteX5" fmla="*/ 0 w 931049"/>
              <a:gd name="connsiteY5" fmla="*/ 350792 h 350792"/>
              <a:gd name="connsiteX6" fmla="*/ 465525 w 931049"/>
              <a:gd name="connsiteY6" fmla="*/ 0 h 35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049" h="350792">
                <a:moveTo>
                  <a:pt x="465525" y="0"/>
                </a:moveTo>
                <a:lnTo>
                  <a:pt x="931049" y="350792"/>
                </a:lnTo>
                <a:lnTo>
                  <a:pt x="754578" y="350792"/>
                </a:lnTo>
                <a:lnTo>
                  <a:pt x="465524" y="132977"/>
                </a:lnTo>
                <a:lnTo>
                  <a:pt x="176470" y="350792"/>
                </a:lnTo>
                <a:lnTo>
                  <a:pt x="0" y="350792"/>
                </a:lnTo>
                <a:lnTo>
                  <a:pt x="465525" y="0"/>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srgbClr val="04A19A"/>
              </a:solidFill>
              <a:latin typeface="Calibri"/>
            </a:endParaRPr>
          </a:p>
        </p:txBody>
      </p:sp>
      <p:cxnSp>
        <p:nvCxnSpPr>
          <p:cNvPr id="70" name="Straight Connector 69"/>
          <p:cNvCxnSpPr/>
          <p:nvPr/>
        </p:nvCxnSpPr>
        <p:spPr>
          <a:xfrm>
            <a:off x="391932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09477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270221" y="1565200"/>
            <a:ext cx="0" cy="5212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955714" y="3160644"/>
            <a:ext cx="828048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5C5DDD6-32E7-4602-8DD0-B98A5EF7FC4F}"/>
              </a:ext>
            </a:extLst>
          </p:cNvPr>
          <p:cNvCxnSpPr/>
          <p:nvPr/>
        </p:nvCxnSpPr>
        <p:spPr>
          <a:xfrm flipV="1">
            <a:off x="1950055" y="4810133"/>
            <a:ext cx="828048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18147D8-17E5-479A-B3BA-C9F8F330F109}"/>
              </a:ext>
            </a:extLst>
          </p:cNvPr>
          <p:cNvGrpSpPr/>
          <p:nvPr/>
        </p:nvGrpSpPr>
        <p:grpSpPr>
          <a:xfrm>
            <a:off x="2590263" y="1565200"/>
            <a:ext cx="548640" cy="548640"/>
            <a:chOff x="847118" y="2271565"/>
            <a:chExt cx="548640" cy="548640"/>
          </a:xfrm>
        </p:grpSpPr>
        <p:sp>
          <p:nvSpPr>
            <p:cNvPr id="153" name="Oval 152">
              <a:extLst>
                <a:ext uri="{FF2B5EF4-FFF2-40B4-BE49-F238E27FC236}">
                  <a16:creationId xmlns:a16="http://schemas.microsoft.com/office/drawing/2014/main" id="{8929A85A-8902-4BA3-BC9E-652D8AC465E7}"/>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399E5897-D9E8-49BD-968E-974C3C3A237B}"/>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54" name="Group 153">
            <a:extLst>
              <a:ext uri="{FF2B5EF4-FFF2-40B4-BE49-F238E27FC236}">
                <a16:creationId xmlns:a16="http://schemas.microsoft.com/office/drawing/2014/main" id="{04F9C898-C226-47DE-A761-700CEF74BB77}"/>
              </a:ext>
            </a:extLst>
          </p:cNvPr>
          <p:cNvGrpSpPr/>
          <p:nvPr/>
        </p:nvGrpSpPr>
        <p:grpSpPr>
          <a:xfrm>
            <a:off x="4778487" y="1565200"/>
            <a:ext cx="548640" cy="548640"/>
            <a:chOff x="847118" y="2271565"/>
            <a:chExt cx="548640" cy="548640"/>
          </a:xfrm>
        </p:grpSpPr>
        <p:sp>
          <p:nvSpPr>
            <p:cNvPr id="155" name="Oval 154">
              <a:extLst>
                <a:ext uri="{FF2B5EF4-FFF2-40B4-BE49-F238E27FC236}">
                  <a16:creationId xmlns:a16="http://schemas.microsoft.com/office/drawing/2014/main" id="{0614FE89-391A-4D0D-80A2-1C7535D81A24}"/>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6" name="Oval 155">
              <a:extLst>
                <a:ext uri="{FF2B5EF4-FFF2-40B4-BE49-F238E27FC236}">
                  <a16:creationId xmlns:a16="http://schemas.microsoft.com/office/drawing/2014/main" id="{EC830389-DB3B-4213-B971-21129907FC7E}"/>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57" name="Group 156">
            <a:extLst>
              <a:ext uri="{FF2B5EF4-FFF2-40B4-BE49-F238E27FC236}">
                <a16:creationId xmlns:a16="http://schemas.microsoft.com/office/drawing/2014/main" id="{E305F196-9590-4C47-B649-F0F96673D073}"/>
              </a:ext>
            </a:extLst>
          </p:cNvPr>
          <p:cNvGrpSpPr/>
          <p:nvPr/>
        </p:nvGrpSpPr>
        <p:grpSpPr>
          <a:xfrm>
            <a:off x="6953936" y="1554317"/>
            <a:ext cx="548640" cy="548640"/>
            <a:chOff x="847118" y="2271565"/>
            <a:chExt cx="548640" cy="548640"/>
          </a:xfrm>
        </p:grpSpPr>
        <p:sp>
          <p:nvSpPr>
            <p:cNvPr id="208" name="Oval 207">
              <a:extLst>
                <a:ext uri="{FF2B5EF4-FFF2-40B4-BE49-F238E27FC236}">
                  <a16:creationId xmlns:a16="http://schemas.microsoft.com/office/drawing/2014/main" id="{AB2A3EFD-2C4B-481A-8989-C8F9ACBCB4F3}"/>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9" name="Oval 208">
              <a:extLst>
                <a:ext uri="{FF2B5EF4-FFF2-40B4-BE49-F238E27FC236}">
                  <a16:creationId xmlns:a16="http://schemas.microsoft.com/office/drawing/2014/main" id="{3C0AA1A9-6632-4DE7-AFCE-16C97F207FA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0" name="Group 209">
            <a:extLst>
              <a:ext uri="{FF2B5EF4-FFF2-40B4-BE49-F238E27FC236}">
                <a16:creationId xmlns:a16="http://schemas.microsoft.com/office/drawing/2014/main" id="{CC28B990-41BF-4FB1-9549-3A6F595CFC5D}"/>
              </a:ext>
            </a:extLst>
          </p:cNvPr>
          <p:cNvGrpSpPr/>
          <p:nvPr/>
        </p:nvGrpSpPr>
        <p:grpSpPr>
          <a:xfrm>
            <a:off x="9191940" y="1566663"/>
            <a:ext cx="548640" cy="548640"/>
            <a:chOff x="847118" y="2271565"/>
            <a:chExt cx="548640" cy="548640"/>
          </a:xfrm>
        </p:grpSpPr>
        <p:sp>
          <p:nvSpPr>
            <p:cNvPr id="211" name="Oval 210">
              <a:extLst>
                <a:ext uri="{FF2B5EF4-FFF2-40B4-BE49-F238E27FC236}">
                  <a16:creationId xmlns:a16="http://schemas.microsoft.com/office/drawing/2014/main" id="{D249EC16-1FD4-4A8E-B18C-1528030B3D08}"/>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2" name="Oval 211">
              <a:extLst>
                <a:ext uri="{FF2B5EF4-FFF2-40B4-BE49-F238E27FC236}">
                  <a16:creationId xmlns:a16="http://schemas.microsoft.com/office/drawing/2014/main" id="{3A8DA590-90AF-49EF-B6F2-4328E48C6AE3}"/>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3" name="Group 212">
            <a:extLst>
              <a:ext uri="{FF2B5EF4-FFF2-40B4-BE49-F238E27FC236}">
                <a16:creationId xmlns:a16="http://schemas.microsoft.com/office/drawing/2014/main" id="{45071B00-4C6E-41FD-9CED-A068C1FE9793}"/>
              </a:ext>
            </a:extLst>
          </p:cNvPr>
          <p:cNvGrpSpPr/>
          <p:nvPr/>
        </p:nvGrpSpPr>
        <p:grpSpPr>
          <a:xfrm>
            <a:off x="2586279" y="3219442"/>
            <a:ext cx="548640" cy="548640"/>
            <a:chOff x="847118" y="2271565"/>
            <a:chExt cx="548640" cy="548640"/>
          </a:xfrm>
        </p:grpSpPr>
        <p:sp>
          <p:nvSpPr>
            <p:cNvPr id="214" name="Oval 213">
              <a:extLst>
                <a:ext uri="{FF2B5EF4-FFF2-40B4-BE49-F238E27FC236}">
                  <a16:creationId xmlns:a16="http://schemas.microsoft.com/office/drawing/2014/main" id="{BDBD27A5-E60A-4284-94BE-27FCD6D0B384}"/>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5" name="Oval 214">
              <a:extLst>
                <a:ext uri="{FF2B5EF4-FFF2-40B4-BE49-F238E27FC236}">
                  <a16:creationId xmlns:a16="http://schemas.microsoft.com/office/drawing/2014/main" id="{1843344E-71A7-48A0-BFCD-DCC468A1E48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6" name="Group 215">
            <a:extLst>
              <a:ext uri="{FF2B5EF4-FFF2-40B4-BE49-F238E27FC236}">
                <a16:creationId xmlns:a16="http://schemas.microsoft.com/office/drawing/2014/main" id="{AC73E499-6BE7-4D3F-848C-BED6CF7C7B5F}"/>
              </a:ext>
            </a:extLst>
          </p:cNvPr>
          <p:cNvGrpSpPr/>
          <p:nvPr/>
        </p:nvGrpSpPr>
        <p:grpSpPr>
          <a:xfrm>
            <a:off x="4774503" y="3220905"/>
            <a:ext cx="548640" cy="548640"/>
            <a:chOff x="847118" y="2271565"/>
            <a:chExt cx="548640" cy="548640"/>
          </a:xfrm>
        </p:grpSpPr>
        <p:sp>
          <p:nvSpPr>
            <p:cNvPr id="217" name="Oval 216">
              <a:extLst>
                <a:ext uri="{FF2B5EF4-FFF2-40B4-BE49-F238E27FC236}">
                  <a16:creationId xmlns:a16="http://schemas.microsoft.com/office/drawing/2014/main" id="{BA487690-D6DD-4C45-BD63-E0BE74015796}"/>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8" name="Oval 217">
              <a:extLst>
                <a:ext uri="{FF2B5EF4-FFF2-40B4-BE49-F238E27FC236}">
                  <a16:creationId xmlns:a16="http://schemas.microsoft.com/office/drawing/2014/main" id="{EBC42A01-DA42-48AA-82C6-CE618DFF6D21}"/>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19" name="Group 218">
            <a:extLst>
              <a:ext uri="{FF2B5EF4-FFF2-40B4-BE49-F238E27FC236}">
                <a16:creationId xmlns:a16="http://schemas.microsoft.com/office/drawing/2014/main" id="{639FB59D-0F2B-4C23-BCE0-35A4C2B6BCA9}"/>
              </a:ext>
            </a:extLst>
          </p:cNvPr>
          <p:cNvGrpSpPr/>
          <p:nvPr/>
        </p:nvGrpSpPr>
        <p:grpSpPr>
          <a:xfrm>
            <a:off x="6946869" y="3255902"/>
            <a:ext cx="548640" cy="548640"/>
            <a:chOff x="847118" y="2271565"/>
            <a:chExt cx="548640" cy="548640"/>
          </a:xfrm>
        </p:grpSpPr>
        <p:sp>
          <p:nvSpPr>
            <p:cNvPr id="220" name="Oval 219">
              <a:extLst>
                <a:ext uri="{FF2B5EF4-FFF2-40B4-BE49-F238E27FC236}">
                  <a16:creationId xmlns:a16="http://schemas.microsoft.com/office/drawing/2014/main" id="{2CDA430A-EA5D-4871-ABD5-55D07BEEC028}"/>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1" name="Oval 220">
              <a:extLst>
                <a:ext uri="{FF2B5EF4-FFF2-40B4-BE49-F238E27FC236}">
                  <a16:creationId xmlns:a16="http://schemas.microsoft.com/office/drawing/2014/main" id="{0484FD24-AA33-4C26-9267-E1586F46C834}"/>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2" name="Group 221">
            <a:extLst>
              <a:ext uri="{FF2B5EF4-FFF2-40B4-BE49-F238E27FC236}">
                <a16:creationId xmlns:a16="http://schemas.microsoft.com/office/drawing/2014/main" id="{F8765294-FB79-4FA0-B127-4840C28F5825}"/>
              </a:ext>
            </a:extLst>
          </p:cNvPr>
          <p:cNvGrpSpPr/>
          <p:nvPr/>
        </p:nvGrpSpPr>
        <p:grpSpPr>
          <a:xfrm>
            <a:off x="9187956" y="3255902"/>
            <a:ext cx="548640" cy="548640"/>
            <a:chOff x="847118" y="2271565"/>
            <a:chExt cx="548640" cy="548640"/>
          </a:xfrm>
        </p:grpSpPr>
        <p:sp>
          <p:nvSpPr>
            <p:cNvPr id="223" name="Oval 222">
              <a:extLst>
                <a:ext uri="{FF2B5EF4-FFF2-40B4-BE49-F238E27FC236}">
                  <a16:creationId xmlns:a16="http://schemas.microsoft.com/office/drawing/2014/main" id="{E6AD5D34-97C3-489B-9EBE-137A29298A75}"/>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4" name="Oval 223">
              <a:extLst>
                <a:ext uri="{FF2B5EF4-FFF2-40B4-BE49-F238E27FC236}">
                  <a16:creationId xmlns:a16="http://schemas.microsoft.com/office/drawing/2014/main" id="{A12FFBB0-55B0-4194-ABDF-EDDFC7E84BAD}"/>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5" name="Group 224">
            <a:extLst>
              <a:ext uri="{FF2B5EF4-FFF2-40B4-BE49-F238E27FC236}">
                <a16:creationId xmlns:a16="http://schemas.microsoft.com/office/drawing/2014/main" id="{B637AE3C-36CC-4A35-A727-7B8BEF9311C7}"/>
              </a:ext>
            </a:extLst>
          </p:cNvPr>
          <p:cNvGrpSpPr/>
          <p:nvPr/>
        </p:nvGrpSpPr>
        <p:grpSpPr>
          <a:xfrm>
            <a:off x="2590263" y="4868930"/>
            <a:ext cx="548640" cy="548640"/>
            <a:chOff x="847118" y="2271565"/>
            <a:chExt cx="548640" cy="548640"/>
          </a:xfrm>
        </p:grpSpPr>
        <p:sp>
          <p:nvSpPr>
            <p:cNvPr id="226" name="Oval 225">
              <a:extLst>
                <a:ext uri="{FF2B5EF4-FFF2-40B4-BE49-F238E27FC236}">
                  <a16:creationId xmlns:a16="http://schemas.microsoft.com/office/drawing/2014/main" id="{273907A4-2E0C-4F37-8890-B84F37BB4207}"/>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7" name="Oval 226">
              <a:extLst>
                <a:ext uri="{FF2B5EF4-FFF2-40B4-BE49-F238E27FC236}">
                  <a16:creationId xmlns:a16="http://schemas.microsoft.com/office/drawing/2014/main" id="{8FE91F90-9F82-476A-94EB-5CE98785499B}"/>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28" name="Group 227">
            <a:extLst>
              <a:ext uri="{FF2B5EF4-FFF2-40B4-BE49-F238E27FC236}">
                <a16:creationId xmlns:a16="http://schemas.microsoft.com/office/drawing/2014/main" id="{D271BF8E-D4A2-4CC3-8CE1-CDF324BBFA8D}"/>
              </a:ext>
            </a:extLst>
          </p:cNvPr>
          <p:cNvGrpSpPr/>
          <p:nvPr/>
        </p:nvGrpSpPr>
        <p:grpSpPr>
          <a:xfrm>
            <a:off x="4765712" y="4908430"/>
            <a:ext cx="548640" cy="548640"/>
            <a:chOff x="847118" y="2271565"/>
            <a:chExt cx="548640" cy="548640"/>
          </a:xfrm>
        </p:grpSpPr>
        <p:sp>
          <p:nvSpPr>
            <p:cNvPr id="229" name="Oval 228">
              <a:extLst>
                <a:ext uri="{FF2B5EF4-FFF2-40B4-BE49-F238E27FC236}">
                  <a16:creationId xmlns:a16="http://schemas.microsoft.com/office/drawing/2014/main" id="{A9FF4A58-2819-41D3-8DC8-5ECA6B21FCDF}"/>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0" name="Oval 229">
              <a:extLst>
                <a:ext uri="{FF2B5EF4-FFF2-40B4-BE49-F238E27FC236}">
                  <a16:creationId xmlns:a16="http://schemas.microsoft.com/office/drawing/2014/main" id="{B248C964-3EDA-4273-B7B0-3EFB3098C708}"/>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1" name="Group 230">
            <a:extLst>
              <a:ext uri="{FF2B5EF4-FFF2-40B4-BE49-F238E27FC236}">
                <a16:creationId xmlns:a16="http://schemas.microsoft.com/office/drawing/2014/main" id="{FA1B3DC3-C11E-4CC2-8222-D34A075BB91B}"/>
              </a:ext>
            </a:extLst>
          </p:cNvPr>
          <p:cNvGrpSpPr/>
          <p:nvPr/>
        </p:nvGrpSpPr>
        <p:grpSpPr>
          <a:xfrm>
            <a:off x="6950853" y="4854225"/>
            <a:ext cx="548640" cy="548640"/>
            <a:chOff x="847118" y="2271565"/>
            <a:chExt cx="548640" cy="548640"/>
          </a:xfrm>
        </p:grpSpPr>
        <p:sp>
          <p:nvSpPr>
            <p:cNvPr id="232" name="Oval 231">
              <a:extLst>
                <a:ext uri="{FF2B5EF4-FFF2-40B4-BE49-F238E27FC236}">
                  <a16:creationId xmlns:a16="http://schemas.microsoft.com/office/drawing/2014/main" id="{DA429A1A-4927-4996-9ACC-3AD7884DF0B3}"/>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3" name="Oval 232">
              <a:extLst>
                <a:ext uri="{FF2B5EF4-FFF2-40B4-BE49-F238E27FC236}">
                  <a16:creationId xmlns:a16="http://schemas.microsoft.com/office/drawing/2014/main" id="{6F850005-EBED-4C5D-8BC9-C03481DD0FD6}"/>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4" name="Group 233">
            <a:extLst>
              <a:ext uri="{FF2B5EF4-FFF2-40B4-BE49-F238E27FC236}">
                <a16:creationId xmlns:a16="http://schemas.microsoft.com/office/drawing/2014/main" id="{03F609A7-33A2-4BC1-9160-FCBEA6350A7F}"/>
              </a:ext>
            </a:extLst>
          </p:cNvPr>
          <p:cNvGrpSpPr/>
          <p:nvPr/>
        </p:nvGrpSpPr>
        <p:grpSpPr>
          <a:xfrm>
            <a:off x="9187956" y="4868930"/>
            <a:ext cx="548640" cy="548640"/>
            <a:chOff x="847118" y="2271565"/>
            <a:chExt cx="548640" cy="548640"/>
          </a:xfrm>
        </p:grpSpPr>
        <p:sp>
          <p:nvSpPr>
            <p:cNvPr id="235" name="Oval 234">
              <a:extLst>
                <a:ext uri="{FF2B5EF4-FFF2-40B4-BE49-F238E27FC236}">
                  <a16:creationId xmlns:a16="http://schemas.microsoft.com/office/drawing/2014/main" id="{B8BBE420-FDBA-4A99-BA76-16DF605713DA}"/>
                </a:ext>
              </a:extLst>
            </p:cNvPr>
            <p:cNvSpPr/>
            <p:nvPr/>
          </p:nvSpPr>
          <p:spPr>
            <a:xfrm>
              <a:off x="847118" y="2271565"/>
              <a:ext cx="548640" cy="548640"/>
            </a:xfrm>
            <a:prstGeom prst="ellipse">
              <a:avLst/>
            </a:prstGeom>
            <a:gradFill flip="none" rotWithShape="1">
              <a:gsLst>
                <a:gs pos="0">
                  <a:srgbClr val="021F3D"/>
                </a:gs>
                <a:gs pos="48000">
                  <a:srgbClr val="044382"/>
                </a:gs>
                <a:gs pos="100000">
                  <a:srgbClr val="054D9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6" name="Oval 235">
              <a:extLst>
                <a:ext uri="{FF2B5EF4-FFF2-40B4-BE49-F238E27FC236}">
                  <a16:creationId xmlns:a16="http://schemas.microsoft.com/office/drawing/2014/main" id="{EC2C7B49-230E-4D7E-B943-CB399ACB7414}"/>
                </a:ext>
              </a:extLst>
            </p:cNvPr>
            <p:cNvSpPr/>
            <p:nvPr/>
          </p:nvSpPr>
          <p:spPr>
            <a:xfrm>
              <a:off x="888854" y="2308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38" name="TextBox 237">
            <a:extLst>
              <a:ext uri="{FF2B5EF4-FFF2-40B4-BE49-F238E27FC236}">
                <a16:creationId xmlns:a16="http://schemas.microsoft.com/office/drawing/2014/main" id="{86C1CE88-D4A8-4AF6-BFB3-AE54E0C33C6D}"/>
              </a:ext>
            </a:extLst>
          </p:cNvPr>
          <p:cNvSpPr txBox="1"/>
          <p:nvPr/>
        </p:nvSpPr>
        <p:spPr>
          <a:xfrm>
            <a:off x="6103875" y="2123567"/>
            <a:ext cx="2202709"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COOPERATIVE</a:t>
            </a:r>
          </a:p>
          <a:p>
            <a:pPr algn="ctr"/>
            <a:r>
              <a:rPr lang="en-US" dirty="0">
                <a:solidFill>
                  <a:prstClr val="black"/>
                </a:solidFill>
                <a:latin typeface="Arial" panose="020B0604020202020204" pitchFamily="34" charset="0"/>
                <a:cs typeface="Arial" panose="020B0604020202020204" pitchFamily="34" charset="0"/>
              </a:rPr>
              <a:t>Lessons Learned on Team Project</a:t>
            </a:r>
          </a:p>
        </p:txBody>
      </p:sp>
      <p:sp>
        <p:nvSpPr>
          <p:cNvPr id="239" name="TextBox 238">
            <a:extLst>
              <a:ext uri="{FF2B5EF4-FFF2-40B4-BE49-F238E27FC236}">
                <a16:creationId xmlns:a16="http://schemas.microsoft.com/office/drawing/2014/main" id="{57BE43D4-EA49-445A-8578-5F1F9AB1D440}"/>
              </a:ext>
            </a:extLst>
          </p:cNvPr>
          <p:cNvSpPr txBox="1"/>
          <p:nvPr/>
        </p:nvSpPr>
        <p:spPr>
          <a:xfrm>
            <a:off x="3937559" y="5433337"/>
            <a:ext cx="2220914" cy="923330"/>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POST </a:t>
            </a:r>
            <a:r>
              <a:rPr lang="en-US" b="1" dirty="0">
                <a:solidFill>
                  <a:prstClr val="black"/>
                </a:solidFill>
                <a:latin typeface="Arial" panose="020B0604020202020204" pitchFamily="34" charset="0"/>
                <a:cs typeface="Arial" panose="020B0604020202020204" pitchFamily="34" charset="0"/>
              </a:rPr>
              <a:t>STUDY</a:t>
            </a:r>
          </a:p>
          <a:p>
            <a:pPr algn="ctr"/>
            <a:r>
              <a:rPr lang="en-US" spc="-50" dirty="0">
                <a:solidFill>
                  <a:prstClr val="black"/>
                </a:solidFill>
                <a:latin typeface="Arial" panose="020B0604020202020204" pitchFamily="34" charset="0"/>
                <a:cs typeface="Arial" panose="020B0604020202020204" pitchFamily="34" charset="0"/>
              </a:rPr>
              <a:t>Key Findings Report; </a:t>
            </a:r>
            <a:r>
              <a:rPr lang="en-US" dirty="0">
                <a:solidFill>
                  <a:prstClr val="black"/>
                </a:solidFill>
                <a:latin typeface="Arial" panose="020B0604020202020204" pitchFamily="34" charset="0"/>
                <a:cs typeface="Arial" panose="020B0604020202020204" pitchFamily="34" charset="0"/>
              </a:rPr>
              <a:t>Media Synopsis</a:t>
            </a:r>
          </a:p>
        </p:txBody>
      </p:sp>
      <p:sp>
        <p:nvSpPr>
          <p:cNvPr id="240" name="TextBox 239">
            <a:extLst>
              <a:ext uri="{FF2B5EF4-FFF2-40B4-BE49-F238E27FC236}">
                <a16:creationId xmlns:a16="http://schemas.microsoft.com/office/drawing/2014/main" id="{162D33B5-B3AD-4632-868B-EB3C97882BC2}"/>
              </a:ext>
            </a:extLst>
          </p:cNvPr>
          <p:cNvSpPr txBox="1"/>
          <p:nvPr/>
        </p:nvSpPr>
        <p:spPr>
          <a:xfrm>
            <a:off x="6112636" y="377164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PANEL/EXPERT</a:t>
            </a:r>
          </a:p>
          <a:p>
            <a:pPr algn="ctr"/>
            <a:r>
              <a:rPr lang="en-US" dirty="0">
                <a:solidFill>
                  <a:prstClr val="black"/>
                </a:solidFill>
                <a:latin typeface="Arial" panose="020B0604020202020204" pitchFamily="34" charset="0"/>
                <a:cs typeface="Arial" panose="020B0604020202020204" pitchFamily="34" charset="0"/>
              </a:rPr>
              <a:t>Interview Follow up Report; Next Steps</a:t>
            </a:r>
          </a:p>
        </p:txBody>
      </p:sp>
      <p:sp>
        <p:nvSpPr>
          <p:cNvPr id="241" name="TextBox 240">
            <a:extLst>
              <a:ext uri="{FF2B5EF4-FFF2-40B4-BE49-F238E27FC236}">
                <a16:creationId xmlns:a16="http://schemas.microsoft.com/office/drawing/2014/main" id="{CD673432-AD13-4A3B-867C-B35490DC94F2}"/>
              </a:ext>
            </a:extLst>
          </p:cNvPr>
          <p:cNvSpPr txBox="1"/>
          <p:nvPr/>
        </p:nvSpPr>
        <p:spPr>
          <a:xfrm>
            <a:off x="8306583" y="2119199"/>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MIND MAP</a:t>
            </a:r>
          </a:p>
          <a:p>
            <a:pPr algn="ctr"/>
            <a:r>
              <a:rPr lang="en-US" dirty="0">
                <a:solidFill>
                  <a:prstClr val="black"/>
                </a:solidFill>
                <a:latin typeface="Arial" panose="020B0604020202020204" pitchFamily="34" charset="0"/>
                <a:cs typeface="Arial" panose="020B0604020202020204" pitchFamily="34" charset="0"/>
              </a:rPr>
              <a:t>Map Entire Visual Representation</a:t>
            </a:r>
          </a:p>
        </p:txBody>
      </p:sp>
      <p:sp>
        <p:nvSpPr>
          <p:cNvPr id="242" name="TextBox 241">
            <a:extLst>
              <a:ext uri="{FF2B5EF4-FFF2-40B4-BE49-F238E27FC236}">
                <a16:creationId xmlns:a16="http://schemas.microsoft.com/office/drawing/2014/main" id="{EFE134C4-D9F3-45C1-AEC0-61572E6B8F89}"/>
              </a:ext>
            </a:extLst>
          </p:cNvPr>
          <p:cNvSpPr txBox="1"/>
          <p:nvPr/>
        </p:nvSpPr>
        <p:spPr>
          <a:xfrm>
            <a:off x="3931073" y="375774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MULTI-MEDIA</a:t>
            </a:r>
          </a:p>
          <a:p>
            <a:pPr algn="ctr"/>
            <a:r>
              <a:rPr lang="en-US" dirty="0">
                <a:solidFill>
                  <a:prstClr val="black"/>
                </a:solidFill>
                <a:latin typeface="Arial" panose="020B0604020202020204" pitchFamily="34" charset="0"/>
                <a:cs typeface="Arial" panose="020B0604020202020204" pitchFamily="34" charset="0"/>
              </a:rPr>
              <a:t>Social Media Broadcast</a:t>
            </a:r>
          </a:p>
        </p:txBody>
      </p:sp>
      <p:sp>
        <p:nvSpPr>
          <p:cNvPr id="243" name="TextBox 242">
            <a:extLst>
              <a:ext uri="{FF2B5EF4-FFF2-40B4-BE49-F238E27FC236}">
                <a16:creationId xmlns:a16="http://schemas.microsoft.com/office/drawing/2014/main" id="{68B50002-6F62-4975-A7AC-16519D422DB8}"/>
              </a:ext>
            </a:extLst>
          </p:cNvPr>
          <p:cNvSpPr txBox="1"/>
          <p:nvPr/>
        </p:nvSpPr>
        <p:spPr>
          <a:xfrm>
            <a:off x="3882957" y="2122953"/>
            <a:ext cx="2245658" cy="923330"/>
          </a:xfrm>
          <a:prstGeom prst="rect">
            <a:avLst/>
          </a:prstGeom>
          <a:noFill/>
        </p:spPr>
        <p:txBody>
          <a:bodyPr wrap="square" rtlCol="0">
            <a:spAutoFit/>
          </a:bodyPr>
          <a:lstStyle/>
          <a:p>
            <a:pPr algn="ctr"/>
            <a:r>
              <a:rPr lang="en-US" b="1" spc="-100" dirty="0">
                <a:solidFill>
                  <a:prstClr val="black"/>
                </a:solidFill>
                <a:latin typeface="Arial" panose="020B0604020202020204" pitchFamily="34" charset="0"/>
                <a:cs typeface="Arial" panose="020B0604020202020204" pitchFamily="34" charset="0"/>
              </a:rPr>
              <a:t>RESEARCH </a:t>
            </a:r>
            <a:r>
              <a:rPr lang="en-US" spc="-100" dirty="0">
                <a:solidFill>
                  <a:prstClr val="black"/>
                </a:solidFill>
                <a:latin typeface="Arial" panose="020B0604020202020204" pitchFamily="34" charset="0"/>
                <a:cs typeface="Arial" panose="020B0604020202020204" pitchFamily="34" charset="0"/>
              </a:rPr>
              <a:t>REVIEW</a:t>
            </a:r>
          </a:p>
          <a:p>
            <a:pPr algn="ctr"/>
            <a:r>
              <a:rPr lang="en-US" dirty="0">
                <a:solidFill>
                  <a:prstClr val="black"/>
                </a:solidFill>
                <a:latin typeface="Arial" panose="020B0604020202020204" pitchFamily="34" charset="0"/>
                <a:cs typeface="Arial" panose="020B0604020202020204" pitchFamily="34" charset="0"/>
              </a:rPr>
              <a:t>White Paper; Issue Brief; Media Post</a:t>
            </a:r>
          </a:p>
        </p:txBody>
      </p:sp>
      <p:sp>
        <p:nvSpPr>
          <p:cNvPr id="244" name="TextBox 243">
            <a:extLst>
              <a:ext uri="{FF2B5EF4-FFF2-40B4-BE49-F238E27FC236}">
                <a16:creationId xmlns:a16="http://schemas.microsoft.com/office/drawing/2014/main" id="{7073022C-D39A-432B-A9A5-4BD8448230CE}"/>
              </a:ext>
            </a:extLst>
          </p:cNvPr>
          <p:cNvSpPr txBox="1"/>
          <p:nvPr/>
        </p:nvSpPr>
        <p:spPr>
          <a:xfrm>
            <a:off x="8284230" y="3762529"/>
            <a:ext cx="2209213"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PROPOSAL</a:t>
            </a:r>
          </a:p>
          <a:p>
            <a:pPr algn="ctr"/>
            <a:r>
              <a:rPr lang="en-US" dirty="0">
                <a:solidFill>
                  <a:prstClr val="black"/>
                </a:solidFill>
                <a:latin typeface="Arial" panose="020B0604020202020204" pitchFamily="34" charset="0"/>
                <a:cs typeface="Arial" panose="020B0604020202020204" pitchFamily="34" charset="0"/>
              </a:rPr>
              <a:t>Present Proposal; Implementation</a:t>
            </a:r>
          </a:p>
        </p:txBody>
      </p:sp>
      <p:sp>
        <p:nvSpPr>
          <p:cNvPr id="245" name="TextBox 244">
            <a:extLst>
              <a:ext uri="{FF2B5EF4-FFF2-40B4-BE49-F238E27FC236}">
                <a16:creationId xmlns:a16="http://schemas.microsoft.com/office/drawing/2014/main" id="{51A24442-16B2-4AC3-90FB-066C39D7085C}"/>
              </a:ext>
            </a:extLst>
          </p:cNvPr>
          <p:cNvSpPr txBox="1"/>
          <p:nvPr/>
        </p:nvSpPr>
        <p:spPr>
          <a:xfrm>
            <a:off x="8299234" y="5416533"/>
            <a:ext cx="2194560" cy="923330"/>
          </a:xfrm>
          <a:prstGeom prst="rect">
            <a:avLst/>
          </a:prstGeom>
          <a:noFill/>
        </p:spPr>
        <p:txBody>
          <a:bodyPr wrap="square" rtlCol="0">
            <a:spAutoFit/>
          </a:bodyPr>
          <a:lstStyle/>
          <a:p>
            <a:pPr algn="ctr"/>
            <a:r>
              <a:rPr lang="en-US" spc="-50" dirty="0">
                <a:solidFill>
                  <a:prstClr val="black"/>
                </a:solidFill>
                <a:latin typeface="Arial" panose="020B0604020202020204" pitchFamily="34" charset="0"/>
                <a:cs typeface="Arial" panose="020B0604020202020204" pitchFamily="34" charset="0"/>
              </a:rPr>
              <a:t>POST </a:t>
            </a:r>
            <a:r>
              <a:rPr lang="en-US" b="1" spc="-50" dirty="0">
                <a:solidFill>
                  <a:prstClr val="black"/>
                </a:solidFill>
                <a:latin typeface="Arial" panose="020B0604020202020204" pitchFamily="34" charset="0"/>
                <a:cs typeface="Arial" panose="020B0604020202020204" pitchFamily="34" charset="0"/>
              </a:rPr>
              <a:t>WORKSHOP</a:t>
            </a:r>
          </a:p>
          <a:p>
            <a:pPr algn="ctr"/>
            <a:r>
              <a:rPr lang="en-US" dirty="0">
                <a:solidFill>
                  <a:prstClr val="black"/>
                </a:solidFill>
                <a:latin typeface="Arial" panose="020B0604020202020204" pitchFamily="34" charset="0"/>
                <a:cs typeface="Arial" panose="020B0604020202020204" pitchFamily="34" charset="0"/>
              </a:rPr>
              <a:t>After Action Report; Lessons Learned</a:t>
            </a:r>
          </a:p>
        </p:txBody>
      </p:sp>
      <p:sp>
        <p:nvSpPr>
          <p:cNvPr id="246" name="TextBox 245">
            <a:extLst>
              <a:ext uri="{FF2B5EF4-FFF2-40B4-BE49-F238E27FC236}">
                <a16:creationId xmlns:a16="http://schemas.microsoft.com/office/drawing/2014/main" id="{737382EC-D07E-4399-8F69-DDF4FCBD6EF0}"/>
              </a:ext>
            </a:extLst>
          </p:cNvPr>
          <p:cNvSpPr txBox="1"/>
          <p:nvPr/>
        </p:nvSpPr>
        <p:spPr>
          <a:xfrm>
            <a:off x="1724761" y="3788432"/>
            <a:ext cx="2194560" cy="923330"/>
          </a:xfrm>
          <a:prstGeom prst="rect">
            <a:avLst/>
          </a:prstGeom>
          <a:noFill/>
        </p:spPr>
        <p:txBody>
          <a:bodyPr wrap="square" rtlCol="0">
            <a:spAutoFit/>
          </a:bodyPr>
          <a:lstStyle/>
          <a:p>
            <a:pPr algn="ctr"/>
            <a:r>
              <a:rPr lang="en-US" b="1" spc="-100" dirty="0">
                <a:solidFill>
                  <a:prstClr val="black"/>
                </a:solidFill>
                <a:latin typeface="Arial" panose="020B0604020202020204" pitchFamily="34" charset="0"/>
                <a:cs typeface="Arial" panose="020B0604020202020204" pitchFamily="34" charset="0"/>
              </a:rPr>
              <a:t>BIAS INSIGHTS</a:t>
            </a:r>
          </a:p>
          <a:p>
            <a:pPr algn="ctr"/>
            <a:r>
              <a:rPr lang="en-US" dirty="0">
                <a:solidFill>
                  <a:prstClr val="black"/>
                </a:solidFill>
                <a:latin typeface="Arial" panose="020B0604020202020204" pitchFamily="34" charset="0"/>
                <a:cs typeface="Arial" panose="020B0604020202020204" pitchFamily="34" charset="0"/>
              </a:rPr>
              <a:t>Role of Bias in Strategy Formation</a:t>
            </a:r>
          </a:p>
        </p:txBody>
      </p:sp>
      <p:sp>
        <p:nvSpPr>
          <p:cNvPr id="247" name="TextBox 246">
            <a:extLst>
              <a:ext uri="{FF2B5EF4-FFF2-40B4-BE49-F238E27FC236}">
                <a16:creationId xmlns:a16="http://schemas.microsoft.com/office/drawing/2014/main" id="{E1602151-DDCE-4EF1-A1B1-F8832F7699CA}"/>
              </a:ext>
            </a:extLst>
          </p:cNvPr>
          <p:cNvSpPr txBox="1"/>
          <p:nvPr/>
        </p:nvSpPr>
        <p:spPr>
          <a:xfrm>
            <a:off x="1711939" y="2117992"/>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ARTICLE</a:t>
            </a:r>
          </a:p>
          <a:p>
            <a:pPr algn="ctr"/>
            <a:r>
              <a:rPr lang="en-US" dirty="0">
                <a:solidFill>
                  <a:prstClr val="black"/>
                </a:solidFill>
                <a:latin typeface="Arial" panose="020B0604020202020204" pitchFamily="34" charset="0"/>
                <a:cs typeface="Arial" panose="020B0604020202020204" pitchFamily="34" charset="0"/>
              </a:rPr>
              <a:t>Article Submission; Social Media Post</a:t>
            </a:r>
          </a:p>
        </p:txBody>
      </p:sp>
      <p:sp>
        <p:nvSpPr>
          <p:cNvPr id="248" name="TextBox 247">
            <a:extLst>
              <a:ext uri="{FF2B5EF4-FFF2-40B4-BE49-F238E27FC236}">
                <a16:creationId xmlns:a16="http://schemas.microsoft.com/office/drawing/2014/main" id="{0E7FBA41-7057-46A9-9028-7C824A5CA85F}"/>
              </a:ext>
            </a:extLst>
          </p:cNvPr>
          <p:cNvSpPr txBox="1"/>
          <p:nvPr/>
        </p:nvSpPr>
        <p:spPr>
          <a:xfrm>
            <a:off x="1709266" y="5433337"/>
            <a:ext cx="2194560"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REPORT </a:t>
            </a:r>
            <a:r>
              <a:rPr lang="en-US" dirty="0">
                <a:solidFill>
                  <a:prstClr val="black"/>
                </a:solidFill>
                <a:latin typeface="Arial" panose="020B0604020202020204" pitchFamily="34" charset="0"/>
                <a:cs typeface="Arial" panose="020B0604020202020204" pitchFamily="34" charset="0"/>
              </a:rPr>
              <a:t>BRIEF</a:t>
            </a:r>
          </a:p>
          <a:p>
            <a:pPr algn="ctr"/>
            <a:r>
              <a:rPr lang="en-US" dirty="0">
                <a:solidFill>
                  <a:prstClr val="black"/>
                </a:solidFill>
                <a:latin typeface="Arial" panose="020B0604020202020204" pitchFamily="34" charset="0"/>
                <a:cs typeface="Arial" panose="020B0604020202020204" pitchFamily="34" charset="0"/>
              </a:rPr>
              <a:t>Present Report Findings to Client</a:t>
            </a:r>
          </a:p>
        </p:txBody>
      </p:sp>
      <p:sp>
        <p:nvSpPr>
          <p:cNvPr id="249" name="TextBox 248">
            <a:extLst>
              <a:ext uri="{FF2B5EF4-FFF2-40B4-BE49-F238E27FC236}">
                <a16:creationId xmlns:a16="http://schemas.microsoft.com/office/drawing/2014/main" id="{E229DB8E-2A38-4F54-8076-1FD9528612DB}"/>
              </a:ext>
            </a:extLst>
          </p:cNvPr>
          <p:cNvSpPr txBox="1"/>
          <p:nvPr/>
        </p:nvSpPr>
        <p:spPr>
          <a:xfrm>
            <a:off x="6067525" y="5435523"/>
            <a:ext cx="2202697" cy="923330"/>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TOOL </a:t>
            </a:r>
            <a:r>
              <a:rPr lang="en-US" dirty="0">
                <a:solidFill>
                  <a:prstClr val="black"/>
                </a:solidFill>
                <a:latin typeface="Arial" panose="020B0604020202020204" pitchFamily="34" charset="0"/>
                <a:cs typeface="Arial" panose="020B0604020202020204" pitchFamily="34" charset="0"/>
              </a:rPr>
              <a:t>PLAN</a:t>
            </a:r>
          </a:p>
          <a:p>
            <a:pPr algn="ctr"/>
            <a:r>
              <a:rPr lang="en-US" dirty="0">
                <a:solidFill>
                  <a:prstClr val="black"/>
                </a:solidFill>
                <a:latin typeface="Arial" panose="020B0604020202020204" pitchFamily="34" charset="0"/>
                <a:cs typeface="Arial" panose="020B0604020202020204" pitchFamily="34" charset="0"/>
              </a:rPr>
              <a:t>Performance Action Plan; Dash Board</a:t>
            </a:r>
          </a:p>
        </p:txBody>
      </p:sp>
      <p:sp>
        <p:nvSpPr>
          <p:cNvPr id="66" name="TextBox 65">
            <a:extLst>
              <a:ext uri="{FF2B5EF4-FFF2-40B4-BE49-F238E27FC236}">
                <a16:creationId xmlns:a16="http://schemas.microsoft.com/office/drawing/2014/main" id="{AE5BDC3B-4A8D-4F97-9568-7D2BD98E7A2F}"/>
              </a:ext>
            </a:extLst>
          </p:cNvPr>
          <p:cNvSpPr txBox="1"/>
          <p:nvPr/>
        </p:nvSpPr>
        <p:spPr>
          <a:xfrm>
            <a:off x="6972868" y="157312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5BC4CA28-A2DB-4113-B315-3E33DBA2AC53}"/>
              </a:ext>
            </a:extLst>
          </p:cNvPr>
          <p:cNvSpPr txBox="1"/>
          <p:nvPr/>
        </p:nvSpPr>
        <p:spPr>
          <a:xfrm>
            <a:off x="2603038" y="157312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D6A94BD7-D694-4A4D-89AA-BC52713AF0C3}"/>
              </a:ext>
            </a:extLst>
          </p:cNvPr>
          <p:cNvSpPr txBox="1"/>
          <p:nvPr/>
        </p:nvSpPr>
        <p:spPr>
          <a:xfrm>
            <a:off x="4790412" y="1593431"/>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B265CC92-DD5F-4A43-8FAC-433F4CD56F90}"/>
              </a:ext>
            </a:extLst>
          </p:cNvPr>
          <p:cNvSpPr txBox="1"/>
          <p:nvPr/>
        </p:nvSpPr>
        <p:spPr>
          <a:xfrm>
            <a:off x="9216705" y="160106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0CC7925D-2635-42BA-8E3C-88BBC2DA547E}"/>
              </a:ext>
            </a:extLst>
          </p:cNvPr>
          <p:cNvSpPr txBox="1"/>
          <p:nvPr/>
        </p:nvSpPr>
        <p:spPr>
          <a:xfrm>
            <a:off x="2591324" y="3221120"/>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25CA25-53DE-481E-A2F8-CA7A79A1E230}"/>
              </a:ext>
            </a:extLst>
          </p:cNvPr>
          <p:cNvSpPr txBox="1"/>
          <p:nvPr/>
        </p:nvSpPr>
        <p:spPr>
          <a:xfrm>
            <a:off x="4790412" y="323941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16575A52-CFB8-44E8-A2ED-D877C8DC6B2D}"/>
              </a:ext>
            </a:extLst>
          </p:cNvPr>
          <p:cNvSpPr txBox="1"/>
          <p:nvPr/>
        </p:nvSpPr>
        <p:spPr>
          <a:xfrm>
            <a:off x="6935673" y="3262814"/>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6CF281E-79B7-4570-A597-8C62EC67BF4A}"/>
              </a:ext>
            </a:extLst>
          </p:cNvPr>
          <p:cNvSpPr txBox="1"/>
          <p:nvPr/>
        </p:nvSpPr>
        <p:spPr>
          <a:xfrm>
            <a:off x="9191052" y="3268612"/>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ED5A3859-2A48-4F7F-B792-F25A1FAAB5E1}"/>
              </a:ext>
            </a:extLst>
          </p:cNvPr>
          <p:cNvSpPr txBox="1"/>
          <p:nvPr/>
        </p:nvSpPr>
        <p:spPr>
          <a:xfrm>
            <a:off x="2599035" y="4877107"/>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EC537AB5-9947-4401-8EA5-9802DF2EFD34}"/>
              </a:ext>
            </a:extLst>
          </p:cNvPr>
          <p:cNvSpPr txBox="1"/>
          <p:nvPr/>
        </p:nvSpPr>
        <p:spPr>
          <a:xfrm>
            <a:off x="4765712" y="4897139"/>
            <a:ext cx="1035914" cy="523220"/>
          </a:xfrm>
          <a:prstGeom prst="rect">
            <a:avLst/>
          </a:prstGeom>
          <a:noFill/>
        </p:spPr>
        <p:txBody>
          <a:bodyPr wrap="square" rtlCol="0">
            <a:spAutoFit/>
          </a:bodyPr>
          <a:lstStyle/>
          <a:p>
            <a:r>
              <a:rPr lang="en-US" sz="2800" b="1" spc="-100" dirty="0">
                <a:solidFill>
                  <a:srgbClr val="021F3D"/>
                </a:solidFill>
                <a:latin typeface="Arial" panose="020B0604020202020204" pitchFamily="34" charset="0"/>
                <a:cs typeface="Arial" panose="020B0604020202020204" pitchFamily="34" charset="0"/>
                <a:sym typeface="Wingdings 2" panose="05020102010507070707" pitchFamily="18" charset="2"/>
              </a:rPr>
              <a:t></a:t>
            </a:r>
            <a:endParaRPr lang="en-US" sz="2800" b="1" spc="-100" dirty="0">
              <a:solidFill>
                <a:srgbClr val="021F3D"/>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32D9901-165F-45A2-AB47-8339A28F08C6}"/>
              </a:ext>
            </a:extLst>
          </p:cNvPr>
          <p:cNvSpPr txBox="1"/>
          <p:nvPr/>
        </p:nvSpPr>
        <p:spPr>
          <a:xfrm>
            <a:off x="7012507" y="4935703"/>
            <a:ext cx="1647841" cy="400110"/>
          </a:xfrm>
          <a:prstGeom prst="rect">
            <a:avLst/>
          </a:prstGeom>
          <a:noFill/>
        </p:spPr>
        <p:txBody>
          <a:bodyPr wrap="square" rtlCol="0">
            <a:spAutoFit/>
          </a:bodyPr>
          <a:lstStyle/>
          <a:p>
            <a:r>
              <a:rPr lang="en-US" sz="2000" b="1" dirty="0">
                <a:ln>
                  <a:solidFill>
                    <a:srgbClr val="021F3D"/>
                  </a:solidFill>
                </a:ln>
                <a:solidFill>
                  <a:srgbClr val="021F3D"/>
                </a:solidFill>
                <a:latin typeface="Arial" panose="020B0604020202020204" pitchFamily="34" charset="0"/>
                <a:ea typeface="Yu Mincho Demibold" panose="020B0400000000000000" pitchFamily="18" charset="-128"/>
                <a:cs typeface="Arial" panose="020B0604020202020204" pitchFamily="34" charset="0"/>
              </a:rPr>
              <a:t>⑪</a:t>
            </a:r>
            <a:endParaRPr lang="en-US" sz="2000" b="1" dirty="0">
              <a:ln>
                <a:solidFill>
                  <a:srgbClr val="021F3D"/>
                </a:solidFill>
              </a:ln>
              <a:solidFill>
                <a:srgbClr val="021F3D"/>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F310BEB3-CFDE-43B7-B913-6E7FBC6BDE01}"/>
              </a:ext>
            </a:extLst>
          </p:cNvPr>
          <p:cNvSpPr txBox="1"/>
          <p:nvPr/>
        </p:nvSpPr>
        <p:spPr>
          <a:xfrm>
            <a:off x="9229693" y="4975463"/>
            <a:ext cx="1647841" cy="400110"/>
          </a:xfrm>
          <a:prstGeom prst="rect">
            <a:avLst/>
          </a:prstGeom>
          <a:noFill/>
        </p:spPr>
        <p:txBody>
          <a:bodyPr wrap="square" rtlCol="0">
            <a:spAutoFit/>
          </a:bodyPr>
          <a:lstStyle/>
          <a:p>
            <a:r>
              <a:rPr lang="en-US" sz="2000" b="1" dirty="0">
                <a:ln>
                  <a:solidFill>
                    <a:srgbClr val="021F3D"/>
                  </a:solidFill>
                </a:ln>
                <a:solidFill>
                  <a:srgbClr val="021F3D"/>
                </a:solidFill>
                <a:latin typeface="Arial" panose="020B0604020202020204" pitchFamily="34" charset="0"/>
                <a:ea typeface="Yu Mincho Demibold" panose="020B0400000000000000" pitchFamily="18" charset="-128"/>
                <a:cs typeface="Arial" panose="020B0604020202020204" pitchFamily="34" charset="0"/>
              </a:rPr>
              <a:t>⑫</a:t>
            </a:r>
            <a:endParaRPr lang="en-US" sz="2000" b="1" dirty="0">
              <a:ln>
                <a:solidFill>
                  <a:srgbClr val="021F3D"/>
                </a:solidFill>
              </a:ln>
              <a:solidFill>
                <a:srgbClr val="021F3D"/>
              </a:solidFill>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88D06A06-515B-4D77-B1C2-62AFC2E8AF8C}"/>
              </a:ext>
            </a:extLst>
          </p:cNvPr>
          <p:cNvGrpSpPr/>
          <p:nvPr/>
        </p:nvGrpSpPr>
        <p:grpSpPr>
          <a:xfrm>
            <a:off x="2810809" y="255090"/>
            <a:ext cx="871538" cy="142292"/>
            <a:chOff x="5591175" y="742950"/>
            <a:chExt cx="1400176" cy="228600"/>
          </a:xfrm>
        </p:grpSpPr>
        <p:sp>
          <p:nvSpPr>
            <p:cNvPr id="83" name="Oval 82">
              <a:extLst>
                <a:ext uri="{FF2B5EF4-FFF2-40B4-BE49-F238E27FC236}">
                  <a16:creationId xmlns:a16="http://schemas.microsoft.com/office/drawing/2014/main" id="{BE2B2303-2F58-4B83-B6DF-A74E834E6D9E}"/>
                </a:ext>
              </a:extLst>
            </p:cNvPr>
            <p:cNvSpPr/>
            <p:nvPr/>
          </p:nvSpPr>
          <p:spPr>
            <a:xfrm>
              <a:off x="5591175" y="742950"/>
              <a:ext cx="228600" cy="228600"/>
            </a:xfrm>
            <a:prstGeom prst="ellipse">
              <a:avLst/>
            </a:prstGeom>
            <a:solidFill>
              <a:srgbClr val="F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1C72520A-F33B-42FC-B5A9-4481B7B5F160}"/>
                </a:ext>
              </a:extLst>
            </p:cNvPr>
            <p:cNvSpPr/>
            <p:nvPr/>
          </p:nvSpPr>
          <p:spPr>
            <a:xfrm>
              <a:off x="5884069" y="742950"/>
              <a:ext cx="228600" cy="228600"/>
            </a:xfrm>
            <a:prstGeom prst="ellipse">
              <a:avLst/>
            </a:prstGeom>
            <a:solidFill>
              <a:srgbClr val="F8C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7E55B22A-DA3F-46A2-8016-C84F78AF8DD2}"/>
                </a:ext>
              </a:extLst>
            </p:cNvPr>
            <p:cNvSpPr/>
            <p:nvPr/>
          </p:nvSpPr>
          <p:spPr>
            <a:xfrm>
              <a:off x="6176963" y="742950"/>
              <a:ext cx="228600" cy="228600"/>
            </a:xfrm>
            <a:prstGeom prst="ellipse">
              <a:avLst/>
            </a:prstGeom>
            <a:solidFill>
              <a:srgbClr val="AF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5B6E89A2-0135-4D83-83AF-919E287731F4}"/>
                </a:ext>
              </a:extLst>
            </p:cNvPr>
            <p:cNvSpPr/>
            <p:nvPr/>
          </p:nvSpPr>
          <p:spPr>
            <a:xfrm>
              <a:off x="6469857" y="742950"/>
              <a:ext cx="228600" cy="228600"/>
            </a:xfrm>
            <a:prstGeom prst="ellipse">
              <a:avLst/>
            </a:prstGeom>
            <a:solidFill>
              <a:srgbClr val="61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52CE7F55-C292-418B-8A7A-78082A4B05EB}"/>
                </a:ext>
              </a:extLst>
            </p:cNvPr>
            <p:cNvSpPr/>
            <p:nvPr/>
          </p:nvSpPr>
          <p:spPr>
            <a:xfrm>
              <a:off x="6762751" y="742950"/>
              <a:ext cx="228600" cy="228600"/>
            </a:xfrm>
            <a:prstGeom prst="ellipse">
              <a:avLst/>
            </a:prstGeom>
            <a:solidFill>
              <a:srgbClr val="FFE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panose="020B0604020202020204" pitchFamily="34" charset="0"/>
                <a:cs typeface="Arial" panose="020B0604020202020204" pitchFamily="34" charset="0"/>
              </a:endParaRPr>
            </a:p>
          </p:txBody>
        </p:sp>
      </p:grpSp>
      <p:sp>
        <p:nvSpPr>
          <p:cNvPr id="88" name="Rounded Rectangle 40">
            <a:extLst>
              <a:ext uri="{FF2B5EF4-FFF2-40B4-BE49-F238E27FC236}">
                <a16:creationId xmlns:a16="http://schemas.microsoft.com/office/drawing/2014/main" id="{F5FB0ABB-7C0D-4831-A3DB-DF7BC453C2D7}"/>
              </a:ext>
            </a:extLst>
          </p:cNvPr>
          <p:cNvSpPr/>
          <p:nvPr/>
        </p:nvSpPr>
        <p:spPr>
          <a:xfrm rot="5400000">
            <a:off x="2392711" y="569846"/>
            <a:ext cx="640080" cy="45719"/>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99214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56</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6" y="411028"/>
            <a:ext cx="7864818" cy="1021600"/>
          </a:xfrm>
        </p:spPr>
        <p:txBody>
          <a:bodyPr/>
          <a:lstStyle/>
          <a:p>
            <a:r>
              <a:rPr lang="en-US" sz="4800" b="0" dirty="0">
                <a:solidFill>
                  <a:schemeClr val="tx1"/>
                </a:solidFill>
                <a:latin typeface="Calibri Light" panose="020F0302020204030204" pitchFamily="34" charset="0"/>
              </a:rPr>
              <a:t>Continuous Improvement </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168910"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Evaluate</a:t>
            </a:r>
          </a:p>
        </p:txBody>
      </p:sp>
      <p:grpSp>
        <p:nvGrpSpPr>
          <p:cNvPr id="8" name="Group 73">
            <a:extLst>
              <a:ext uri="{FF2B5EF4-FFF2-40B4-BE49-F238E27FC236}">
                <a16:creationId xmlns:a16="http://schemas.microsoft.com/office/drawing/2014/main" id="{0DAB633A-FC2B-4CAC-A0B0-63F07E68B037}"/>
              </a:ext>
            </a:extLst>
          </p:cNvPr>
          <p:cNvGrpSpPr>
            <a:grpSpLocks/>
          </p:cNvGrpSpPr>
          <p:nvPr/>
        </p:nvGrpSpPr>
        <p:grpSpPr bwMode="auto">
          <a:xfrm>
            <a:off x="4978891" y="2281058"/>
            <a:ext cx="384412" cy="179718"/>
            <a:chOff x="3366566" y="1459073"/>
            <a:chExt cx="465169" cy="221445"/>
          </a:xfrm>
        </p:grpSpPr>
        <p:cxnSp>
          <p:nvCxnSpPr>
            <p:cNvPr id="11" name="Straight Connector 10">
              <a:extLst>
                <a:ext uri="{FF2B5EF4-FFF2-40B4-BE49-F238E27FC236}">
                  <a16:creationId xmlns:a16="http://schemas.microsoft.com/office/drawing/2014/main" id="{88866ED1-0FCE-451D-AF3D-DC29650CE186}"/>
                </a:ext>
              </a:extLst>
            </p:cNvPr>
            <p:cNvCxnSpPr/>
            <p:nvPr/>
          </p:nvCxnSpPr>
          <p:spPr>
            <a:xfrm flipH="1" flipV="1">
              <a:off x="3592006" y="1460689"/>
              <a:ext cx="239729" cy="219829"/>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B7385F-577B-4569-A81A-85F5E96098F8}"/>
                </a:ext>
              </a:extLst>
            </p:cNvPr>
            <p:cNvCxnSpPr/>
            <p:nvPr/>
          </p:nvCxnSpPr>
          <p:spPr>
            <a:xfrm flipH="1">
              <a:off x="3366566" y="1459073"/>
              <a:ext cx="225440"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3" name="Group 74">
            <a:extLst>
              <a:ext uri="{FF2B5EF4-FFF2-40B4-BE49-F238E27FC236}">
                <a16:creationId xmlns:a16="http://schemas.microsoft.com/office/drawing/2014/main" id="{85B49895-E344-480F-8D8A-8915942CCF02}"/>
              </a:ext>
            </a:extLst>
          </p:cNvPr>
          <p:cNvGrpSpPr>
            <a:grpSpLocks/>
          </p:cNvGrpSpPr>
          <p:nvPr/>
        </p:nvGrpSpPr>
        <p:grpSpPr bwMode="auto">
          <a:xfrm flipH="1">
            <a:off x="7121799" y="2686712"/>
            <a:ext cx="425083" cy="182343"/>
            <a:chOff x="3318534" y="1459155"/>
            <a:chExt cx="513201" cy="221363"/>
          </a:xfrm>
        </p:grpSpPr>
        <p:cxnSp>
          <p:nvCxnSpPr>
            <p:cNvPr id="14" name="Straight Connector 13">
              <a:extLst>
                <a:ext uri="{FF2B5EF4-FFF2-40B4-BE49-F238E27FC236}">
                  <a16:creationId xmlns:a16="http://schemas.microsoft.com/office/drawing/2014/main" id="{5EB6D190-45DE-43EA-8314-1888F5DB94E6}"/>
                </a:ext>
              </a:extLst>
            </p:cNvPr>
            <p:cNvCxnSpPr/>
            <p:nvPr/>
          </p:nvCxnSpPr>
          <p:spPr>
            <a:xfrm flipH="1" flipV="1">
              <a:off x="3592557" y="1460748"/>
              <a:ext cx="239178" cy="21977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049AE4-63C9-4417-BEF3-3905F1236A2F}"/>
                </a:ext>
              </a:extLst>
            </p:cNvPr>
            <p:cNvCxnSpPr/>
            <p:nvPr/>
          </p:nvCxnSpPr>
          <p:spPr>
            <a:xfrm flipH="1">
              <a:off x="3318534" y="1459155"/>
              <a:ext cx="274023"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16" name="Group 81">
            <a:extLst>
              <a:ext uri="{FF2B5EF4-FFF2-40B4-BE49-F238E27FC236}">
                <a16:creationId xmlns:a16="http://schemas.microsoft.com/office/drawing/2014/main" id="{9D81425D-06D2-449C-AF92-C51D91BEEBE9}"/>
              </a:ext>
            </a:extLst>
          </p:cNvPr>
          <p:cNvGrpSpPr>
            <a:grpSpLocks/>
          </p:cNvGrpSpPr>
          <p:nvPr/>
        </p:nvGrpSpPr>
        <p:grpSpPr bwMode="auto">
          <a:xfrm flipV="1">
            <a:off x="4640834" y="4424786"/>
            <a:ext cx="376540" cy="179718"/>
            <a:chOff x="3376482" y="1459073"/>
            <a:chExt cx="455253" cy="221445"/>
          </a:xfrm>
        </p:grpSpPr>
        <p:cxnSp>
          <p:nvCxnSpPr>
            <p:cNvPr id="17" name="Straight Connector 16">
              <a:extLst>
                <a:ext uri="{FF2B5EF4-FFF2-40B4-BE49-F238E27FC236}">
                  <a16:creationId xmlns:a16="http://schemas.microsoft.com/office/drawing/2014/main" id="{FE58B42A-6EFA-49D9-9651-885ECC8EB03A}"/>
                </a:ext>
              </a:extLst>
            </p:cNvPr>
            <p:cNvCxnSpPr/>
            <p:nvPr/>
          </p:nvCxnSpPr>
          <p:spPr>
            <a:xfrm flipH="1" flipV="1">
              <a:off x="3592211" y="1460689"/>
              <a:ext cx="239524" cy="219829"/>
            </a:xfrm>
            <a:prstGeom prst="line">
              <a:avLst/>
            </a:prstGeom>
            <a:ln w="1905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641CF59-4CE8-4D8B-B88B-B73967887F5C}"/>
                </a:ext>
              </a:extLst>
            </p:cNvPr>
            <p:cNvCxnSpPr/>
            <p:nvPr/>
          </p:nvCxnSpPr>
          <p:spPr>
            <a:xfrm flipH="1" flipV="1">
              <a:off x="3376482" y="1459073"/>
              <a:ext cx="215729" cy="0"/>
            </a:xfrm>
            <a:prstGeom prst="line">
              <a:avLst/>
            </a:prstGeom>
            <a:ln w="1905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9" name="Group 84">
            <a:extLst>
              <a:ext uri="{FF2B5EF4-FFF2-40B4-BE49-F238E27FC236}">
                <a16:creationId xmlns:a16="http://schemas.microsoft.com/office/drawing/2014/main" id="{35F024A9-F1C9-4EAC-AA5D-D742AB5250A1}"/>
              </a:ext>
            </a:extLst>
          </p:cNvPr>
          <p:cNvGrpSpPr>
            <a:grpSpLocks/>
          </p:cNvGrpSpPr>
          <p:nvPr/>
        </p:nvGrpSpPr>
        <p:grpSpPr bwMode="auto">
          <a:xfrm flipH="1" flipV="1">
            <a:off x="6923688" y="4522947"/>
            <a:ext cx="406715" cy="182343"/>
            <a:chOff x="3339387" y="1459155"/>
            <a:chExt cx="492348" cy="221363"/>
          </a:xfrm>
        </p:grpSpPr>
        <p:cxnSp>
          <p:nvCxnSpPr>
            <p:cNvPr id="20" name="Straight Connector 19">
              <a:extLst>
                <a:ext uri="{FF2B5EF4-FFF2-40B4-BE49-F238E27FC236}">
                  <a16:creationId xmlns:a16="http://schemas.microsoft.com/office/drawing/2014/main" id="{C40DDF46-69B7-4680-A763-7CA1DA377996}"/>
                </a:ext>
              </a:extLst>
            </p:cNvPr>
            <p:cNvCxnSpPr/>
            <p:nvPr/>
          </p:nvCxnSpPr>
          <p:spPr>
            <a:xfrm flipH="1" flipV="1">
              <a:off x="3591913" y="1460748"/>
              <a:ext cx="239822" cy="219770"/>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6C8F82-BD67-49E3-9D3E-62C9A5FAFE87}"/>
                </a:ext>
              </a:extLst>
            </p:cNvPr>
            <p:cNvCxnSpPr/>
            <p:nvPr/>
          </p:nvCxnSpPr>
          <p:spPr>
            <a:xfrm flipH="1" flipV="1">
              <a:off x="3339387" y="1459155"/>
              <a:ext cx="252526" cy="0"/>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sp>
        <p:nvSpPr>
          <p:cNvPr id="22" name="Freeform 5">
            <a:extLst>
              <a:ext uri="{FF2B5EF4-FFF2-40B4-BE49-F238E27FC236}">
                <a16:creationId xmlns:a16="http://schemas.microsoft.com/office/drawing/2014/main" id="{8A673AF2-C9A2-4EF9-84E1-86D20E97A5E2}"/>
              </a:ext>
            </a:extLst>
          </p:cNvPr>
          <p:cNvSpPr>
            <a:spLocks/>
          </p:cNvSpPr>
          <p:nvPr/>
        </p:nvSpPr>
        <p:spPr bwMode="auto">
          <a:xfrm>
            <a:off x="4501767" y="3142919"/>
            <a:ext cx="1541581" cy="1849656"/>
          </a:xfrm>
          <a:custGeom>
            <a:avLst/>
            <a:gdLst>
              <a:gd name="T0" fmla="*/ 248 w 496"/>
              <a:gd name="T1" fmla="*/ 158 h 595"/>
              <a:gd name="T2" fmla="*/ 248 w 496"/>
              <a:gd name="T3" fmla="*/ 160 h 595"/>
              <a:gd name="T4" fmla="*/ 250 w 496"/>
              <a:gd name="T5" fmla="*/ 192 h 595"/>
              <a:gd name="T6" fmla="*/ 321 w 496"/>
              <a:gd name="T7" fmla="*/ 335 h 595"/>
              <a:gd name="T8" fmla="*/ 437 w 496"/>
              <a:gd name="T9" fmla="*/ 401 h 595"/>
              <a:gd name="T10" fmla="*/ 496 w 496"/>
              <a:gd name="T11" fmla="*/ 408 h 595"/>
              <a:gd name="T12" fmla="*/ 496 w 496"/>
              <a:gd name="T13" fmla="*/ 595 h 595"/>
              <a:gd name="T14" fmla="*/ 430 w 496"/>
              <a:gd name="T15" fmla="*/ 591 h 595"/>
              <a:gd name="T16" fmla="*/ 189 w 496"/>
              <a:gd name="T17" fmla="*/ 468 h 595"/>
              <a:gd name="T18" fmla="*/ 62 w 496"/>
              <a:gd name="T19" fmla="*/ 192 h 595"/>
              <a:gd name="T20" fmla="*/ 61 w 496"/>
              <a:gd name="T21" fmla="*/ 160 h 595"/>
              <a:gd name="T22" fmla="*/ 61 w 496"/>
              <a:gd name="T23" fmla="*/ 158 h 595"/>
              <a:gd name="T24" fmla="*/ 0 w 496"/>
              <a:gd name="T25" fmla="*/ 158 h 595"/>
              <a:gd name="T26" fmla="*/ 157 w 496"/>
              <a:gd name="T27" fmla="*/ 0 h 595"/>
              <a:gd name="T28" fmla="*/ 313 w 496"/>
              <a:gd name="T29" fmla="*/ 158 h 595"/>
              <a:gd name="T30" fmla="*/ 248 w 496"/>
              <a:gd name="T31" fmla="*/ 158 h 5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6"/>
              <a:gd name="T49" fmla="*/ 0 h 595"/>
              <a:gd name="T50" fmla="*/ 496 w 496"/>
              <a:gd name="T51" fmla="*/ 595 h 5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6" h="595">
                <a:moveTo>
                  <a:pt x="248" y="158"/>
                </a:moveTo>
                <a:cubicBezTo>
                  <a:pt x="248" y="158"/>
                  <a:pt x="248" y="159"/>
                  <a:pt x="248" y="160"/>
                </a:cubicBezTo>
                <a:cubicBezTo>
                  <a:pt x="248" y="171"/>
                  <a:pt x="249" y="182"/>
                  <a:pt x="250" y="192"/>
                </a:cubicBezTo>
                <a:cubicBezTo>
                  <a:pt x="257" y="247"/>
                  <a:pt x="281" y="295"/>
                  <a:pt x="321" y="335"/>
                </a:cubicBezTo>
                <a:cubicBezTo>
                  <a:pt x="355" y="369"/>
                  <a:pt x="393" y="391"/>
                  <a:pt x="437" y="401"/>
                </a:cubicBezTo>
                <a:cubicBezTo>
                  <a:pt x="456" y="406"/>
                  <a:pt x="475" y="408"/>
                  <a:pt x="496" y="408"/>
                </a:cubicBezTo>
                <a:cubicBezTo>
                  <a:pt x="496" y="595"/>
                  <a:pt x="496" y="595"/>
                  <a:pt x="496" y="595"/>
                </a:cubicBezTo>
                <a:cubicBezTo>
                  <a:pt x="474" y="595"/>
                  <a:pt x="452" y="594"/>
                  <a:pt x="430" y="591"/>
                </a:cubicBezTo>
                <a:cubicBezTo>
                  <a:pt x="338" y="578"/>
                  <a:pt x="258" y="537"/>
                  <a:pt x="189" y="468"/>
                </a:cubicBezTo>
                <a:cubicBezTo>
                  <a:pt x="112" y="390"/>
                  <a:pt x="69" y="299"/>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lnTo>
                  <a:pt x="248" y="15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3" tIns="45717" rIns="91433" bIns="45717"/>
          <a:lstStyle/>
          <a:p>
            <a:endParaRPr lang="en-US" sz="1600" dirty="0">
              <a:latin typeface="Open Sans Light"/>
              <a:cs typeface="Open Sans Light"/>
            </a:endParaRPr>
          </a:p>
        </p:txBody>
      </p:sp>
      <p:sp>
        <p:nvSpPr>
          <p:cNvPr id="23" name="Freeform 6">
            <a:extLst>
              <a:ext uri="{FF2B5EF4-FFF2-40B4-BE49-F238E27FC236}">
                <a16:creationId xmlns:a16="http://schemas.microsoft.com/office/drawing/2014/main" id="{C92EA114-94B0-4AB5-9048-9762F67A6620}"/>
              </a:ext>
            </a:extLst>
          </p:cNvPr>
          <p:cNvSpPr>
            <a:spLocks/>
          </p:cNvSpPr>
          <p:nvPr/>
        </p:nvSpPr>
        <p:spPr bwMode="auto">
          <a:xfrm>
            <a:off x="5546106" y="3633538"/>
            <a:ext cx="1855145" cy="1545315"/>
          </a:xfrm>
          <a:custGeom>
            <a:avLst/>
            <a:gdLst/>
            <a:ahLst/>
            <a:cxnLst>
              <a:cxn ang="0">
                <a:pos x="403" y="61"/>
              </a:cxn>
              <a:cxn ang="0">
                <a:pos x="410" y="2"/>
              </a:cxn>
              <a:cxn ang="0">
                <a:pos x="410" y="0"/>
              </a:cxn>
              <a:cxn ang="0">
                <a:pos x="597" y="0"/>
              </a:cxn>
              <a:cxn ang="0">
                <a:pos x="597" y="2"/>
              </a:cxn>
              <a:cxn ang="0">
                <a:pos x="592" y="68"/>
              </a:cxn>
              <a:cxn ang="0">
                <a:pos x="469" y="310"/>
              </a:cxn>
              <a:cxn ang="0">
                <a:pos x="161" y="437"/>
              </a:cxn>
              <a:cxn ang="0">
                <a:pos x="160" y="437"/>
              </a:cxn>
              <a:cxn ang="0">
                <a:pos x="160" y="497"/>
              </a:cxn>
              <a:cxn ang="0">
                <a:pos x="0" y="341"/>
              </a:cxn>
              <a:cxn ang="0">
                <a:pos x="160" y="185"/>
              </a:cxn>
              <a:cxn ang="0">
                <a:pos x="160" y="250"/>
              </a:cxn>
              <a:cxn ang="0">
                <a:pos x="161" y="250"/>
              </a:cxn>
              <a:cxn ang="0">
                <a:pos x="337" y="177"/>
              </a:cxn>
              <a:cxn ang="0">
                <a:pos x="403" y="61"/>
              </a:cxn>
            </a:cxnLst>
            <a:rect l="0" t="0" r="r" b="b"/>
            <a:pathLst>
              <a:path w="597" h="497">
                <a:moveTo>
                  <a:pt x="403" y="61"/>
                </a:moveTo>
                <a:cubicBezTo>
                  <a:pt x="408" y="42"/>
                  <a:pt x="410" y="22"/>
                  <a:pt x="410" y="2"/>
                </a:cubicBezTo>
                <a:cubicBezTo>
                  <a:pt x="410" y="1"/>
                  <a:pt x="410" y="0"/>
                  <a:pt x="410" y="0"/>
                </a:cubicBezTo>
                <a:cubicBezTo>
                  <a:pt x="597" y="0"/>
                  <a:pt x="597" y="0"/>
                  <a:pt x="597" y="0"/>
                </a:cubicBezTo>
                <a:cubicBezTo>
                  <a:pt x="597" y="0"/>
                  <a:pt x="597" y="1"/>
                  <a:pt x="597" y="2"/>
                </a:cubicBezTo>
                <a:cubicBezTo>
                  <a:pt x="597" y="24"/>
                  <a:pt x="595" y="46"/>
                  <a:pt x="592" y="68"/>
                </a:cubicBezTo>
                <a:cubicBezTo>
                  <a:pt x="579" y="160"/>
                  <a:pt x="538" y="241"/>
                  <a:pt x="469" y="310"/>
                </a:cubicBezTo>
                <a:cubicBezTo>
                  <a:pt x="384" y="395"/>
                  <a:pt x="281" y="437"/>
                  <a:pt x="161" y="437"/>
                </a:cubicBezTo>
                <a:cubicBezTo>
                  <a:pt x="161" y="437"/>
                  <a:pt x="160" y="437"/>
                  <a:pt x="160" y="437"/>
                </a:cubicBezTo>
                <a:cubicBezTo>
                  <a:pt x="160" y="497"/>
                  <a:pt x="160" y="497"/>
                  <a:pt x="160" y="497"/>
                </a:cubicBezTo>
                <a:cubicBezTo>
                  <a:pt x="0" y="341"/>
                  <a:pt x="0" y="341"/>
                  <a:pt x="0" y="341"/>
                </a:cubicBezTo>
                <a:cubicBezTo>
                  <a:pt x="160" y="185"/>
                  <a:pt x="160" y="185"/>
                  <a:pt x="160" y="185"/>
                </a:cubicBezTo>
                <a:cubicBezTo>
                  <a:pt x="160" y="250"/>
                  <a:pt x="160" y="250"/>
                  <a:pt x="160" y="250"/>
                </a:cubicBezTo>
                <a:cubicBezTo>
                  <a:pt x="160" y="250"/>
                  <a:pt x="161" y="250"/>
                  <a:pt x="161" y="250"/>
                </a:cubicBezTo>
                <a:cubicBezTo>
                  <a:pt x="230" y="250"/>
                  <a:pt x="288" y="226"/>
                  <a:pt x="337" y="177"/>
                </a:cubicBezTo>
                <a:cubicBezTo>
                  <a:pt x="371" y="143"/>
                  <a:pt x="393" y="104"/>
                  <a:pt x="403" y="61"/>
                </a:cubicBezTo>
                <a:close/>
              </a:path>
            </a:pathLst>
          </a:custGeom>
          <a:solidFill>
            <a:schemeClr val="accent4"/>
          </a:solidFill>
          <a:ln w="9525">
            <a:noFill/>
            <a:round/>
            <a:headEnd/>
            <a:tailEnd/>
          </a:ln>
        </p:spPr>
        <p:txBody>
          <a:bodyPr lIns="91433" tIns="45717" rIns="91433" bIns="45717"/>
          <a:lstStyle/>
          <a:p>
            <a:pPr defTabSz="1031540">
              <a:defRPr/>
            </a:pPr>
            <a:endParaRPr lang="en-US" sz="1600" dirty="0">
              <a:latin typeface="Open Sans Light"/>
              <a:cs typeface="Open Sans Light"/>
            </a:endParaRPr>
          </a:p>
        </p:txBody>
      </p:sp>
      <p:sp>
        <p:nvSpPr>
          <p:cNvPr id="24" name="Freeform 7">
            <a:extLst>
              <a:ext uri="{FF2B5EF4-FFF2-40B4-BE49-F238E27FC236}">
                <a16:creationId xmlns:a16="http://schemas.microsoft.com/office/drawing/2014/main" id="{AE9224CD-F4E8-403E-97D4-2D15A16774FB}"/>
              </a:ext>
            </a:extLst>
          </p:cNvPr>
          <p:cNvSpPr>
            <a:spLocks/>
          </p:cNvSpPr>
          <p:nvPr/>
        </p:nvSpPr>
        <p:spPr bwMode="auto">
          <a:xfrm>
            <a:off x="6043346" y="2281058"/>
            <a:ext cx="1546828" cy="1856214"/>
          </a:xfrm>
          <a:custGeom>
            <a:avLst/>
            <a:gdLst/>
            <a:ahLst/>
            <a:cxnLst>
              <a:cxn ang="0">
                <a:pos x="67" y="5"/>
              </a:cxn>
              <a:cxn ang="0">
                <a:pos x="309" y="129"/>
              </a:cxn>
              <a:cxn ang="0">
                <a:pos x="437" y="435"/>
              </a:cxn>
              <a:cxn ang="0">
                <a:pos x="498" y="435"/>
              </a:cxn>
              <a:cxn ang="0">
                <a:pos x="341" y="597"/>
              </a:cxn>
              <a:cxn ang="0">
                <a:pos x="184" y="435"/>
              </a:cxn>
              <a:cxn ang="0">
                <a:pos x="250" y="435"/>
              </a:cxn>
              <a:cxn ang="0">
                <a:pos x="177" y="261"/>
              </a:cxn>
              <a:cxn ang="0">
                <a:pos x="60" y="194"/>
              </a:cxn>
              <a:cxn ang="0">
                <a:pos x="1" y="188"/>
              </a:cxn>
              <a:cxn ang="0">
                <a:pos x="0" y="188"/>
              </a:cxn>
              <a:cxn ang="0">
                <a:pos x="0" y="0"/>
              </a:cxn>
              <a:cxn ang="0">
                <a:pos x="1" y="0"/>
              </a:cxn>
              <a:cxn ang="0">
                <a:pos x="67" y="5"/>
              </a:cxn>
            </a:cxnLst>
            <a:rect l="0" t="0" r="r" b="b"/>
            <a:pathLst>
              <a:path w="498" h="597">
                <a:moveTo>
                  <a:pt x="67" y="5"/>
                </a:moveTo>
                <a:cubicBezTo>
                  <a:pt x="159" y="18"/>
                  <a:pt x="240" y="59"/>
                  <a:pt x="309" y="129"/>
                </a:cubicBezTo>
                <a:cubicBezTo>
                  <a:pt x="394" y="213"/>
                  <a:pt x="436" y="315"/>
                  <a:pt x="437" y="435"/>
                </a:cubicBezTo>
                <a:cubicBezTo>
                  <a:pt x="498" y="435"/>
                  <a:pt x="498" y="435"/>
                  <a:pt x="498" y="435"/>
                </a:cubicBezTo>
                <a:cubicBezTo>
                  <a:pt x="341" y="597"/>
                  <a:pt x="341" y="597"/>
                  <a:pt x="341" y="597"/>
                </a:cubicBezTo>
                <a:cubicBezTo>
                  <a:pt x="184" y="435"/>
                  <a:pt x="184" y="435"/>
                  <a:pt x="184" y="435"/>
                </a:cubicBezTo>
                <a:cubicBezTo>
                  <a:pt x="250" y="435"/>
                  <a:pt x="250" y="435"/>
                  <a:pt x="250" y="435"/>
                </a:cubicBezTo>
                <a:cubicBezTo>
                  <a:pt x="249" y="367"/>
                  <a:pt x="225" y="309"/>
                  <a:pt x="177" y="261"/>
                </a:cubicBezTo>
                <a:cubicBezTo>
                  <a:pt x="143" y="227"/>
                  <a:pt x="104" y="205"/>
                  <a:pt x="60" y="194"/>
                </a:cubicBezTo>
                <a:cubicBezTo>
                  <a:pt x="41" y="190"/>
                  <a:pt x="21" y="188"/>
                  <a:pt x="1" y="188"/>
                </a:cubicBezTo>
                <a:cubicBezTo>
                  <a:pt x="1" y="188"/>
                  <a:pt x="0" y="188"/>
                  <a:pt x="0" y="188"/>
                </a:cubicBezTo>
                <a:cubicBezTo>
                  <a:pt x="0" y="0"/>
                  <a:pt x="0" y="0"/>
                  <a:pt x="0" y="0"/>
                </a:cubicBezTo>
                <a:cubicBezTo>
                  <a:pt x="0" y="0"/>
                  <a:pt x="1" y="0"/>
                  <a:pt x="1" y="0"/>
                </a:cubicBezTo>
                <a:cubicBezTo>
                  <a:pt x="24" y="0"/>
                  <a:pt x="46" y="2"/>
                  <a:pt x="67" y="5"/>
                </a:cubicBezTo>
                <a:close/>
              </a:path>
            </a:pathLst>
          </a:custGeom>
          <a:solidFill>
            <a:schemeClr val="accent3"/>
          </a:solidFill>
          <a:ln w="9525">
            <a:noFill/>
            <a:round/>
            <a:headEnd/>
            <a:tailEnd/>
          </a:ln>
        </p:spPr>
        <p:txBody>
          <a:bodyPr lIns="91433" tIns="45717" rIns="91433" bIns="45717"/>
          <a:lstStyle/>
          <a:p>
            <a:pPr defTabSz="1031540">
              <a:defRPr/>
            </a:pPr>
            <a:endParaRPr lang="en-US" sz="1600" dirty="0">
              <a:latin typeface="Open Sans Light"/>
              <a:cs typeface="Open Sans Light"/>
            </a:endParaRPr>
          </a:p>
        </p:txBody>
      </p:sp>
      <p:sp>
        <p:nvSpPr>
          <p:cNvPr id="25" name="Freeform 8">
            <a:extLst>
              <a:ext uri="{FF2B5EF4-FFF2-40B4-BE49-F238E27FC236}">
                <a16:creationId xmlns:a16="http://schemas.microsoft.com/office/drawing/2014/main" id="{000193A8-3066-4510-8956-E9DB720FB3DB}"/>
              </a:ext>
            </a:extLst>
          </p:cNvPr>
          <p:cNvSpPr>
            <a:spLocks noEditPoints="1"/>
          </p:cNvSpPr>
          <p:nvPr/>
        </p:nvSpPr>
        <p:spPr bwMode="auto">
          <a:xfrm>
            <a:off x="4690693" y="2092157"/>
            <a:ext cx="1849897" cy="1541380"/>
          </a:xfrm>
          <a:custGeom>
            <a:avLst/>
            <a:gdLst>
              <a:gd name="T0" fmla="*/ 96 w 595"/>
              <a:gd name="T1" fmla="*/ 338 h 496"/>
              <a:gd name="T2" fmla="*/ 95 w 595"/>
              <a:gd name="T3" fmla="*/ 338 h 496"/>
              <a:gd name="T4" fmla="*/ 96 w 595"/>
              <a:gd name="T5" fmla="*/ 338 h 496"/>
              <a:gd name="T6" fmla="*/ 435 w 595"/>
              <a:gd name="T7" fmla="*/ 0 h 496"/>
              <a:gd name="T8" fmla="*/ 595 w 595"/>
              <a:gd name="T9" fmla="*/ 157 h 496"/>
              <a:gd name="T10" fmla="*/ 435 w 595"/>
              <a:gd name="T11" fmla="*/ 314 h 496"/>
              <a:gd name="T12" fmla="*/ 435 w 595"/>
              <a:gd name="T13" fmla="*/ 249 h 496"/>
              <a:gd name="T14" fmla="*/ 260 w 595"/>
              <a:gd name="T15" fmla="*/ 322 h 496"/>
              <a:gd name="T16" fmla="*/ 194 w 595"/>
              <a:gd name="T17" fmla="*/ 437 h 496"/>
              <a:gd name="T18" fmla="*/ 187 w 595"/>
              <a:gd name="T19" fmla="*/ 496 h 496"/>
              <a:gd name="T20" fmla="*/ 0 w 595"/>
              <a:gd name="T21" fmla="*/ 496 h 496"/>
              <a:gd name="T22" fmla="*/ 5 w 595"/>
              <a:gd name="T23" fmla="*/ 429 h 496"/>
              <a:gd name="T24" fmla="*/ 128 w 595"/>
              <a:gd name="T25" fmla="*/ 190 h 496"/>
              <a:gd name="T26" fmla="*/ 435 w 595"/>
              <a:gd name="T27" fmla="*/ 61 h 496"/>
              <a:gd name="T28" fmla="*/ 435 w 595"/>
              <a:gd name="T29" fmla="*/ 0 h 4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5"/>
              <a:gd name="T46" fmla="*/ 0 h 496"/>
              <a:gd name="T47" fmla="*/ 595 w 595"/>
              <a:gd name="T48" fmla="*/ 496 h 4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5" h="496">
                <a:moveTo>
                  <a:pt x="96" y="338"/>
                </a:moveTo>
                <a:cubicBezTo>
                  <a:pt x="96" y="338"/>
                  <a:pt x="95" y="338"/>
                  <a:pt x="95" y="338"/>
                </a:cubicBezTo>
                <a:cubicBezTo>
                  <a:pt x="96" y="338"/>
                  <a:pt x="96" y="338"/>
                  <a:pt x="96" y="338"/>
                </a:cubicBezTo>
                <a:close/>
                <a:moveTo>
                  <a:pt x="435" y="0"/>
                </a:moveTo>
                <a:cubicBezTo>
                  <a:pt x="595" y="157"/>
                  <a:pt x="595" y="157"/>
                  <a:pt x="595" y="157"/>
                </a:cubicBezTo>
                <a:cubicBezTo>
                  <a:pt x="435" y="314"/>
                  <a:pt x="435" y="314"/>
                  <a:pt x="435" y="314"/>
                </a:cubicBezTo>
                <a:cubicBezTo>
                  <a:pt x="435" y="249"/>
                  <a:pt x="435" y="249"/>
                  <a:pt x="435" y="249"/>
                </a:cubicBezTo>
                <a:cubicBezTo>
                  <a:pt x="367" y="249"/>
                  <a:pt x="309" y="273"/>
                  <a:pt x="260" y="322"/>
                </a:cubicBezTo>
                <a:cubicBezTo>
                  <a:pt x="227" y="356"/>
                  <a:pt x="204" y="394"/>
                  <a:pt x="194" y="437"/>
                </a:cubicBezTo>
                <a:cubicBezTo>
                  <a:pt x="190" y="456"/>
                  <a:pt x="187" y="475"/>
                  <a:pt x="187" y="496"/>
                </a:cubicBezTo>
                <a:cubicBezTo>
                  <a:pt x="0" y="496"/>
                  <a:pt x="0" y="496"/>
                  <a:pt x="0" y="496"/>
                </a:cubicBezTo>
                <a:cubicBezTo>
                  <a:pt x="0" y="473"/>
                  <a:pt x="2" y="451"/>
                  <a:pt x="5" y="429"/>
                </a:cubicBezTo>
                <a:cubicBezTo>
                  <a:pt x="18" y="338"/>
                  <a:pt x="59" y="258"/>
                  <a:pt x="128" y="190"/>
                </a:cubicBezTo>
                <a:cubicBezTo>
                  <a:pt x="213" y="104"/>
                  <a:pt x="315" y="62"/>
                  <a:pt x="435" y="61"/>
                </a:cubicBezTo>
                <a:lnTo>
                  <a:pt x="435"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lIns="91433" tIns="45717" rIns="91433" bIns="45717"/>
          <a:lstStyle/>
          <a:p>
            <a:endParaRPr lang="en-US" sz="1600" dirty="0">
              <a:latin typeface="Open Sans Light"/>
              <a:cs typeface="Open Sans Light"/>
            </a:endParaRPr>
          </a:p>
        </p:txBody>
      </p:sp>
      <p:sp>
        <p:nvSpPr>
          <p:cNvPr id="26" name="Text Placeholder 3">
            <a:extLst>
              <a:ext uri="{FF2B5EF4-FFF2-40B4-BE49-F238E27FC236}">
                <a16:creationId xmlns:a16="http://schemas.microsoft.com/office/drawing/2014/main" id="{36B81B64-6D1E-4437-B8C3-754CCCEA48CA}"/>
              </a:ext>
            </a:extLst>
          </p:cNvPr>
          <p:cNvSpPr txBox="1">
            <a:spLocks/>
          </p:cNvSpPr>
          <p:nvPr/>
        </p:nvSpPr>
        <p:spPr bwMode="auto">
          <a:xfrm>
            <a:off x="5881523" y="2314554"/>
            <a:ext cx="35907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lvl1pPr>
              <a:defRPr sz="2000">
                <a:solidFill>
                  <a:schemeClr val="tx1"/>
                </a:solidFill>
                <a:latin typeface="Roboto Condensed" charset="0"/>
                <a:ea typeface="ＭＳ Ｐゴシック" charset="0"/>
                <a:cs typeface="FontAwesome" charset="0"/>
              </a:defRPr>
            </a:lvl1pPr>
            <a:lvl2pPr marL="742950" indent="-285750">
              <a:defRPr sz="2000">
                <a:solidFill>
                  <a:schemeClr val="tx1"/>
                </a:solidFill>
                <a:latin typeface="Roboto Condensed" charset="0"/>
                <a:ea typeface="FontAwesome" charset="0"/>
                <a:cs typeface="FontAwesome" charset="0"/>
              </a:defRPr>
            </a:lvl2pPr>
            <a:lvl3pPr marL="1143000" indent="-228600">
              <a:defRPr sz="2000">
                <a:solidFill>
                  <a:schemeClr val="tx1"/>
                </a:solidFill>
                <a:latin typeface="Roboto Condensed" charset="0"/>
                <a:ea typeface="FontAwesome" charset="0"/>
                <a:cs typeface="FontAwesome" charset="0"/>
              </a:defRPr>
            </a:lvl3pPr>
            <a:lvl4pPr marL="1600200" indent="-228600">
              <a:defRPr sz="2000">
                <a:solidFill>
                  <a:schemeClr val="tx1"/>
                </a:solidFill>
                <a:latin typeface="Roboto Condensed" charset="0"/>
                <a:ea typeface="FontAwesome" charset="0"/>
                <a:cs typeface="FontAwesome" charset="0"/>
              </a:defRPr>
            </a:lvl4pPr>
            <a:lvl5pPr marL="2057400" indent="-228600">
              <a:defRPr sz="2000">
                <a:solidFill>
                  <a:schemeClr val="tx1"/>
                </a:solidFill>
                <a:latin typeface="Roboto Condensed" charset="0"/>
                <a:ea typeface="FontAwesome" charset="0"/>
                <a:cs typeface="FontAwesome" charset="0"/>
              </a:defRPr>
            </a:lvl5pPr>
            <a:lvl6pPr marL="2514600" indent="-228600" fontAlgn="base">
              <a:spcBef>
                <a:spcPct val="0"/>
              </a:spcBef>
              <a:spcAft>
                <a:spcPct val="0"/>
              </a:spcAft>
              <a:defRPr sz="2000">
                <a:solidFill>
                  <a:schemeClr val="tx1"/>
                </a:solidFill>
                <a:latin typeface="Roboto Condensed" charset="0"/>
                <a:ea typeface="FontAwesome" charset="0"/>
                <a:cs typeface="FontAwesome" charset="0"/>
              </a:defRPr>
            </a:lvl6pPr>
            <a:lvl7pPr marL="2971800" indent="-228600" fontAlgn="base">
              <a:spcBef>
                <a:spcPct val="0"/>
              </a:spcBef>
              <a:spcAft>
                <a:spcPct val="0"/>
              </a:spcAft>
              <a:defRPr sz="2000">
                <a:solidFill>
                  <a:schemeClr val="tx1"/>
                </a:solidFill>
                <a:latin typeface="Roboto Condensed" charset="0"/>
                <a:ea typeface="FontAwesome" charset="0"/>
                <a:cs typeface="FontAwesome" charset="0"/>
              </a:defRPr>
            </a:lvl7pPr>
            <a:lvl8pPr marL="3429000" indent="-228600" fontAlgn="base">
              <a:spcBef>
                <a:spcPct val="0"/>
              </a:spcBef>
              <a:spcAft>
                <a:spcPct val="0"/>
              </a:spcAft>
              <a:defRPr sz="2000">
                <a:solidFill>
                  <a:schemeClr val="tx1"/>
                </a:solidFill>
                <a:latin typeface="Roboto Condensed" charset="0"/>
                <a:ea typeface="FontAwesome" charset="0"/>
                <a:cs typeface="FontAwesome" charset="0"/>
              </a:defRPr>
            </a:lvl8pPr>
            <a:lvl9pPr marL="3886200" indent="-228600" fontAlgn="base">
              <a:spcBef>
                <a:spcPct val="0"/>
              </a:spcBef>
              <a:spcAft>
                <a:spcPct val="0"/>
              </a:spcAft>
              <a:defRPr sz="2000">
                <a:solidFill>
                  <a:schemeClr val="tx1"/>
                </a:solidFill>
                <a:latin typeface="Roboto Condensed" charset="0"/>
                <a:ea typeface="FontAwesome" charset="0"/>
                <a:cs typeface="FontAwesome" charset="0"/>
              </a:defRPr>
            </a:lvl9pPr>
          </a:lstStyle>
          <a:p>
            <a:pPr algn="ctr" defTabSz="914324">
              <a:spcBef>
                <a:spcPct val="20000"/>
              </a:spcBef>
            </a:pPr>
            <a:r>
              <a:rPr lang="en-US" sz="2800" b="1" dirty="0">
                <a:solidFill>
                  <a:schemeClr val="bg1"/>
                </a:solidFill>
                <a:latin typeface="Open Sans Light"/>
                <a:cs typeface="Open Sans Light"/>
              </a:rPr>
              <a:t>01</a:t>
            </a:r>
          </a:p>
        </p:txBody>
      </p:sp>
      <p:sp>
        <p:nvSpPr>
          <p:cNvPr id="27" name="Text Placeholder 3">
            <a:extLst>
              <a:ext uri="{FF2B5EF4-FFF2-40B4-BE49-F238E27FC236}">
                <a16:creationId xmlns:a16="http://schemas.microsoft.com/office/drawing/2014/main" id="{28951CD2-562E-4D36-B0C1-E0811F205AE1}"/>
              </a:ext>
            </a:extLst>
          </p:cNvPr>
          <p:cNvSpPr txBox="1">
            <a:spLocks/>
          </p:cNvSpPr>
          <p:nvPr/>
        </p:nvSpPr>
        <p:spPr bwMode="auto">
          <a:xfrm>
            <a:off x="6921270" y="3545034"/>
            <a:ext cx="35907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lvl1pPr>
              <a:defRPr sz="2000">
                <a:solidFill>
                  <a:schemeClr val="tx1"/>
                </a:solidFill>
                <a:latin typeface="Roboto Condensed" charset="0"/>
                <a:ea typeface="ＭＳ Ｐゴシック" charset="0"/>
                <a:cs typeface="FontAwesome" charset="0"/>
              </a:defRPr>
            </a:lvl1pPr>
            <a:lvl2pPr marL="742950" indent="-285750">
              <a:defRPr sz="2000">
                <a:solidFill>
                  <a:schemeClr val="tx1"/>
                </a:solidFill>
                <a:latin typeface="Roboto Condensed" charset="0"/>
                <a:ea typeface="FontAwesome" charset="0"/>
                <a:cs typeface="FontAwesome" charset="0"/>
              </a:defRPr>
            </a:lvl2pPr>
            <a:lvl3pPr marL="1143000" indent="-228600">
              <a:defRPr sz="2000">
                <a:solidFill>
                  <a:schemeClr val="tx1"/>
                </a:solidFill>
                <a:latin typeface="Roboto Condensed" charset="0"/>
                <a:ea typeface="FontAwesome" charset="0"/>
                <a:cs typeface="FontAwesome" charset="0"/>
              </a:defRPr>
            </a:lvl3pPr>
            <a:lvl4pPr marL="1600200" indent="-228600">
              <a:defRPr sz="2000">
                <a:solidFill>
                  <a:schemeClr val="tx1"/>
                </a:solidFill>
                <a:latin typeface="Roboto Condensed" charset="0"/>
                <a:ea typeface="FontAwesome" charset="0"/>
                <a:cs typeface="FontAwesome" charset="0"/>
              </a:defRPr>
            </a:lvl4pPr>
            <a:lvl5pPr marL="2057400" indent="-228600">
              <a:defRPr sz="2000">
                <a:solidFill>
                  <a:schemeClr val="tx1"/>
                </a:solidFill>
                <a:latin typeface="Roboto Condensed" charset="0"/>
                <a:ea typeface="FontAwesome" charset="0"/>
                <a:cs typeface="FontAwesome" charset="0"/>
              </a:defRPr>
            </a:lvl5pPr>
            <a:lvl6pPr marL="2514600" indent="-228600" fontAlgn="base">
              <a:spcBef>
                <a:spcPct val="0"/>
              </a:spcBef>
              <a:spcAft>
                <a:spcPct val="0"/>
              </a:spcAft>
              <a:defRPr sz="2000">
                <a:solidFill>
                  <a:schemeClr val="tx1"/>
                </a:solidFill>
                <a:latin typeface="Roboto Condensed" charset="0"/>
                <a:ea typeface="FontAwesome" charset="0"/>
                <a:cs typeface="FontAwesome" charset="0"/>
              </a:defRPr>
            </a:lvl6pPr>
            <a:lvl7pPr marL="2971800" indent="-228600" fontAlgn="base">
              <a:spcBef>
                <a:spcPct val="0"/>
              </a:spcBef>
              <a:spcAft>
                <a:spcPct val="0"/>
              </a:spcAft>
              <a:defRPr sz="2000">
                <a:solidFill>
                  <a:schemeClr val="tx1"/>
                </a:solidFill>
                <a:latin typeface="Roboto Condensed" charset="0"/>
                <a:ea typeface="FontAwesome" charset="0"/>
                <a:cs typeface="FontAwesome" charset="0"/>
              </a:defRPr>
            </a:lvl7pPr>
            <a:lvl8pPr marL="3429000" indent="-228600" fontAlgn="base">
              <a:spcBef>
                <a:spcPct val="0"/>
              </a:spcBef>
              <a:spcAft>
                <a:spcPct val="0"/>
              </a:spcAft>
              <a:defRPr sz="2000">
                <a:solidFill>
                  <a:schemeClr val="tx1"/>
                </a:solidFill>
                <a:latin typeface="Roboto Condensed" charset="0"/>
                <a:ea typeface="FontAwesome" charset="0"/>
                <a:cs typeface="FontAwesome" charset="0"/>
              </a:defRPr>
            </a:lvl8pPr>
            <a:lvl9pPr marL="3886200" indent="-228600" fontAlgn="base">
              <a:spcBef>
                <a:spcPct val="0"/>
              </a:spcBef>
              <a:spcAft>
                <a:spcPct val="0"/>
              </a:spcAft>
              <a:defRPr sz="2000">
                <a:solidFill>
                  <a:schemeClr val="tx1"/>
                </a:solidFill>
                <a:latin typeface="Roboto Condensed" charset="0"/>
                <a:ea typeface="FontAwesome" charset="0"/>
                <a:cs typeface="FontAwesome" charset="0"/>
              </a:defRPr>
            </a:lvl9pPr>
          </a:lstStyle>
          <a:p>
            <a:pPr algn="ctr" defTabSz="914324">
              <a:spcBef>
                <a:spcPct val="20000"/>
              </a:spcBef>
            </a:pPr>
            <a:r>
              <a:rPr lang="en-US" sz="2800" b="1" dirty="0">
                <a:solidFill>
                  <a:schemeClr val="bg1"/>
                </a:solidFill>
                <a:latin typeface="Open Sans Light"/>
                <a:cs typeface="Open Sans Light"/>
              </a:rPr>
              <a:t>02</a:t>
            </a:r>
          </a:p>
        </p:txBody>
      </p:sp>
      <p:sp>
        <p:nvSpPr>
          <p:cNvPr id="28" name="Text Placeholder 3">
            <a:extLst>
              <a:ext uri="{FF2B5EF4-FFF2-40B4-BE49-F238E27FC236}">
                <a16:creationId xmlns:a16="http://schemas.microsoft.com/office/drawing/2014/main" id="{A74420A2-FD9D-4D64-8E15-864A641B176C}"/>
              </a:ext>
            </a:extLst>
          </p:cNvPr>
          <p:cNvSpPr txBox="1">
            <a:spLocks/>
          </p:cNvSpPr>
          <p:nvPr/>
        </p:nvSpPr>
        <p:spPr bwMode="auto">
          <a:xfrm>
            <a:off x="5830356" y="4426572"/>
            <a:ext cx="35907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lvl1pPr>
              <a:defRPr sz="2000">
                <a:solidFill>
                  <a:schemeClr val="tx1"/>
                </a:solidFill>
                <a:latin typeface="Roboto Condensed" charset="0"/>
                <a:ea typeface="ＭＳ Ｐゴシック" charset="0"/>
                <a:cs typeface="FontAwesome" charset="0"/>
              </a:defRPr>
            </a:lvl1pPr>
            <a:lvl2pPr marL="742950" indent="-285750">
              <a:defRPr sz="2000">
                <a:solidFill>
                  <a:schemeClr val="tx1"/>
                </a:solidFill>
                <a:latin typeface="Roboto Condensed" charset="0"/>
                <a:ea typeface="FontAwesome" charset="0"/>
                <a:cs typeface="FontAwesome" charset="0"/>
              </a:defRPr>
            </a:lvl2pPr>
            <a:lvl3pPr marL="1143000" indent="-228600">
              <a:defRPr sz="2000">
                <a:solidFill>
                  <a:schemeClr val="tx1"/>
                </a:solidFill>
                <a:latin typeface="Roboto Condensed" charset="0"/>
                <a:ea typeface="FontAwesome" charset="0"/>
                <a:cs typeface="FontAwesome" charset="0"/>
              </a:defRPr>
            </a:lvl3pPr>
            <a:lvl4pPr marL="1600200" indent="-228600">
              <a:defRPr sz="2000">
                <a:solidFill>
                  <a:schemeClr val="tx1"/>
                </a:solidFill>
                <a:latin typeface="Roboto Condensed" charset="0"/>
                <a:ea typeface="FontAwesome" charset="0"/>
                <a:cs typeface="FontAwesome" charset="0"/>
              </a:defRPr>
            </a:lvl4pPr>
            <a:lvl5pPr marL="2057400" indent="-228600">
              <a:defRPr sz="2000">
                <a:solidFill>
                  <a:schemeClr val="tx1"/>
                </a:solidFill>
                <a:latin typeface="Roboto Condensed" charset="0"/>
                <a:ea typeface="FontAwesome" charset="0"/>
                <a:cs typeface="FontAwesome" charset="0"/>
              </a:defRPr>
            </a:lvl5pPr>
            <a:lvl6pPr marL="2514600" indent="-228600" fontAlgn="base">
              <a:spcBef>
                <a:spcPct val="0"/>
              </a:spcBef>
              <a:spcAft>
                <a:spcPct val="0"/>
              </a:spcAft>
              <a:defRPr sz="2000">
                <a:solidFill>
                  <a:schemeClr val="tx1"/>
                </a:solidFill>
                <a:latin typeface="Roboto Condensed" charset="0"/>
                <a:ea typeface="FontAwesome" charset="0"/>
                <a:cs typeface="FontAwesome" charset="0"/>
              </a:defRPr>
            </a:lvl6pPr>
            <a:lvl7pPr marL="2971800" indent="-228600" fontAlgn="base">
              <a:spcBef>
                <a:spcPct val="0"/>
              </a:spcBef>
              <a:spcAft>
                <a:spcPct val="0"/>
              </a:spcAft>
              <a:defRPr sz="2000">
                <a:solidFill>
                  <a:schemeClr val="tx1"/>
                </a:solidFill>
                <a:latin typeface="Roboto Condensed" charset="0"/>
                <a:ea typeface="FontAwesome" charset="0"/>
                <a:cs typeface="FontAwesome" charset="0"/>
              </a:defRPr>
            </a:lvl7pPr>
            <a:lvl8pPr marL="3429000" indent="-228600" fontAlgn="base">
              <a:spcBef>
                <a:spcPct val="0"/>
              </a:spcBef>
              <a:spcAft>
                <a:spcPct val="0"/>
              </a:spcAft>
              <a:defRPr sz="2000">
                <a:solidFill>
                  <a:schemeClr val="tx1"/>
                </a:solidFill>
                <a:latin typeface="Roboto Condensed" charset="0"/>
                <a:ea typeface="FontAwesome" charset="0"/>
                <a:cs typeface="FontAwesome" charset="0"/>
              </a:defRPr>
            </a:lvl8pPr>
            <a:lvl9pPr marL="3886200" indent="-228600" fontAlgn="base">
              <a:spcBef>
                <a:spcPct val="0"/>
              </a:spcBef>
              <a:spcAft>
                <a:spcPct val="0"/>
              </a:spcAft>
              <a:defRPr sz="2000">
                <a:solidFill>
                  <a:schemeClr val="tx1"/>
                </a:solidFill>
                <a:latin typeface="Roboto Condensed" charset="0"/>
                <a:ea typeface="FontAwesome" charset="0"/>
                <a:cs typeface="FontAwesome" charset="0"/>
              </a:defRPr>
            </a:lvl9pPr>
          </a:lstStyle>
          <a:p>
            <a:pPr algn="ctr" defTabSz="914324">
              <a:spcBef>
                <a:spcPct val="20000"/>
              </a:spcBef>
            </a:pPr>
            <a:r>
              <a:rPr lang="en-US" sz="2800" b="1" dirty="0">
                <a:solidFill>
                  <a:schemeClr val="bg1"/>
                </a:solidFill>
                <a:latin typeface="Open Sans Light"/>
                <a:cs typeface="Open Sans Light"/>
              </a:rPr>
              <a:t>03</a:t>
            </a:r>
          </a:p>
        </p:txBody>
      </p:sp>
      <p:grpSp>
        <p:nvGrpSpPr>
          <p:cNvPr id="29" name="Group 59">
            <a:extLst>
              <a:ext uri="{FF2B5EF4-FFF2-40B4-BE49-F238E27FC236}">
                <a16:creationId xmlns:a16="http://schemas.microsoft.com/office/drawing/2014/main" id="{F68B5570-5B0E-4C31-B7C2-F58A58877241}"/>
              </a:ext>
            </a:extLst>
          </p:cNvPr>
          <p:cNvGrpSpPr>
            <a:grpSpLocks/>
          </p:cNvGrpSpPr>
          <p:nvPr/>
        </p:nvGrpSpPr>
        <p:grpSpPr bwMode="auto">
          <a:xfrm>
            <a:off x="7465537" y="4338565"/>
            <a:ext cx="3135374" cy="1152343"/>
            <a:chOff x="7154104" y="3109458"/>
            <a:chExt cx="3793335" cy="1392530"/>
          </a:xfrm>
        </p:grpSpPr>
        <p:sp>
          <p:nvSpPr>
            <p:cNvPr id="30" name="TextBox 29">
              <a:extLst>
                <a:ext uri="{FF2B5EF4-FFF2-40B4-BE49-F238E27FC236}">
                  <a16:creationId xmlns:a16="http://schemas.microsoft.com/office/drawing/2014/main" id="{FB1509E9-6647-44D3-B091-F96AB1655F73}"/>
                </a:ext>
              </a:extLst>
            </p:cNvPr>
            <p:cNvSpPr txBox="1"/>
            <p:nvPr/>
          </p:nvSpPr>
          <p:spPr>
            <a:xfrm>
              <a:off x="7201724" y="3720940"/>
              <a:ext cx="3745715" cy="781048"/>
            </a:xfrm>
            <a:prstGeom prst="rect">
              <a:avLst/>
            </a:prstGeom>
            <a:noFill/>
          </p:spPr>
          <p:txBody>
            <a:bodyPr wrap="square" lIns="0" tIns="0" rIns="0" bIns="0">
              <a:spAutoFit/>
            </a:bodyPr>
            <a:lstStyle/>
            <a:p>
              <a:pPr defTabSz="914324">
                <a:spcBef>
                  <a:spcPct val="20000"/>
                </a:spcBef>
                <a:defRPr/>
              </a:pPr>
              <a:r>
                <a:rPr lang="en-US" sz="1400" dirty="0">
                  <a:solidFill>
                    <a:schemeClr val="tx1">
                      <a:lumMod val="50000"/>
                      <a:lumOff val="50000"/>
                    </a:schemeClr>
                  </a:solidFill>
                  <a:latin typeface="Open Sans Light"/>
                  <a:cs typeface="Open Sans Light"/>
                </a:rPr>
                <a:t>Student survey results, student time on task, best student work, D2L data, QM scorecard</a:t>
              </a:r>
            </a:p>
          </p:txBody>
        </p:sp>
        <p:sp>
          <p:nvSpPr>
            <p:cNvPr id="31" name="Rectangle 30">
              <a:extLst>
                <a:ext uri="{FF2B5EF4-FFF2-40B4-BE49-F238E27FC236}">
                  <a16:creationId xmlns:a16="http://schemas.microsoft.com/office/drawing/2014/main" id="{F0EADCC9-6BA3-4318-B96C-2B474F8744B7}"/>
                </a:ext>
              </a:extLst>
            </p:cNvPr>
            <p:cNvSpPr/>
            <p:nvPr/>
          </p:nvSpPr>
          <p:spPr>
            <a:xfrm>
              <a:off x="7154104" y="3109458"/>
              <a:ext cx="2476607" cy="520698"/>
            </a:xfrm>
            <a:prstGeom prst="rect">
              <a:avLst/>
            </a:prstGeom>
          </p:spPr>
          <p:txBody>
            <a:bodyPr wrap="none" lIns="0" tIns="0" rIns="0" bIns="0">
              <a:spAutoFit/>
            </a:bodyPr>
            <a:lstStyle/>
            <a:p>
              <a:pPr defTabSz="1031540">
                <a:defRPr/>
              </a:pPr>
              <a:r>
                <a:rPr lang="en-US" sz="2800" b="1" dirty="0">
                  <a:solidFill>
                    <a:schemeClr val="accent4"/>
                  </a:solidFill>
                  <a:latin typeface="Open Sans"/>
                  <a:cs typeface="Open Sans"/>
                </a:rPr>
                <a:t>Collect Data</a:t>
              </a:r>
            </a:p>
          </p:txBody>
        </p:sp>
      </p:grpSp>
      <p:grpSp>
        <p:nvGrpSpPr>
          <p:cNvPr id="32" name="Group 58">
            <a:extLst>
              <a:ext uri="{FF2B5EF4-FFF2-40B4-BE49-F238E27FC236}">
                <a16:creationId xmlns:a16="http://schemas.microsoft.com/office/drawing/2014/main" id="{25CA6BA0-93A3-4920-97F9-35AE6972DBA5}"/>
              </a:ext>
            </a:extLst>
          </p:cNvPr>
          <p:cNvGrpSpPr>
            <a:grpSpLocks/>
          </p:cNvGrpSpPr>
          <p:nvPr/>
        </p:nvGrpSpPr>
        <p:grpSpPr bwMode="auto">
          <a:xfrm>
            <a:off x="7731420" y="2353814"/>
            <a:ext cx="3170935" cy="1274796"/>
            <a:chOff x="7174424" y="1401232"/>
            <a:chExt cx="3121037" cy="1540002"/>
          </a:xfrm>
        </p:grpSpPr>
        <p:sp>
          <p:nvSpPr>
            <p:cNvPr id="33" name="TextBox 32">
              <a:extLst>
                <a:ext uri="{FF2B5EF4-FFF2-40B4-BE49-F238E27FC236}">
                  <a16:creationId xmlns:a16="http://schemas.microsoft.com/office/drawing/2014/main" id="{B58B181B-7A75-4768-8A78-29EC8B2E2D55}"/>
                </a:ext>
              </a:extLst>
            </p:cNvPr>
            <p:cNvSpPr txBox="1"/>
            <p:nvPr/>
          </p:nvSpPr>
          <p:spPr>
            <a:xfrm>
              <a:off x="7248166" y="1900179"/>
              <a:ext cx="3047295" cy="1041055"/>
            </a:xfrm>
            <a:prstGeom prst="rect">
              <a:avLst/>
            </a:prstGeom>
            <a:noFill/>
          </p:spPr>
          <p:txBody>
            <a:bodyPr wrap="square" lIns="0" tIns="0" rIns="0" bIns="0">
              <a:spAutoFit/>
            </a:bodyPr>
            <a:lstStyle/>
            <a:p>
              <a:pPr defTabSz="914324">
                <a:spcBef>
                  <a:spcPct val="20000"/>
                </a:spcBef>
                <a:defRPr/>
              </a:pPr>
              <a:r>
                <a:rPr lang="en-US" sz="1400" dirty="0">
                  <a:solidFill>
                    <a:schemeClr val="tx1">
                      <a:lumMod val="50000"/>
                      <a:lumOff val="50000"/>
                    </a:schemeClr>
                  </a:solidFill>
                  <a:latin typeface="Open Sans Light"/>
                  <a:cs typeface="Open Sans Light"/>
                </a:rPr>
                <a:t>When the course is taught the first few times, there will be new ideas that the faculty member will have regarding improvements</a:t>
              </a:r>
            </a:p>
          </p:txBody>
        </p:sp>
        <p:sp>
          <p:nvSpPr>
            <p:cNvPr id="34" name="Rectangle 33">
              <a:extLst>
                <a:ext uri="{FF2B5EF4-FFF2-40B4-BE49-F238E27FC236}">
                  <a16:creationId xmlns:a16="http://schemas.microsoft.com/office/drawing/2014/main" id="{19F81BCD-BCBF-4658-BE30-7ADF3188DA11}"/>
                </a:ext>
              </a:extLst>
            </p:cNvPr>
            <p:cNvSpPr/>
            <p:nvPr/>
          </p:nvSpPr>
          <p:spPr>
            <a:xfrm>
              <a:off x="7174424" y="1401232"/>
              <a:ext cx="1171846" cy="520528"/>
            </a:xfrm>
            <a:prstGeom prst="rect">
              <a:avLst/>
            </a:prstGeom>
          </p:spPr>
          <p:txBody>
            <a:bodyPr wrap="none" lIns="0" tIns="0" rIns="0" bIns="0">
              <a:spAutoFit/>
            </a:bodyPr>
            <a:lstStyle/>
            <a:p>
              <a:pPr defTabSz="1031540">
                <a:defRPr/>
              </a:pPr>
              <a:r>
                <a:rPr lang="en-US" sz="2800" b="1" dirty="0">
                  <a:solidFill>
                    <a:schemeClr val="accent3"/>
                  </a:solidFill>
                  <a:latin typeface="Open Sans"/>
                  <a:cs typeface="Open Sans"/>
                </a:rPr>
                <a:t>Teach</a:t>
              </a:r>
            </a:p>
          </p:txBody>
        </p:sp>
      </p:grpSp>
      <p:grpSp>
        <p:nvGrpSpPr>
          <p:cNvPr id="35" name="Group 56">
            <a:extLst>
              <a:ext uri="{FF2B5EF4-FFF2-40B4-BE49-F238E27FC236}">
                <a16:creationId xmlns:a16="http://schemas.microsoft.com/office/drawing/2014/main" id="{E6587DF2-311B-448D-9088-5B4F08A850D2}"/>
              </a:ext>
            </a:extLst>
          </p:cNvPr>
          <p:cNvGrpSpPr>
            <a:grpSpLocks/>
          </p:cNvGrpSpPr>
          <p:nvPr/>
        </p:nvGrpSpPr>
        <p:grpSpPr bwMode="auto">
          <a:xfrm>
            <a:off x="1883228" y="1959255"/>
            <a:ext cx="2897553" cy="935544"/>
            <a:chOff x="-1876486" y="1392685"/>
            <a:chExt cx="3856172" cy="1130902"/>
          </a:xfrm>
        </p:grpSpPr>
        <p:sp>
          <p:nvSpPr>
            <p:cNvPr id="36" name="TextBox 35">
              <a:extLst>
                <a:ext uri="{FF2B5EF4-FFF2-40B4-BE49-F238E27FC236}">
                  <a16:creationId xmlns:a16="http://schemas.microsoft.com/office/drawing/2014/main" id="{936C358C-29E0-4340-BAAD-1246A2363B8D}"/>
                </a:ext>
              </a:extLst>
            </p:cNvPr>
            <p:cNvSpPr txBox="1"/>
            <p:nvPr/>
          </p:nvSpPr>
          <p:spPr>
            <a:xfrm>
              <a:off x="-1876486" y="2002723"/>
              <a:ext cx="3679342" cy="520864"/>
            </a:xfrm>
            <a:prstGeom prst="rect">
              <a:avLst/>
            </a:prstGeom>
            <a:noFill/>
          </p:spPr>
          <p:txBody>
            <a:bodyPr wrap="square" lIns="0" tIns="0" rIns="0" bIns="0">
              <a:spAutoFit/>
            </a:bodyPr>
            <a:lstStyle/>
            <a:p>
              <a:pPr algn="r" defTabSz="914324">
                <a:spcBef>
                  <a:spcPct val="20000"/>
                </a:spcBef>
                <a:defRPr/>
              </a:pPr>
              <a:r>
                <a:rPr lang="en-US" sz="1400" dirty="0">
                  <a:solidFill>
                    <a:schemeClr val="tx1">
                      <a:lumMod val="50000"/>
                      <a:lumOff val="50000"/>
                    </a:schemeClr>
                  </a:solidFill>
                  <a:latin typeface="Open Sans Light"/>
                  <a:cs typeface="Open Sans Light"/>
                </a:rPr>
                <a:t>Faculty &amp; designer interaction throughout the development</a:t>
              </a:r>
            </a:p>
          </p:txBody>
        </p:sp>
        <p:sp>
          <p:nvSpPr>
            <p:cNvPr id="37" name="Rectangle 56">
              <a:extLst>
                <a:ext uri="{FF2B5EF4-FFF2-40B4-BE49-F238E27FC236}">
                  <a16:creationId xmlns:a16="http://schemas.microsoft.com/office/drawing/2014/main" id="{73C3DEE5-92D4-463B-8CE4-77796CC54889}"/>
                </a:ext>
              </a:extLst>
            </p:cNvPr>
            <p:cNvSpPr>
              <a:spLocks noChangeArrowheads="1"/>
            </p:cNvSpPr>
            <p:nvPr/>
          </p:nvSpPr>
          <p:spPr bwMode="auto">
            <a:xfrm>
              <a:off x="-1445257" y="1392685"/>
              <a:ext cx="3424943" cy="520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US" sz="2800" b="1" dirty="0">
                  <a:solidFill>
                    <a:schemeClr val="accent2"/>
                  </a:solidFill>
                  <a:latin typeface="Open Sans"/>
                  <a:cs typeface="Open Sans"/>
                </a:rPr>
                <a:t>Build/Redesign</a:t>
              </a:r>
            </a:p>
          </p:txBody>
        </p:sp>
      </p:grpSp>
      <p:grpSp>
        <p:nvGrpSpPr>
          <p:cNvPr id="38" name="Group 56">
            <a:extLst>
              <a:ext uri="{FF2B5EF4-FFF2-40B4-BE49-F238E27FC236}">
                <a16:creationId xmlns:a16="http://schemas.microsoft.com/office/drawing/2014/main" id="{18FCAC4B-69BC-4034-A5FB-F2E8A700CE97}"/>
              </a:ext>
            </a:extLst>
          </p:cNvPr>
          <p:cNvGrpSpPr>
            <a:grpSpLocks/>
          </p:cNvGrpSpPr>
          <p:nvPr/>
        </p:nvGrpSpPr>
        <p:grpSpPr bwMode="auto">
          <a:xfrm>
            <a:off x="1916960" y="4286173"/>
            <a:ext cx="2524097" cy="1142574"/>
            <a:chOff x="-1141177" y="1279344"/>
            <a:chExt cx="3120863" cy="1383997"/>
          </a:xfrm>
        </p:grpSpPr>
        <p:sp>
          <p:nvSpPr>
            <p:cNvPr id="39" name="TextBox 38">
              <a:extLst>
                <a:ext uri="{FF2B5EF4-FFF2-40B4-BE49-F238E27FC236}">
                  <a16:creationId xmlns:a16="http://schemas.microsoft.com/office/drawing/2014/main" id="{76DF070B-CC2C-45C7-85AE-FE763AD18218}"/>
                </a:ext>
              </a:extLst>
            </p:cNvPr>
            <p:cNvSpPr txBox="1"/>
            <p:nvPr/>
          </p:nvSpPr>
          <p:spPr>
            <a:xfrm>
              <a:off x="-1141177" y="1880440"/>
              <a:ext cx="3057015" cy="782901"/>
            </a:xfrm>
            <a:prstGeom prst="rect">
              <a:avLst/>
            </a:prstGeom>
            <a:noFill/>
          </p:spPr>
          <p:txBody>
            <a:bodyPr wrap="square" lIns="0" tIns="0" rIns="0" bIns="0">
              <a:spAutoFit/>
            </a:bodyPr>
            <a:lstStyle/>
            <a:p>
              <a:pPr algn="r" defTabSz="914324">
                <a:spcBef>
                  <a:spcPct val="20000"/>
                </a:spcBef>
                <a:defRPr/>
              </a:pPr>
              <a:r>
                <a:rPr lang="en-US" sz="1400" dirty="0">
                  <a:solidFill>
                    <a:schemeClr val="tx1">
                      <a:lumMod val="50000"/>
                      <a:lumOff val="50000"/>
                    </a:schemeClr>
                  </a:solidFill>
                  <a:latin typeface="Open Sans Light"/>
                  <a:cs typeface="Open Sans Light"/>
                </a:rPr>
                <a:t>Iterative design leads to improved learning and teaching experiences</a:t>
              </a:r>
            </a:p>
          </p:txBody>
        </p:sp>
        <p:sp>
          <p:nvSpPr>
            <p:cNvPr id="40" name="Rectangle 59">
              <a:extLst>
                <a:ext uri="{FF2B5EF4-FFF2-40B4-BE49-F238E27FC236}">
                  <a16:creationId xmlns:a16="http://schemas.microsoft.com/office/drawing/2014/main" id="{62173342-CB5C-4B91-8E77-8A37B637C39D}"/>
                </a:ext>
              </a:extLst>
            </p:cNvPr>
            <p:cNvSpPr>
              <a:spLocks noChangeArrowheads="1"/>
            </p:cNvSpPr>
            <p:nvPr/>
          </p:nvSpPr>
          <p:spPr bwMode="auto">
            <a:xfrm>
              <a:off x="78079" y="1279344"/>
              <a:ext cx="1901607" cy="521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US" sz="2800" b="1" dirty="0">
                  <a:solidFill>
                    <a:schemeClr val="accent1"/>
                  </a:solidFill>
                  <a:latin typeface="Open Sans"/>
                  <a:cs typeface="Open Sans"/>
                </a:rPr>
                <a:t>Redesign</a:t>
              </a:r>
            </a:p>
          </p:txBody>
        </p:sp>
      </p:grpSp>
      <p:sp>
        <p:nvSpPr>
          <p:cNvPr id="41" name="Freeform 9">
            <a:extLst>
              <a:ext uri="{FF2B5EF4-FFF2-40B4-BE49-F238E27FC236}">
                <a16:creationId xmlns:a16="http://schemas.microsoft.com/office/drawing/2014/main" id="{49E2B84C-AC05-48F8-9B6B-5EDC754EE986}"/>
              </a:ext>
            </a:extLst>
          </p:cNvPr>
          <p:cNvSpPr>
            <a:spLocks/>
          </p:cNvSpPr>
          <p:nvPr/>
        </p:nvSpPr>
        <p:spPr bwMode="auto">
          <a:xfrm>
            <a:off x="4501765" y="3142920"/>
            <a:ext cx="972180" cy="595563"/>
          </a:xfrm>
          <a:custGeom>
            <a:avLst/>
            <a:gdLst>
              <a:gd name="T0" fmla="*/ 250 w 313"/>
              <a:gd name="T1" fmla="*/ 192 h 192"/>
              <a:gd name="T2" fmla="*/ 62 w 313"/>
              <a:gd name="T3" fmla="*/ 192 h 192"/>
              <a:gd name="T4" fmla="*/ 61 w 313"/>
              <a:gd name="T5" fmla="*/ 160 h 192"/>
              <a:gd name="T6" fmla="*/ 61 w 313"/>
              <a:gd name="T7" fmla="*/ 158 h 192"/>
              <a:gd name="T8" fmla="*/ 0 w 313"/>
              <a:gd name="T9" fmla="*/ 158 h 192"/>
              <a:gd name="T10" fmla="*/ 157 w 313"/>
              <a:gd name="T11" fmla="*/ 0 h 192"/>
              <a:gd name="T12" fmla="*/ 313 w 313"/>
              <a:gd name="T13" fmla="*/ 158 h 192"/>
              <a:gd name="T14" fmla="*/ 248 w 313"/>
              <a:gd name="T15" fmla="*/ 158 h 192"/>
              <a:gd name="T16" fmla="*/ 248 w 313"/>
              <a:gd name="T17" fmla="*/ 160 h 192"/>
              <a:gd name="T18" fmla="*/ 250 w 313"/>
              <a:gd name="T19" fmla="*/ 192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192"/>
              <a:gd name="T32" fmla="*/ 313 w 313"/>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192">
                <a:moveTo>
                  <a:pt x="250" y="192"/>
                </a:moveTo>
                <a:cubicBezTo>
                  <a:pt x="62" y="192"/>
                  <a:pt x="62" y="192"/>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cubicBezTo>
                  <a:pt x="248" y="158"/>
                  <a:pt x="248" y="158"/>
                  <a:pt x="248" y="158"/>
                </a:cubicBezTo>
                <a:cubicBezTo>
                  <a:pt x="248" y="158"/>
                  <a:pt x="248" y="159"/>
                  <a:pt x="248" y="160"/>
                </a:cubicBezTo>
                <a:cubicBezTo>
                  <a:pt x="248" y="171"/>
                  <a:pt x="249" y="182"/>
                  <a:pt x="250" y="192"/>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3" tIns="45717" rIns="91433" bIns="45717"/>
          <a:lstStyle/>
          <a:p>
            <a:endParaRPr lang="en-US" sz="1600" dirty="0">
              <a:latin typeface="Open Sans Light"/>
              <a:cs typeface="Open Sans Light"/>
            </a:endParaRPr>
          </a:p>
        </p:txBody>
      </p:sp>
      <p:sp>
        <p:nvSpPr>
          <p:cNvPr id="42" name="Text Placeholder 3">
            <a:extLst>
              <a:ext uri="{FF2B5EF4-FFF2-40B4-BE49-F238E27FC236}">
                <a16:creationId xmlns:a16="http://schemas.microsoft.com/office/drawing/2014/main" id="{78EB70B4-6352-476F-802A-A3F649549A3E}"/>
              </a:ext>
            </a:extLst>
          </p:cNvPr>
          <p:cNvSpPr txBox="1">
            <a:spLocks/>
          </p:cNvSpPr>
          <p:nvPr/>
        </p:nvSpPr>
        <p:spPr bwMode="auto">
          <a:xfrm>
            <a:off x="4821440" y="3226263"/>
            <a:ext cx="35907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lvl1pPr>
              <a:defRPr sz="2000">
                <a:solidFill>
                  <a:schemeClr val="tx1"/>
                </a:solidFill>
                <a:latin typeface="Roboto Condensed" charset="0"/>
                <a:ea typeface="ＭＳ Ｐゴシック" charset="0"/>
                <a:cs typeface="FontAwesome" charset="0"/>
              </a:defRPr>
            </a:lvl1pPr>
            <a:lvl2pPr marL="742950" indent="-285750">
              <a:defRPr sz="2000">
                <a:solidFill>
                  <a:schemeClr val="tx1"/>
                </a:solidFill>
                <a:latin typeface="Roboto Condensed" charset="0"/>
                <a:ea typeface="FontAwesome" charset="0"/>
                <a:cs typeface="FontAwesome" charset="0"/>
              </a:defRPr>
            </a:lvl2pPr>
            <a:lvl3pPr marL="1143000" indent="-228600">
              <a:defRPr sz="2000">
                <a:solidFill>
                  <a:schemeClr val="tx1"/>
                </a:solidFill>
                <a:latin typeface="Roboto Condensed" charset="0"/>
                <a:ea typeface="FontAwesome" charset="0"/>
                <a:cs typeface="FontAwesome" charset="0"/>
              </a:defRPr>
            </a:lvl3pPr>
            <a:lvl4pPr marL="1600200" indent="-228600">
              <a:defRPr sz="2000">
                <a:solidFill>
                  <a:schemeClr val="tx1"/>
                </a:solidFill>
                <a:latin typeface="Roboto Condensed" charset="0"/>
                <a:ea typeface="FontAwesome" charset="0"/>
                <a:cs typeface="FontAwesome" charset="0"/>
              </a:defRPr>
            </a:lvl4pPr>
            <a:lvl5pPr marL="2057400" indent="-228600">
              <a:defRPr sz="2000">
                <a:solidFill>
                  <a:schemeClr val="tx1"/>
                </a:solidFill>
                <a:latin typeface="Roboto Condensed" charset="0"/>
                <a:ea typeface="FontAwesome" charset="0"/>
                <a:cs typeface="FontAwesome" charset="0"/>
              </a:defRPr>
            </a:lvl5pPr>
            <a:lvl6pPr marL="2514600" indent="-228600" fontAlgn="base">
              <a:spcBef>
                <a:spcPct val="0"/>
              </a:spcBef>
              <a:spcAft>
                <a:spcPct val="0"/>
              </a:spcAft>
              <a:defRPr sz="2000">
                <a:solidFill>
                  <a:schemeClr val="tx1"/>
                </a:solidFill>
                <a:latin typeface="Roboto Condensed" charset="0"/>
                <a:ea typeface="FontAwesome" charset="0"/>
                <a:cs typeface="FontAwesome" charset="0"/>
              </a:defRPr>
            </a:lvl6pPr>
            <a:lvl7pPr marL="2971800" indent="-228600" fontAlgn="base">
              <a:spcBef>
                <a:spcPct val="0"/>
              </a:spcBef>
              <a:spcAft>
                <a:spcPct val="0"/>
              </a:spcAft>
              <a:defRPr sz="2000">
                <a:solidFill>
                  <a:schemeClr val="tx1"/>
                </a:solidFill>
                <a:latin typeface="Roboto Condensed" charset="0"/>
                <a:ea typeface="FontAwesome" charset="0"/>
                <a:cs typeface="FontAwesome" charset="0"/>
              </a:defRPr>
            </a:lvl7pPr>
            <a:lvl8pPr marL="3429000" indent="-228600" fontAlgn="base">
              <a:spcBef>
                <a:spcPct val="0"/>
              </a:spcBef>
              <a:spcAft>
                <a:spcPct val="0"/>
              </a:spcAft>
              <a:defRPr sz="2000">
                <a:solidFill>
                  <a:schemeClr val="tx1"/>
                </a:solidFill>
                <a:latin typeface="Roboto Condensed" charset="0"/>
                <a:ea typeface="FontAwesome" charset="0"/>
                <a:cs typeface="FontAwesome" charset="0"/>
              </a:defRPr>
            </a:lvl8pPr>
            <a:lvl9pPr marL="3886200" indent="-228600" fontAlgn="base">
              <a:spcBef>
                <a:spcPct val="0"/>
              </a:spcBef>
              <a:spcAft>
                <a:spcPct val="0"/>
              </a:spcAft>
              <a:defRPr sz="2000">
                <a:solidFill>
                  <a:schemeClr val="tx1"/>
                </a:solidFill>
                <a:latin typeface="Roboto Condensed" charset="0"/>
                <a:ea typeface="FontAwesome" charset="0"/>
                <a:cs typeface="FontAwesome" charset="0"/>
              </a:defRPr>
            </a:lvl9pPr>
          </a:lstStyle>
          <a:p>
            <a:pPr algn="ctr" defTabSz="914324">
              <a:spcBef>
                <a:spcPct val="20000"/>
              </a:spcBef>
            </a:pPr>
            <a:r>
              <a:rPr lang="en-US" sz="2800" b="1" dirty="0">
                <a:solidFill>
                  <a:schemeClr val="bg1"/>
                </a:solidFill>
                <a:latin typeface="Open Sans Light"/>
                <a:cs typeface="Open Sans Light"/>
              </a:rPr>
              <a:t>04</a:t>
            </a:r>
          </a:p>
        </p:txBody>
      </p:sp>
      <p:sp>
        <p:nvSpPr>
          <p:cNvPr id="43" name="TextBox 42">
            <a:extLst>
              <a:ext uri="{FF2B5EF4-FFF2-40B4-BE49-F238E27FC236}">
                <a16:creationId xmlns:a16="http://schemas.microsoft.com/office/drawing/2014/main" id="{5559503B-C8B3-4F61-9B14-4BBAEFF53D80}"/>
              </a:ext>
            </a:extLst>
          </p:cNvPr>
          <p:cNvSpPr txBox="1"/>
          <p:nvPr/>
        </p:nvSpPr>
        <p:spPr>
          <a:xfrm>
            <a:off x="2437424" y="6310412"/>
            <a:ext cx="2055371" cy="584775"/>
          </a:xfrm>
          <a:prstGeom prst="rect">
            <a:avLst/>
          </a:prstGeom>
          <a:noFill/>
        </p:spPr>
        <p:txBody>
          <a:bodyPr wrap="none" rtlCol="0">
            <a:spAutoFit/>
          </a:bodyPr>
          <a:lstStyle/>
          <a:p>
            <a:r>
              <a:rPr lang="en-US" sz="1400" dirty="0">
                <a:solidFill>
                  <a:schemeClr val="tx1">
                    <a:lumMod val="50000"/>
                    <a:lumOff val="50000"/>
                  </a:schemeClr>
                </a:solidFill>
              </a:rPr>
              <a:t>Source: iDesignedu.org</a:t>
            </a:r>
          </a:p>
          <a:p>
            <a:endParaRPr lang="en-US" dirty="0"/>
          </a:p>
        </p:txBody>
      </p:sp>
    </p:spTree>
    <p:extLst>
      <p:ext uri="{BB962C8B-B14F-4D97-AF65-F5344CB8AC3E}">
        <p14:creationId xmlns:p14="http://schemas.microsoft.com/office/powerpoint/2010/main" val="2462550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61766" y="850010"/>
            <a:ext cx="7968975" cy="521590"/>
          </a:xfrm>
          <a:prstGeom prst="rect">
            <a:avLst/>
          </a:prstGeom>
        </p:spPr>
        <p:txBody>
          <a:bodyPr spcFirstLastPara="1" wrap="square" lIns="121900" tIns="121900" rIns="121900" bIns="121900" anchor="ctr" anchorCtr="0">
            <a:noAutofit/>
          </a:bodyPr>
          <a:lstStyle/>
          <a:p>
            <a:r>
              <a:rPr lang="en-US" sz="4400" dirty="0">
                <a:latin typeface="Calibri" panose="020F0502020204030204" pitchFamily="34" charset="0"/>
              </a:rPr>
              <a:t>Humanizing Your Online Course</a:t>
            </a:r>
            <a:endParaRPr sz="4400" dirty="0">
              <a:latin typeface="Calibri" panose="020F0502020204030204" pitchFamily="34" charset="0"/>
            </a:endParaRPr>
          </a:p>
        </p:txBody>
      </p:sp>
      <p:sp>
        <p:nvSpPr>
          <p:cNvPr id="237" name="Google Shape;237;p16"/>
          <p:cNvSpPr txBox="1">
            <a:spLocks noGrp="1"/>
          </p:cNvSpPr>
          <p:nvPr>
            <p:ph type="body" idx="1"/>
          </p:nvPr>
        </p:nvSpPr>
        <p:spPr>
          <a:xfrm>
            <a:off x="790711" y="2252285"/>
            <a:ext cx="10639216" cy="2380675"/>
          </a:xfrm>
          <a:prstGeom prst="rect">
            <a:avLst/>
          </a:prstGeom>
        </p:spPr>
        <p:txBody>
          <a:bodyPr spcFirstLastPara="1" wrap="square" lIns="121900" tIns="121900" rIns="121900" bIns="121900" anchor="t" anchorCtr="0">
            <a:noAutofit/>
          </a:bodyPr>
          <a:lstStyle/>
          <a:p>
            <a:pPr marL="101597" indent="0">
              <a:spcBef>
                <a:spcPts val="1333"/>
              </a:spcBef>
              <a:buNone/>
            </a:pPr>
            <a:r>
              <a:rPr lang="en-US" sz="3200" dirty="0">
                <a:latin typeface="Calibri" panose="020F0502020204030204" pitchFamily="34" charset="0"/>
              </a:rPr>
              <a:t>1. How do we establish teaching presence in online courses? </a:t>
            </a:r>
          </a:p>
          <a:p>
            <a:pPr marL="101597" indent="0">
              <a:spcBef>
                <a:spcPts val="1333"/>
              </a:spcBef>
              <a:buNone/>
            </a:pPr>
            <a:r>
              <a:rPr lang="en-US" sz="3200" dirty="0">
                <a:latin typeface="Calibri" panose="020F0502020204030204" pitchFamily="34" charset="0"/>
              </a:rPr>
              <a:t>2. How do we enhance off-line courses with online features?</a:t>
            </a:r>
          </a:p>
          <a:p>
            <a:pPr marL="101597" indent="0">
              <a:spcBef>
                <a:spcPts val="1333"/>
              </a:spcBef>
              <a:buNone/>
            </a:pPr>
            <a:r>
              <a:rPr lang="en-US" sz="3200" dirty="0">
                <a:latin typeface="Calibri" panose="020F0502020204030204" pitchFamily="34" charset="0"/>
              </a:rPr>
              <a:t>3. How do we best scaffold learning in our courses? </a:t>
            </a:r>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a:ln>
                  <a:noFill/>
                </a:ln>
                <a:solidFill>
                  <a:srgbClr val="FFFFFF"/>
                </a:solidFill>
                <a:effectLst/>
                <a:uLnTx/>
                <a:uFillTx/>
                <a:latin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57</a:t>
            </a:fld>
            <a:endParaRPr kumimoji="0" sz="1600" b="1" i="0" u="none" strike="noStrike" kern="0" cap="none" spc="0" normalizeH="0" baseline="0" noProof="0" dirty="0">
              <a:ln>
                <a:noFill/>
              </a:ln>
              <a:solidFill>
                <a:srgbClr val="FFFFFF"/>
              </a:solidFill>
              <a:effectLst/>
              <a:uLnTx/>
              <a:uFillTx/>
              <a:latin typeface="Roboto Condensed"/>
              <a:sym typeface="Roboto Condense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Tree>
    <p:extLst>
      <p:ext uri="{BB962C8B-B14F-4D97-AF65-F5344CB8AC3E}">
        <p14:creationId xmlns:p14="http://schemas.microsoft.com/office/powerpoint/2010/main" val="364168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61766" y="850010"/>
            <a:ext cx="7968975" cy="521590"/>
          </a:xfrm>
          <a:prstGeom prst="rect">
            <a:avLst/>
          </a:prstGeom>
        </p:spPr>
        <p:txBody>
          <a:bodyPr spcFirstLastPara="1" wrap="square" lIns="121900" tIns="121900" rIns="121900" bIns="121900" anchor="ctr" anchorCtr="0">
            <a:noAutofit/>
          </a:bodyPr>
          <a:lstStyle/>
          <a:p>
            <a:r>
              <a:rPr lang="en-US" sz="4400" dirty="0">
                <a:latin typeface="Calibri" panose="020F0502020204030204" pitchFamily="34" charset="0"/>
              </a:rPr>
              <a:t>Discussion</a:t>
            </a:r>
            <a:endParaRPr sz="4400" dirty="0">
              <a:latin typeface="Calibri" panose="020F0502020204030204" pitchFamily="34" charset="0"/>
            </a:endParaRPr>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a:ln>
                  <a:noFill/>
                </a:ln>
                <a:solidFill>
                  <a:srgbClr val="FFFFFF"/>
                </a:solidFill>
                <a:effectLst/>
                <a:uLnTx/>
                <a:uFillTx/>
                <a:latin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58</a:t>
            </a:fld>
            <a:endParaRPr kumimoji="0" sz="1600" b="1" i="0" u="none" strike="noStrike" kern="0" cap="none" spc="0" normalizeH="0" baseline="0" noProof="0" dirty="0">
              <a:ln>
                <a:noFill/>
              </a:ln>
              <a:solidFill>
                <a:srgbClr val="FFFFFF"/>
              </a:solidFill>
              <a:effectLst/>
              <a:uLnTx/>
              <a:uFillTx/>
              <a:latin typeface="Roboto Condensed"/>
              <a:sym typeface="Roboto Condense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9" name="TextBox 8">
            <a:extLst>
              <a:ext uri="{FF2B5EF4-FFF2-40B4-BE49-F238E27FC236}">
                <a16:creationId xmlns:a16="http://schemas.microsoft.com/office/drawing/2014/main" id="{27118CD4-A0EC-4973-A312-D21B91D9BC17}"/>
              </a:ext>
            </a:extLst>
          </p:cNvPr>
          <p:cNvSpPr txBox="1"/>
          <p:nvPr/>
        </p:nvSpPr>
        <p:spPr>
          <a:xfrm>
            <a:off x="6401936" y="5228250"/>
            <a:ext cx="2836423" cy="830997"/>
          </a:xfrm>
          <a:prstGeom prst="rect">
            <a:avLst/>
          </a:prstGeom>
          <a:noFill/>
        </p:spPr>
        <p:txBody>
          <a:bodyPr wrap="square" rtlCol="0">
            <a:spAutoFit/>
          </a:bodyPr>
          <a:lstStyle/>
          <a:p>
            <a:pPr lvl="0">
              <a:defRPr/>
            </a:pPr>
            <a:r>
              <a:rPr kumimoji="0" lang="en-US" sz="2400" b="0" i="0" u="none" strike="noStrike" kern="0" cap="none" spc="0" normalizeH="0" baseline="0" noProof="0" dirty="0">
                <a:ln>
                  <a:noFill/>
                </a:ln>
                <a:solidFill>
                  <a:prstClr val="black"/>
                </a:solidFill>
                <a:effectLst/>
                <a:uLnTx/>
                <a:uFillTx/>
              </a:rPr>
              <a:t>Ms. </a:t>
            </a:r>
            <a:r>
              <a:rPr lang="en-US" sz="2400" kern="0" dirty="0">
                <a:solidFill>
                  <a:prstClr val="black"/>
                </a:solidFill>
              </a:rPr>
              <a:t>Sasha Turtova</a:t>
            </a:r>
            <a:br>
              <a:rPr lang="en-US" sz="2400" kern="0" dirty="0">
                <a:solidFill>
                  <a:prstClr val="black"/>
                </a:solidFill>
              </a:rPr>
            </a:br>
            <a:r>
              <a:rPr lang="en-US" sz="2400" kern="0" dirty="0">
                <a:solidFill>
                  <a:prstClr val="black"/>
                </a:solidFill>
              </a:rPr>
              <a:t>aturtova@oru.edu</a:t>
            </a:r>
            <a:endParaRPr kumimoji="0" lang="en-US" sz="2400" b="0" i="0" u="none" strike="noStrike" kern="0" cap="none" spc="0" normalizeH="0" baseline="0" noProof="0" dirty="0">
              <a:ln>
                <a:noFill/>
              </a:ln>
              <a:solidFill>
                <a:prstClr val="black"/>
              </a:solidFill>
              <a:effectLst/>
              <a:uLnTx/>
              <a:uFillTx/>
            </a:endParaRPr>
          </a:p>
        </p:txBody>
      </p:sp>
      <p:pic>
        <p:nvPicPr>
          <p:cNvPr id="11" name="Picture 10" descr="A person wearing a suit and tie&#10;&#10;Description generated with very high confidence">
            <a:extLst>
              <a:ext uri="{FF2B5EF4-FFF2-40B4-BE49-F238E27FC236}">
                <a16:creationId xmlns:a16="http://schemas.microsoft.com/office/drawing/2014/main" id="{FACA7D86-D9F3-40CE-A53F-24D7810818BD}"/>
              </a:ext>
            </a:extLst>
          </p:cNvPr>
          <p:cNvPicPr>
            <a:picLocks noChangeAspect="1"/>
          </p:cNvPicPr>
          <p:nvPr/>
        </p:nvPicPr>
        <p:blipFill rotWithShape="1">
          <a:blip r:embed="rId4">
            <a:extLst>
              <a:ext uri="{28A0092B-C50C-407E-A947-70E740481C1C}">
                <a14:useLocalDpi xmlns:a14="http://schemas.microsoft.com/office/drawing/2010/main" val="0"/>
              </a:ext>
            </a:extLst>
          </a:blip>
          <a:srcRect l="12535" t="9596" r="13245" b="37732"/>
          <a:stretch/>
        </p:blipFill>
        <p:spPr>
          <a:xfrm>
            <a:off x="2471332" y="2167813"/>
            <a:ext cx="2657258" cy="2828688"/>
          </a:xfrm>
          <a:prstGeom prst="rect">
            <a:avLst/>
          </a:prstGeom>
        </p:spPr>
      </p:pic>
      <p:sp>
        <p:nvSpPr>
          <p:cNvPr id="12" name="TextBox 11">
            <a:extLst>
              <a:ext uri="{FF2B5EF4-FFF2-40B4-BE49-F238E27FC236}">
                <a16:creationId xmlns:a16="http://schemas.microsoft.com/office/drawing/2014/main" id="{EF2B406D-E2A3-42B4-BEA4-EFF93E15CC4D}"/>
              </a:ext>
            </a:extLst>
          </p:cNvPr>
          <p:cNvSpPr txBox="1"/>
          <p:nvPr/>
        </p:nvSpPr>
        <p:spPr>
          <a:xfrm>
            <a:off x="2738489" y="5228250"/>
            <a:ext cx="26572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Dr. Jay Gary</a:t>
            </a:r>
            <a:br>
              <a:rPr kumimoji="0" lang="en-US" sz="2400" b="0" i="0" u="none" strike="noStrike" kern="0" cap="none" spc="0" normalizeH="0" baseline="0" noProof="0" dirty="0">
                <a:ln>
                  <a:noFill/>
                </a:ln>
                <a:solidFill>
                  <a:prstClr val="black"/>
                </a:solidFill>
                <a:effectLst/>
                <a:uLnTx/>
                <a:uFillTx/>
              </a:rPr>
            </a:br>
            <a:r>
              <a:rPr kumimoji="0" lang="en-US" sz="2400" b="0" i="0" u="none" strike="noStrike" kern="0" cap="none" spc="0" normalizeH="0" baseline="0" noProof="0" dirty="0">
                <a:ln>
                  <a:noFill/>
                </a:ln>
                <a:solidFill>
                  <a:prstClr val="black"/>
                </a:solidFill>
                <a:effectLst/>
                <a:uLnTx/>
                <a:uFillTx/>
              </a:rPr>
              <a:t>jgary@oru.edu</a:t>
            </a:r>
          </a:p>
        </p:txBody>
      </p:sp>
      <p:pic>
        <p:nvPicPr>
          <p:cNvPr id="13" name="Picture 12">
            <a:extLst>
              <a:ext uri="{FF2B5EF4-FFF2-40B4-BE49-F238E27FC236}">
                <a16:creationId xmlns:a16="http://schemas.microsoft.com/office/drawing/2014/main" id="{86695127-3749-49D7-9018-A6DB55C3B4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5165" y="2167813"/>
            <a:ext cx="2657258" cy="2833843"/>
          </a:xfrm>
          <a:prstGeom prst="rect">
            <a:avLst/>
          </a:prstGeom>
        </p:spPr>
      </p:pic>
    </p:spTree>
    <p:extLst>
      <p:ext uri="{BB962C8B-B14F-4D97-AF65-F5344CB8AC3E}">
        <p14:creationId xmlns:p14="http://schemas.microsoft.com/office/powerpoint/2010/main" val="2033329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718955" y="1445025"/>
            <a:ext cx="8623827" cy="3949200"/>
          </a:xfrm>
          <a:prstGeom prst="rect">
            <a:avLst/>
          </a:prstGeom>
        </p:spPr>
        <p:txBody>
          <a:bodyPr spcFirstLastPara="1" vert="horz" wrap="square" lIns="121900" tIns="121900" rIns="121900" bIns="121900" rtlCol="0" anchor="ctr" anchorCtr="0">
            <a:noAutofit/>
          </a:bodyPr>
          <a:lstStyle/>
          <a:p>
            <a:r>
              <a:rPr lang="en-US" sz="7200" b="1" i="1" dirty="0">
                <a:solidFill>
                  <a:schemeClr val="bg1"/>
                </a:solidFill>
                <a:latin typeface="+mn-lt"/>
              </a:rPr>
              <a:t>Humanizing your</a:t>
            </a:r>
            <a:br>
              <a:rPr lang="en-US" sz="7200" b="1" i="1" dirty="0">
                <a:solidFill>
                  <a:schemeClr val="bg1"/>
                </a:solidFill>
                <a:latin typeface="+mn-lt"/>
              </a:rPr>
            </a:br>
            <a:r>
              <a:rPr lang="en-US" sz="7200" b="1" i="1" dirty="0">
                <a:solidFill>
                  <a:schemeClr val="bg1"/>
                </a:solidFill>
                <a:latin typeface="+mn-lt"/>
              </a:rPr>
              <a:t>Online Course</a:t>
            </a:r>
            <a:endParaRPr sz="7200" b="1" i="1" dirty="0">
              <a:solidFill>
                <a:schemeClr val="bg1"/>
              </a:solidFill>
              <a:latin typeface="+mn-lt"/>
            </a:endParaRPr>
          </a:p>
        </p:txBody>
      </p:sp>
      <p:sp>
        <p:nvSpPr>
          <p:cNvPr id="3" name="Google Shape;214;p13"/>
          <p:cNvSpPr txBox="1">
            <a:spLocks/>
          </p:cNvSpPr>
          <p:nvPr/>
        </p:nvSpPr>
        <p:spPr>
          <a:xfrm>
            <a:off x="6149009" y="6354418"/>
            <a:ext cx="6281530" cy="50358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lvl="0" indent="0">
              <a:spcBef>
                <a:spcPts val="0"/>
              </a:spcBef>
              <a:buClrTx/>
              <a:buSzTx/>
              <a:buNone/>
            </a:pPr>
            <a:r>
              <a:rPr lang="en-US" sz="2000" dirty="0">
                <a:solidFill>
                  <a:schemeClr val="tx1">
                    <a:lumMod val="50000"/>
                    <a:lumOff val="50000"/>
                  </a:schemeClr>
                </a:solidFill>
                <a:latin typeface="Calibri" panose="020F0502020204030204"/>
                <a:ea typeface="+mn-ea"/>
                <a:cs typeface="+mn-cs"/>
              </a:rPr>
              <a:t>Online &amp; Lifelong Learning, Oral Roberts University</a:t>
            </a:r>
          </a:p>
          <a:p>
            <a:pPr marL="0" indent="0" algn="ctr">
              <a:spcBef>
                <a:spcPts val="0"/>
              </a:spcBef>
              <a:buClr>
                <a:schemeClr val="dk1"/>
              </a:buClr>
              <a:buSzPts val="1100"/>
              <a:buNone/>
            </a:pPr>
            <a:endParaRPr lang="en-US"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sp>
        <p:nvSpPr>
          <p:cNvPr id="4" name="TextBox 3">
            <a:extLst>
              <a:ext uri="{FF2B5EF4-FFF2-40B4-BE49-F238E27FC236}">
                <a16:creationId xmlns:a16="http://schemas.microsoft.com/office/drawing/2014/main" id="{1D4A430C-2AF5-434D-AEE8-598EC4215377}"/>
              </a:ext>
            </a:extLst>
          </p:cNvPr>
          <p:cNvSpPr txBox="1"/>
          <p:nvPr/>
        </p:nvSpPr>
        <p:spPr>
          <a:xfrm>
            <a:off x="6062769" y="5658677"/>
            <a:ext cx="4756944" cy="502766"/>
          </a:xfrm>
          <a:prstGeom prst="rect">
            <a:avLst/>
          </a:prstGeom>
          <a:noFill/>
        </p:spPr>
        <p:txBody>
          <a:bodyPr wrap="none" rtlCol="0">
            <a:spAutoFit/>
          </a:bodyPr>
          <a:lstStyle/>
          <a:p>
            <a:pPr lvl="0" algn="ctr"/>
            <a:r>
              <a:rPr lang="en-US" sz="2667" b="1" dirty="0">
                <a:solidFill>
                  <a:prstClr val="white">
                    <a:lumMod val="95000"/>
                  </a:prstClr>
                </a:solidFill>
              </a:rPr>
              <a:t>Dr Jay Gary &amp; Ms. Sasha Turtova</a:t>
            </a:r>
            <a:endParaRPr lang="en" sz="2667" b="1" dirty="0">
              <a:solidFill>
                <a:prstClr val="white">
                  <a:lumMod val="95000"/>
                </a:prstClr>
              </a:solidFill>
            </a:endParaRPr>
          </a:p>
        </p:txBody>
      </p:sp>
      <p:sp>
        <p:nvSpPr>
          <p:cNvPr id="2" name="TextBox 1">
            <a:extLst>
              <a:ext uri="{FF2B5EF4-FFF2-40B4-BE49-F238E27FC236}">
                <a16:creationId xmlns:a16="http://schemas.microsoft.com/office/drawing/2014/main" id="{88C120F1-AD25-4051-A84A-5EB87A23CB84}"/>
              </a:ext>
            </a:extLst>
          </p:cNvPr>
          <p:cNvSpPr txBox="1"/>
          <p:nvPr/>
        </p:nvSpPr>
        <p:spPr>
          <a:xfrm>
            <a:off x="718955" y="395640"/>
            <a:ext cx="4344651" cy="523220"/>
          </a:xfrm>
          <a:prstGeom prst="rect">
            <a:avLst/>
          </a:prstGeom>
          <a:noFill/>
        </p:spPr>
        <p:txBody>
          <a:bodyPr wrap="none" rtlCol="0">
            <a:spAutoFit/>
          </a:bodyPr>
          <a:lstStyle/>
          <a:p>
            <a:r>
              <a:rPr lang="en-US" sz="2800" b="1" dirty="0">
                <a:hlinkClick r:id="rId4"/>
              </a:rPr>
              <a:t>http://bit.ly/ORUhumanize</a:t>
            </a:r>
            <a:r>
              <a:rPr lang="en-US" sz="2800" b="1" dirty="0"/>
              <a:t> </a:t>
            </a:r>
          </a:p>
        </p:txBody>
      </p:sp>
    </p:spTree>
    <p:extLst>
      <p:ext uri="{BB962C8B-B14F-4D97-AF65-F5344CB8AC3E}">
        <p14:creationId xmlns:p14="http://schemas.microsoft.com/office/powerpoint/2010/main" val="297918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6</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6" y="411028"/>
            <a:ext cx="7864818" cy="1021600"/>
          </a:xfrm>
        </p:spPr>
        <p:txBody>
          <a:bodyPr/>
          <a:lstStyle/>
          <a:p>
            <a:r>
              <a:rPr lang="en-US" sz="4800" b="0" dirty="0">
                <a:solidFill>
                  <a:schemeClr val="tx1"/>
                </a:solidFill>
                <a:latin typeface="Calibri Light" panose="020F0302020204030204" pitchFamily="34" charset="0"/>
              </a:rPr>
              <a:t>Comparing Offline to Online</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418978"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Definitions</a:t>
            </a:r>
          </a:p>
        </p:txBody>
      </p:sp>
      <p:sp>
        <p:nvSpPr>
          <p:cNvPr id="4" name="TextBox 3">
            <a:extLst>
              <a:ext uri="{FF2B5EF4-FFF2-40B4-BE49-F238E27FC236}">
                <a16:creationId xmlns:a16="http://schemas.microsoft.com/office/drawing/2014/main" id="{E94615C1-CF3F-4E62-ADD5-73D5DFA465CA}"/>
              </a:ext>
            </a:extLst>
          </p:cNvPr>
          <p:cNvSpPr txBox="1"/>
          <p:nvPr/>
        </p:nvSpPr>
        <p:spPr>
          <a:xfrm>
            <a:off x="3084395" y="6273225"/>
            <a:ext cx="4869988" cy="584775"/>
          </a:xfrm>
          <a:prstGeom prst="rect">
            <a:avLst/>
          </a:prstGeom>
          <a:noFill/>
        </p:spPr>
        <p:txBody>
          <a:bodyPr wrap="none" rtlCol="0">
            <a:spAutoFit/>
          </a:bodyPr>
          <a:lstStyle/>
          <a:p>
            <a:r>
              <a:rPr lang="en-US" sz="1400" dirty="0">
                <a:solidFill>
                  <a:schemeClr val="bg1">
                    <a:lumMod val="75000"/>
                  </a:schemeClr>
                </a:solidFill>
              </a:rPr>
              <a:t>Learning House and </a:t>
            </a:r>
            <a:r>
              <a:rPr lang="en-US" sz="1400" dirty="0" err="1">
                <a:solidFill>
                  <a:schemeClr val="bg1">
                    <a:lumMod val="75000"/>
                  </a:schemeClr>
                </a:solidFill>
              </a:rPr>
              <a:t>Aslanian</a:t>
            </a:r>
            <a:r>
              <a:rPr lang="en-US" sz="1400" dirty="0">
                <a:solidFill>
                  <a:schemeClr val="bg1">
                    <a:lumMod val="75000"/>
                  </a:schemeClr>
                </a:solidFill>
              </a:rPr>
              <a:t> Market Research, June 2018</a:t>
            </a:r>
          </a:p>
          <a:p>
            <a:endParaRPr lang="en-US" dirty="0"/>
          </a:p>
        </p:txBody>
      </p:sp>
      <p:pic>
        <p:nvPicPr>
          <p:cNvPr id="8" name="Picture 7">
            <a:extLst>
              <a:ext uri="{FF2B5EF4-FFF2-40B4-BE49-F238E27FC236}">
                <a16:creationId xmlns:a16="http://schemas.microsoft.com/office/drawing/2014/main" id="{245667F5-5258-4B8F-9EF8-025272F0AD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9346" y="1407472"/>
            <a:ext cx="6733308" cy="4774528"/>
          </a:xfrm>
          <a:prstGeom prst="rect">
            <a:avLst/>
          </a:prstGeom>
        </p:spPr>
      </p:pic>
    </p:spTree>
    <p:extLst>
      <p:ext uri="{BB962C8B-B14F-4D97-AF65-F5344CB8AC3E}">
        <p14:creationId xmlns:p14="http://schemas.microsoft.com/office/powerpoint/2010/main" val="2964544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60</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6" y="411028"/>
            <a:ext cx="7864818" cy="1021600"/>
          </a:xfrm>
        </p:spPr>
        <p:txBody>
          <a:bodyPr/>
          <a:lstStyle/>
          <a:p>
            <a:r>
              <a:rPr lang="en-US" sz="4800" b="0" dirty="0">
                <a:solidFill>
                  <a:schemeClr val="tx1"/>
                </a:solidFill>
                <a:latin typeface="Calibri Light" panose="020F0302020204030204" pitchFamily="34" charset="0"/>
                <a:cs typeface="Calibri Light" panose="020F0302020204030204" pitchFamily="34" charset="0"/>
              </a:rPr>
              <a:t>Why is Online Attractive?</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128835"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Benefits</a:t>
            </a:r>
          </a:p>
        </p:txBody>
      </p:sp>
      <p:sp>
        <p:nvSpPr>
          <p:cNvPr id="4" name="TextBox 3">
            <a:extLst>
              <a:ext uri="{FF2B5EF4-FFF2-40B4-BE49-F238E27FC236}">
                <a16:creationId xmlns:a16="http://schemas.microsoft.com/office/drawing/2014/main" id="{E94615C1-CF3F-4E62-ADD5-73D5DFA465CA}"/>
              </a:ext>
            </a:extLst>
          </p:cNvPr>
          <p:cNvSpPr txBox="1"/>
          <p:nvPr/>
        </p:nvSpPr>
        <p:spPr>
          <a:xfrm>
            <a:off x="3232245" y="1271570"/>
            <a:ext cx="6074099" cy="584775"/>
          </a:xfrm>
          <a:prstGeom prst="rect">
            <a:avLst/>
          </a:prstGeom>
          <a:noFill/>
        </p:spPr>
        <p:txBody>
          <a:bodyPr wrap="none" rtlCol="0">
            <a:spAutoFit/>
          </a:bodyPr>
          <a:lstStyle/>
          <a:p>
            <a:r>
              <a:rPr lang="en-US" sz="1400" dirty="0">
                <a:solidFill>
                  <a:schemeClr val="bg1">
                    <a:lumMod val="65000"/>
                  </a:schemeClr>
                </a:solidFill>
              </a:rPr>
              <a:t>https://visual.ly/community/infographic/education/benefits-online-education</a:t>
            </a:r>
          </a:p>
          <a:p>
            <a:endParaRPr lang="en-US" dirty="0"/>
          </a:p>
        </p:txBody>
      </p:sp>
      <p:pic>
        <p:nvPicPr>
          <p:cNvPr id="7" name="Picture 2" descr="BENEFITS OF ONLINE EDUCATION Infographic">
            <a:extLst>
              <a:ext uri="{FF2B5EF4-FFF2-40B4-BE49-F238E27FC236}">
                <a16:creationId xmlns:a16="http://schemas.microsoft.com/office/drawing/2014/main" id="{6B24EC10-A2FA-4D04-8113-FAB0C5D78AB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4546"/>
          <a:stretch/>
        </p:blipFill>
        <p:spPr bwMode="auto">
          <a:xfrm>
            <a:off x="1685364" y="1535340"/>
            <a:ext cx="9412955" cy="532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97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61</a:t>
            </a:fld>
            <a:endParaRPr ker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0" y="6466117"/>
            <a:ext cx="1206589" cy="391884"/>
          </a:xfrm>
          <a:prstGeom prst="rect">
            <a:avLst/>
          </a:prstGeom>
        </p:spPr>
      </p:pic>
      <p:sp>
        <p:nvSpPr>
          <p:cNvPr id="11" name="TextBox 10"/>
          <p:cNvSpPr txBox="1"/>
          <p:nvPr/>
        </p:nvSpPr>
        <p:spPr>
          <a:xfrm>
            <a:off x="1" y="277304"/>
            <a:ext cx="1486304"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Scaffolding</a:t>
            </a:r>
          </a:p>
        </p:txBody>
      </p:sp>
      <p:pic>
        <p:nvPicPr>
          <p:cNvPr id="12" name="Picture 11">
            <a:extLst>
              <a:ext uri="{FF2B5EF4-FFF2-40B4-BE49-F238E27FC236}">
                <a16:creationId xmlns:a16="http://schemas.microsoft.com/office/drawing/2014/main" id="{831B14C5-4333-4AE0-9057-3AA5EC683273}"/>
              </a:ext>
            </a:extLst>
          </p:cNvPr>
          <p:cNvPicPr>
            <a:picLocks noChangeAspect="1"/>
          </p:cNvPicPr>
          <p:nvPr/>
        </p:nvPicPr>
        <p:blipFill rotWithShape="1">
          <a:blip r:embed="rId4">
            <a:extLst>
              <a:ext uri="{28A0092B-C50C-407E-A947-70E740481C1C}">
                <a14:useLocalDpi xmlns:a14="http://schemas.microsoft.com/office/drawing/2010/main" val="0"/>
              </a:ext>
            </a:extLst>
          </a:blip>
          <a:srcRect l="2190" t="-211" r="325" b="17469"/>
          <a:stretch/>
        </p:blipFill>
        <p:spPr>
          <a:xfrm>
            <a:off x="1696887" y="986393"/>
            <a:ext cx="9711581" cy="5871607"/>
          </a:xfrm>
          <a:prstGeom prst="rect">
            <a:avLst/>
          </a:prstGeom>
          <a:ln>
            <a:solidFill>
              <a:schemeClr val="tx1"/>
            </a:solidFill>
          </a:ln>
        </p:spPr>
      </p:pic>
    </p:spTree>
    <p:extLst>
      <p:ext uri="{BB962C8B-B14F-4D97-AF65-F5344CB8AC3E}">
        <p14:creationId xmlns:p14="http://schemas.microsoft.com/office/powerpoint/2010/main" val="438039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929005"/>
            <a:ext cx="3139440" cy="1692275"/>
          </a:xfrm>
        </p:spPr>
        <p:txBody>
          <a:bodyPr>
            <a:normAutofit fontScale="90000"/>
          </a:bodyPr>
          <a:lstStyle/>
          <a:p>
            <a:pPr algn="r"/>
            <a:r>
              <a:rPr lang="en-US" dirty="0"/>
              <a:t>How Ready are we to Create Modules?</a:t>
            </a:r>
          </a:p>
        </p:txBody>
      </p:sp>
      <p:grpSp>
        <p:nvGrpSpPr>
          <p:cNvPr id="8" name="Group 7"/>
          <p:cNvGrpSpPr/>
          <p:nvPr/>
        </p:nvGrpSpPr>
        <p:grpSpPr>
          <a:xfrm>
            <a:off x="182880" y="0"/>
            <a:ext cx="11765280" cy="6705600"/>
            <a:chOff x="202254" y="1690688"/>
            <a:chExt cx="8617896" cy="4690760"/>
          </a:xfrm>
        </p:grpSpPr>
        <p:pic>
          <p:nvPicPr>
            <p:cNvPr id="4" name="Picture 3"/>
            <p:cNvPicPr>
              <a:picLocks noChangeAspect="1"/>
            </p:cNvPicPr>
            <p:nvPr/>
          </p:nvPicPr>
          <p:blipFill rotWithShape="1">
            <a:blip r:embed="rId2"/>
            <a:srcRect t="4341" b="53082"/>
            <a:stretch/>
          </p:blipFill>
          <p:spPr>
            <a:xfrm>
              <a:off x="2647950" y="1690688"/>
              <a:ext cx="6172200" cy="2895600"/>
            </a:xfrm>
            <a:prstGeom prst="rect">
              <a:avLst/>
            </a:prstGeom>
          </p:spPr>
        </p:pic>
        <p:pic>
          <p:nvPicPr>
            <p:cNvPr id="5" name="Picture 4"/>
            <p:cNvPicPr>
              <a:picLocks noChangeAspect="1"/>
            </p:cNvPicPr>
            <p:nvPr/>
          </p:nvPicPr>
          <p:blipFill rotWithShape="1">
            <a:blip r:embed="rId2"/>
            <a:srcRect t="57003" b="16601"/>
            <a:stretch/>
          </p:blipFill>
          <p:spPr>
            <a:xfrm>
              <a:off x="2647950" y="4586288"/>
              <a:ext cx="6172200" cy="1795160"/>
            </a:xfrm>
            <a:prstGeom prst="rect">
              <a:avLst/>
            </a:prstGeom>
          </p:spPr>
        </p:pic>
        <p:pic>
          <p:nvPicPr>
            <p:cNvPr id="6" name="Picture 5"/>
            <p:cNvPicPr>
              <a:picLocks noChangeAspect="1"/>
            </p:cNvPicPr>
            <p:nvPr/>
          </p:nvPicPr>
          <p:blipFill rotWithShape="1">
            <a:blip r:embed="rId2"/>
            <a:srcRect t="85157" r="60376"/>
            <a:stretch/>
          </p:blipFill>
          <p:spPr>
            <a:xfrm>
              <a:off x="202254" y="4979145"/>
              <a:ext cx="2445696" cy="1009446"/>
            </a:xfrm>
            <a:prstGeom prst="rect">
              <a:avLst/>
            </a:prstGeom>
          </p:spPr>
        </p:pic>
      </p:grpSp>
      <p:sp>
        <p:nvSpPr>
          <p:cNvPr id="7" name="TextBox 6"/>
          <p:cNvSpPr txBox="1"/>
          <p:nvPr/>
        </p:nvSpPr>
        <p:spPr>
          <a:xfrm>
            <a:off x="8779591" y="6381448"/>
            <a:ext cx="3412409" cy="369332"/>
          </a:xfrm>
          <a:prstGeom prst="rect">
            <a:avLst/>
          </a:prstGeom>
          <a:noFill/>
        </p:spPr>
        <p:txBody>
          <a:bodyPr wrap="none" rtlCol="0">
            <a:spAutoFit/>
          </a:bodyPr>
          <a:lstStyle/>
          <a:p>
            <a:r>
              <a:rPr lang="en-US" dirty="0">
                <a:solidFill>
                  <a:schemeClr val="bg1">
                    <a:lumMod val="85000"/>
                  </a:schemeClr>
                </a:solidFill>
              </a:rPr>
              <a:t>Source: 2018, EV CBE Gap Analysis</a:t>
            </a:r>
          </a:p>
        </p:txBody>
      </p:sp>
    </p:spTree>
    <p:extLst>
      <p:ext uri="{BB962C8B-B14F-4D97-AF65-F5344CB8AC3E}">
        <p14:creationId xmlns:p14="http://schemas.microsoft.com/office/powerpoint/2010/main" val="219179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2D605-D3C4-4A9B-B419-B84DB8E8D62D}"/>
              </a:ext>
            </a:extLst>
          </p:cNvPr>
          <p:cNvPicPr>
            <a:picLocks noChangeAspect="1"/>
          </p:cNvPicPr>
          <p:nvPr/>
        </p:nvPicPr>
        <p:blipFill rotWithShape="1">
          <a:blip r:embed="rId3"/>
          <a:srcRect b="14516"/>
          <a:stretch/>
        </p:blipFill>
        <p:spPr>
          <a:xfrm>
            <a:off x="559117" y="1447800"/>
            <a:ext cx="11467458" cy="3916680"/>
          </a:xfrm>
          <a:prstGeom prst="rect">
            <a:avLst/>
          </a:prstGeom>
        </p:spPr>
      </p:pic>
      <p:sp>
        <p:nvSpPr>
          <p:cNvPr id="2" name="Title 1"/>
          <p:cNvSpPr>
            <a:spLocks noGrp="1"/>
          </p:cNvSpPr>
          <p:nvPr>
            <p:ph type="title"/>
          </p:nvPr>
        </p:nvSpPr>
        <p:spPr>
          <a:xfrm>
            <a:off x="1051560" y="410845"/>
            <a:ext cx="10073640" cy="1325563"/>
          </a:xfrm>
        </p:spPr>
        <p:txBody>
          <a:bodyPr/>
          <a:lstStyle/>
          <a:p>
            <a:pPr algn="ctr"/>
            <a:r>
              <a:rPr lang="en-US" dirty="0"/>
              <a:t>Faculty Activity Reports</a:t>
            </a:r>
          </a:p>
        </p:txBody>
      </p:sp>
      <p:sp>
        <p:nvSpPr>
          <p:cNvPr id="7" name="Rectangle 6"/>
          <p:cNvSpPr/>
          <p:nvPr/>
        </p:nvSpPr>
        <p:spPr>
          <a:xfrm>
            <a:off x="9218137" y="1027906"/>
            <a:ext cx="1918786" cy="32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F1A614-E397-4E29-AC42-A22ABECD4D54}"/>
              </a:ext>
            </a:extLst>
          </p:cNvPr>
          <p:cNvSpPr/>
          <p:nvPr/>
        </p:nvSpPr>
        <p:spPr>
          <a:xfrm>
            <a:off x="10104120" y="1637506"/>
            <a:ext cx="1676399" cy="206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F048FD-6D10-4C15-BD97-9D4C8DFBA431}"/>
              </a:ext>
            </a:extLst>
          </p:cNvPr>
          <p:cNvPicPr>
            <a:picLocks noChangeAspect="1"/>
          </p:cNvPicPr>
          <p:nvPr/>
        </p:nvPicPr>
        <p:blipFill>
          <a:blip r:embed="rId4"/>
          <a:stretch>
            <a:fillRect/>
          </a:stretch>
        </p:blipFill>
        <p:spPr>
          <a:xfrm>
            <a:off x="3365183" y="5382109"/>
            <a:ext cx="5595938" cy="1308251"/>
          </a:xfrm>
          <a:prstGeom prst="rect">
            <a:avLst/>
          </a:prstGeom>
        </p:spPr>
      </p:pic>
    </p:spTree>
    <p:extLst>
      <p:ext uri="{BB962C8B-B14F-4D97-AF65-F5344CB8AC3E}">
        <p14:creationId xmlns:p14="http://schemas.microsoft.com/office/powerpoint/2010/main" val="2328784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53DA-0B33-415F-B60A-4679EBF6E150}"/>
              </a:ext>
            </a:extLst>
          </p:cNvPr>
          <p:cNvSpPr>
            <a:spLocks noGrp="1"/>
          </p:cNvSpPr>
          <p:nvPr>
            <p:ph type="title"/>
          </p:nvPr>
        </p:nvSpPr>
        <p:spPr/>
        <p:txBody>
          <a:bodyPr/>
          <a:lstStyle/>
          <a:p>
            <a:pPr algn="ctr"/>
            <a:r>
              <a:rPr lang="en-US" dirty="0"/>
              <a:t>Faculty Performance</a:t>
            </a:r>
          </a:p>
        </p:txBody>
      </p:sp>
      <p:sp>
        <p:nvSpPr>
          <p:cNvPr id="4" name="TextBox 3">
            <a:extLst>
              <a:ext uri="{FF2B5EF4-FFF2-40B4-BE49-F238E27FC236}">
                <a16:creationId xmlns:a16="http://schemas.microsoft.com/office/drawing/2014/main" id="{A460D1EB-5FE4-412B-A1F8-C29AAD22589C}"/>
              </a:ext>
            </a:extLst>
          </p:cNvPr>
          <p:cNvSpPr txBox="1"/>
          <p:nvPr/>
        </p:nvSpPr>
        <p:spPr>
          <a:xfrm>
            <a:off x="3886200" y="5842337"/>
            <a:ext cx="9555260" cy="1015663"/>
          </a:xfrm>
          <a:prstGeom prst="rect">
            <a:avLst/>
          </a:prstGeom>
          <a:noFill/>
        </p:spPr>
        <p:txBody>
          <a:bodyPr wrap="square" rtlCol="0">
            <a:spAutoFit/>
          </a:bodyPr>
          <a:lstStyle/>
          <a:p>
            <a:r>
              <a:rPr lang="en-US" sz="1400" b="1" u="sng" dirty="0">
                <a:solidFill>
                  <a:srgbClr val="0070C0"/>
                </a:solidFill>
              </a:rPr>
              <a:t>We categorize online faculty performance as non-, under- or performing, based on &lt;40, &lt;60, &lt;100</a:t>
            </a:r>
            <a:r>
              <a:rPr lang="en-US" sz="1400" dirty="0"/>
              <a:t/>
            </a:r>
            <a:br>
              <a:rPr lang="en-US" sz="1400" dirty="0"/>
            </a:br>
            <a:r>
              <a:rPr lang="en-US" sz="1400" dirty="0"/>
              <a:t>* This chart presents data for 11 terms, nearly 2-years, from Summer A 2016 (#1) to Spring A 2018 (#11). </a:t>
            </a:r>
            <a:br>
              <a:rPr lang="en-US" sz="1400" dirty="0"/>
            </a:br>
            <a:r>
              <a:rPr lang="en-US" sz="1400" dirty="0"/>
              <a:t>* What is success? 70% performing, and &lt; 8% non-performing out of 57 faculty</a:t>
            </a:r>
          </a:p>
          <a:p>
            <a:r>
              <a:rPr lang="en-US" sz="1400" dirty="0"/>
              <a:t>* Two of the last 3 terms have been the best performance over the past two years, Spg A 18 and Fall A 17 </a:t>
            </a:r>
            <a:r>
              <a:rPr lang="en-US" dirty="0"/>
              <a:t>	</a:t>
            </a:r>
          </a:p>
        </p:txBody>
      </p:sp>
      <p:pic>
        <p:nvPicPr>
          <p:cNvPr id="5" name="Picture 4">
            <a:extLst>
              <a:ext uri="{FF2B5EF4-FFF2-40B4-BE49-F238E27FC236}">
                <a16:creationId xmlns:a16="http://schemas.microsoft.com/office/drawing/2014/main" id="{DBE96A40-6C12-4323-9FD8-72A2C7E7B40E}"/>
              </a:ext>
            </a:extLst>
          </p:cNvPr>
          <p:cNvPicPr>
            <a:picLocks noChangeAspect="1"/>
          </p:cNvPicPr>
          <p:nvPr/>
        </p:nvPicPr>
        <p:blipFill>
          <a:blip r:embed="rId2"/>
          <a:stretch>
            <a:fillRect/>
          </a:stretch>
        </p:blipFill>
        <p:spPr>
          <a:xfrm>
            <a:off x="411480" y="1450921"/>
            <a:ext cx="7040880" cy="4385999"/>
          </a:xfrm>
          <a:prstGeom prst="rect">
            <a:avLst/>
          </a:prstGeom>
        </p:spPr>
      </p:pic>
      <p:sp>
        <p:nvSpPr>
          <p:cNvPr id="6" name="TextBox 5">
            <a:extLst>
              <a:ext uri="{FF2B5EF4-FFF2-40B4-BE49-F238E27FC236}">
                <a16:creationId xmlns:a16="http://schemas.microsoft.com/office/drawing/2014/main" id="{0E580828-4B7F-45F2-B1C5-850CBBC748C6}"/>
              </a:ext>
            </a:extLst>
          </p:cNvPr>
          <p:cNvSpPr txBox="1"/>
          <p:nvPr/>
        </p:nvSpPr>
        <p:spPr>
          <a:xfrm>
            <a:off x="7548746" y="4429110"/>
            <a:ext cx="3669594" cy="461665"/>
          </a:xfrm>
          <a:prstGeom prst="rect">
            <a:avLst/>
          </a:prstGeom>
          <a:noFill/>
        </p:spPr>
        <p:txBody>
          <a:bodyPr wrap="none" rtlCol="0">
            <a:spAutoFit/>
          </a:bodyPr>
          <a:lstStyle/>
          <a:p>
            <a:r>
              <a:rPr lang="en-US" sz="2400" b="1" dirty="0">
                <a:solidFill>
                  <a:srgbClr val="FF0000"/>
                </a:solidFill>
              </a:rPr>
              <a:t>13% Non-Performing &lt; 40%</a:t>
            </a:r>
          </a:p>
        </p:txBody>
      </p:sp>
      <p:sp>
        <p:nvSpPr>
          <p:cNvPr id="7" name="TextBox 6">
            <a:extLst>
              <a:ext uri="{FF2B5EF4-FFF2-40B4-BE49-F238E27FC236}">
                <a16:creationId xmlns:a16="http://schemas.microsoft.com/office/drawing/2014/main" id="{D208C654-662F-4AEA-86BC-6361F5BB2311}"/>
              </a:ext>
            </a:extLst>
          </p:cNvPr>
          <p:cNvSpPr txBox="1"/>
          <p:nvPr/>
        </p:nvSpPr>
        <p:spPr>
          <a:xfrm>
            <a:off x="7594599" y="2873586"/>
            <a:ext cx="3713261" cy="461665"/>
          </a:xfrm>
          <a:prstGeom prst="rect">
            <a:avLst/>
          </a:prstGeom>
          <a:noFill/>
        </p:spPr>
        <p:txBody>
          <a:bodyPr wrap="none" rtlCol="0">
            <a:spAutoFit/>
          </a:bodyPr>
          <a:lstStyle/>
          <a:p>
            <a:r>
              <a:rPr lang="en-US" sz="2400" b="1" dirty="0">
                <a:solidFill>
                  <a:schemeClr val="accent6">
                    <a:lumMod val="75000"/>
                  </a:schemeClr>
                </a:solidFill>
              </a:rPr>
              <a:t>63% Performing  &lt; 100 total</a:t>
            </a:r>
          </a:p>
        </p:txBody>
      </p:sp>
      <p:sp>
        <p:nvSpPr>
          <p:cNvPr id="8" name="TextBox 7">
            <a:extLst>
              <a:ext uri="{FF2B5EF4-FFF2-40B4-BE49-F238E27FC236}">
                <a16:creationId xmlns:a16="http://schemas.microsoft.com/office/drawing/2014/main" id="{671AAD9D-BEE2-4973-B471-6D157F55120A}"/>
              </a:ext>
            </a:extLst>
          </p:cNvPr>
          <p:cNvSpPr txBox="1"/>
          <p:nvPr/>
        </p:nvSpPr>
        <p:spPr>
          <a:xfrm>
            <a:off x="7548746" y="3684234"/>
            <a:ext cx="4378506" cy="461665"/>
          </a:xfrm>
          <a:prstGeom prst="rect">
            <a:avLst/>
          </a:prstGeom>
          <a:noFill/>
        </p:spPr>
        <p:txBody>
          <a:bodyPr wrap="none" rtlCol="0">
            <a:spAutoFit/>
          </a:bodyPr>
          <a:lstStyle/>
          <a:p>
            <a:r>
              <a:rPr lang="en-US" sz="2400" b="1" dirty="0">
                <a:solidFill>
                  <a:schemeClr val="accent4">
                    <a:lumMod val="50000"/>
                  </a:schemeClr>
                </a:solidFill>
              </a:rPr>
              <a:t>24% Under-Performing &lt; 60 total</a:t>
            </a:r>
          </a:p>
        </p:txBody>
      </p:sp>
      <p:sp>
        <p:nvSpPr>
          <p:cNvPr id="9" name="TextBox 8">
            <a:extLst>
              <a:ext uri="{FF2B5EF4-FFF2-40B4-BE49-F238E27FC236}">
                <a16:creationId xmlns:a16="http://schemas.microsoft.com/office/drawing/2014/main" id="{7622857C-D21E-48A0-9090-42B14D432BDE}"/>
              </a:ext>
            </a:extLst>
          </p:cNvPr>
          <p:cNvSpPr txBox="1"/>
          <p:nvPr/>
        </p:nvSpPr>
        <p:spPr>
          <a:xfrm>
            <a:off x="7548564" y="2420268"/>
            <a:ext cx="1278170" cy="369332"/>
          </a:xfrm>
          <a:prstGeom prst="rect">
            <a:avLst/>
          </a:prstGeom>
          <a:noFill/>
        </p:spPr>
        <p:txBody>
          <a:bodyPr wrap="none" rtlCol="0">
            <a:spAutoFit/>
          </a:bodyPr>
          <a:lstStyle/>
          <a:p>
            <a:r>
              <a:rPr lang="en-US" dirty="0">
                <a:solidFill>
                  <a:schemeClr val="bg1">
                    <a:lumMod val="50000"/>
                  </a:schemeClr>
                </a:solidFill>
              </a:rPr>
              <a:t>2 yrs. avg. =</a:t>
            </a:r>
          </a:p>
        </p:txBody>
      </p:sp>
    </p:spTree>
    <p:extLst>
      <p:ext uri="{BB962C8B-B14F-4D97-AF65-F5344CB8AC3E}">
        <p14:creationId xmlns:p14="http://schemas.microsoft.com/office/powerpoint/2010/main" val="3956962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65</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6" y="411028"/>
            <a:ext cx="7864818" cy="1021600"/>
          </a:xfrm>
        </p:spPr>
        <p:txBody>
          <a:bodyPr/>
          <a:lstStyle/>
          <a:p>
            <a:r>
              <a:rPr lang="en-US" sz="4800" b="0" dirty="0">
                <a:solidFill>
                  <a:schemeClr val="tx1"/>
                </a:solidFill>
                <a:latin typeface="Calibri Light" panose="020F0302020204030204" pitchFamily="34" charset="0"/>
              </a:rPr>
              <a:t>Instructional Design</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981359"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Design</a:t>
            </a:r>
          </a:p>
        </p:txBody>
      </p:sp>
      <p:grpSp>
        <p:nvGrpSpPr>
          <p:cNvPr id="44" name="Group 43">
            <a:extLst>
              <a:ext uri="{FF2B5EF4-FFF2-40B4-BE49-F238E27FC236}">
                <a16:creationId xmlns:a16="http://schemas.microsoft.com/office/drawing/2014/main" id="{AEC4C23D-A1AE-4E43-85B4-8C94CF2A9AED}"/>
              </a:ext>
            </a:extLst>
          </p:cNvPr>
          <p:cNvGrpSpPr/>
          <p:nvPr/>
        </p:nvGrpSpPr>
        <p:grpSpPr>
          <a:xfrm>
            <a:off x="1814230" y="1540108"/>
            <a:ext cx="7381092" cy="4770304"/>
            <a:chOff x="1884093" y="1619479"/>
            <a:chExt cx="7381092" cy="4770304"/>
          </a:xfrm>
        </p:grpSpPr>
        <p:sp>
          <p:nvSpPr>
            <p:cNvPr id="45" name="Freeform: Shape 44">
              <a:extLst>
                <a:ext uri="{FF2B5EF4-FFF2-40B4-BE49-F238E27FC236}">
                  <a16:creationId xmlns:a16="http://schemas.microsoft.com/office/drawing/2014/main" id="{84775C55-CA53-4747-B776-E3DBC9AB3C04}"/>
                </a:ext>
              </a:extLst>
            </p:cNvPr>
            <p:cNvSpPr/>
            <p:nvPr/>
          </p:nvSpPr>
          <p:spPr>
            <a:xfrm>
              <a:off x="4445526" y="3364766"/>
              <a:ext cx="4797625" cy="1284352"/>
            </a:xfrm>
            <a:custGeom>
              <a:avLst/>
              <a:gdLst>
                <a:gd name="connsiteX0" fmla="*/ 276776 w 1660624"/>
                <a:gd name="connsiteY0" fmla="*/ 0 h 4779264"/>
                <a:gd name="connsiteX1" fmla="*/ 1383848 w 1660624"/>
                <a:gd name="connsiteY1" fmla="*/ 0 h 4779264"/>
                <a:gd name="connsiteX2" fmla="*/ 1660624 w 1660624"/>
                <a:gd name="connsiteY2" fmla="*/ 276776 h 4779264"/>
                <a:gd name="connsiteX3" fmla="*/ 1660624 w 1660624"/>
                <a:gd name="connsiteY3" fmla="*/ 4779264 h 4779264"/>
                <a:gd name="connsiteX4" fmla="*/ 1660624 w 1660624"/>
                <a:gd name="connsiteY4" fmla="*/ 4779264 h 4779264"/>
                <a:gd name="connsiteX5" fmla="*/ 0 w 1660624"/>
                <a:gd name="connsiteY5" fmla="*/ 4779264 h 4779264"/>
                <a:gd name="connsiteX6" fmla="*/ 0 w 1660624"/>
                <a:gd name="connsiteY6" fmla="*/ 4779264 h 4779264"/>
                <a:gd name="connsiteX7" fmla="*/ 0 w 1660624"/>
                <a:gd name="connsiteY7" fmla="*/ 276776 h 4779264"/>
                <a:gd name="connsiteX8" fmla="*/ 276776 w 1660624"/>
                <a:gd name="connsiteY8" fmla="*/ 0 h 47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624" h="4779264">
                  <a:moveTo>
                    <a:pt x="1660624" y="796559"/>
                  </a:moveTo>
                  <a:lnTo>
                    <a:pt x="1660624" y="3982705"/>
                  </a:lnTo>
                  <a:cubicBezTo>
                    <a:pt x="1660624" y="4422632"/>
                    <a:pt x="1617567" y="4779264"/>
                    <a:pt x="1564454" y="4779264"/>
                  </a:cubicBezTo>
                  <a:lnTo>
                    <a:pt x="0" y="4779264"/>
                  </a:lnTo>
                  <a:lnTo>
                    <a:pt x="0" y="4779264"/>
                  </a:lnTo>
                  <a:lnTo>
                    <a:pt x="0" y="0"/>
                  </a:lnTo>
                  <a:lnTo>
                    <a:pt x="0" y="0"/>
                  </a:lnTo>
                  <a:lnTo>
                    <a:pt x="1564454" y="0"/>
                  </a:lnTo>
                  <a:cubicBezTo>
                    <a:pt x="1617567" y="0"/>
                    <a:pt x="1660624" y="356632"/>
                    <a:pt x="1660624" y="796559"/>
                  </a:cubicBezTo>
                  <a:close/>
                </a:path>
              </a:pathLst>
            </a:cu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204890" rIns="328714" bIns="20489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Write Learning Objectives</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Develop Learning Assessments</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Specify Learning Activities</a:t>
              </a:r>
            </a:p>
          </p:txBody>
        </p:sp>
        <p:sp>
          <p:nvSpPr>
            <p:cNvPr id="46" name="Freeform: Shape 45">
              <a:extLst>
                <a:ext uri="{FF2B5EF4-FFF2-40B4-BE49-F238E27FC236}">
                  <a16:creationId xmlns:a16="http://schemas.microsoft.com/office/drawing/2014/main" id="{439CBB6A-801E-4E0F-AE89-A8FFE0790547}"/>
                </a:ext>
              </a:extLst>
            </p:cNvPr>
            <p:cNvSpPr/>
            <p:nvPr/>
          </p:nvSpPr>
          <p:spPr>
            <a:xfrm>
              <a:off x="1906172" y="3270797"/>
              <a:ext cx="2456520" cy="1400356"/>
            </a:xfrm>
            <a:custGeom>
              <a:avLst/>
              <a:gdLst>
                <a:gd name="connsiteX0" fmla="*/ 0 w 2456520"/>
                <a:gd name="connsiteY0" fmla="*/ 284754 h 1708491"/>
                <a:gd name="connsiteX1" fmla="*/ 284754 w 2456520"/>
                <a:gd name="connsiteY1" fmla="*/ 0 h 1708491"/>
                <a:gd name="connsiteX2" fmla="*/ 2171766 w 2456520"/>
                <a:gd name="connsiteY2" fmla="*/ 0 h 1708491"/>
                <a:gd name="connsiteX3" fmla="*/ 2456520 w 2456520"/>
                <a:gd name="connsiteY3" fmla="*/ 284754 h 1708491"/>
                <a:gd name="connsiteX4" fmla="*/ 2456520 w 2456520"/>
                <a:gd name="connsiteY4" fmla="*/ 1423737 h 1708491"/>
                <a:gd name="connsiteX5" fmla="*/ 2171766 w 2456520"/>
                <a:gd name="connsiteY5" fmla="*/ 1708491 h 1708491"/>
                <a:gd name="connsiteX6" fmla="*/ 284754 w 2456520"/>
                <a:gd name="connsiteY6" fmla="*/ 1708491 h 1708491"/>
                <a:gd name="connsiteX7" fmla="*/ 0 w 2456520"/>
                <a:gd name="connsiteY7" fmla="*/ 1423737 h 1708491"/>
                <a:gd name="connsiteX8" fmla="*/ 0 w 2456520"/>
                <a:gd name="connsiteY8" fmla="*/ 284754 h 170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6520" h="1708491">
                  <a:moveTo>
                    <a:pt x="0" y="284754"/>
                  </a:moveTo>
                  <a:cubicBezTo>
                    <a:pt x="0" y="127489"/>
                    <a:pt x="127489" y="0"/>
                    <a:pt x="284754" y="0"/>
                  </a:cubicBezTo>
                  <a:lnTo>
                    <a:pt x="2171766" y="0"/>
                  </a:lnTo>
                  <a:cubicBezTo>
                    <a:pt x="2329031" y="0"/>
                    <a:pt x="2456520" y="127489"/>
                    <a:pt x="2456520" y="284754"/>
                  </a:cubicBezTo>
                  <a:lnTo>
                    <a:pt x="2456520" y="1423737"/>
                  </a:lnTo>
                  <a:cubicBezTo>
                    <a:pt x="2456520" y="1581002"/>
                    <a:pt x="2329031" y="1708491"/>
                    <a:pt x="2171766" y="1708491"/>
                  </a:cubicBezTo>
                  <a:lnTo>
                    <a:pt x="284754" y="1708491"/>
                  </a:lnTo>
                  <a:cubicBezTo>
                    <a:pt x="127489" y="1708491"/>
                    <a:pt x="0" y="1581002"/>
                    <a:pt x="0" y="1423737"/>
                  </a:cubicBezTo>
                  <a:lnTo>
                    <a:pt x="0" y="284754"/>
                  </a:lnTo>
                  <a:close/>
                </a:path>
              </a:pathLst>
            </a:cu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5802" tIns="159602" rIns="235802" bIns="159602"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Develop</a:t>
              </a:r>
            </a:p>
          </p:txBody>
        </p:sp>
        <p:sp>
          <p:nvSpPr>
            <p:cNvPr id="47" name="Freeform: Shape 46">
              <a:extLst>
                <a:ext uri="{FF2B5EF4-FFF2-40B4-BE49-F238E27FC236}">
                  <a16:creationId xmlns:a16="http://schemas.microsoft.com/office/drawing/2014/main" id="{77444465-EB4E-4835-91BE-8AA61B36B522}"/>
                </a:ext>
              </a:extLst>
            </p:cNvPr>
            <p:cNvSpPr/>
            <p:nvPr/>
          </p:nvSpPr>
          <p:spPr>
            <a:xfrm>
              <a:off x="4467560" y="4943987"/>
              <a:ext cx="4797625" cy="1401729"/>
            </a:xfrm>
            <a:custGeom>
              <a:avLst/>
              <a:gdLst>
                <a:gd name="connsiteX0" fmla="*/ 276776 w 1660624"/>
                <a:gd name="connsiteY0" fmla="*/ 0 h 4779264"/>
                <a:gd name="connsiteX1" fmla="*/ 1383848 w 1660624"/>
                <a:gd name="connsiteY1" fmla="*/ 0 h 4779264"/>
                <a:gd name="connsiteX2" fmla="*/ 1660624 w 1660624"/>
                <a:gd name="connsiteY2" fmla="*/ 276776 h 4779264"/>
                <a:gd name="connsiteX3" fmla="*/ 1660624 w 1660624"/>
                <a:gd name="connsiteY3" fmla="*/ 4779264 h 4779264"/>
                <a:gd name="connsiteX4" fmla="*/ 1660624 w 1660624"/>
                <a:gd name="connsiteY4" fmla="*/ 4779264 h 4779264"/>
                <a:gd name="connsiteX5" fmla="*/ 0 w 1660624"/>
                <a:gd name="connsiteY5" fmla="*/ 4779264 h 4779264"/>
                <a:gd name="connsiteX6" fmla="*/ 0 w 1660624"/>
                <a:gd name="connsiteY6" fmla="*/ 4779264 h 4779264"/>
                <a:gd name="connsiteX7" fmla="*/ 0 w 1660624"/>
                <a:gd name="connsiteY7" fmla="*/ 276776 h 4779264"/>
                <a:gd name="connsiteX8" fmla="*/ 276776 w 1660624"/>
                <a:gd name="connsiteY8" fmla="*/ 0 h 47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624" h="4779264">
                  <a:moveTo>
                    <a:pt x="1660624" y="796559"/>
                  </a:moveTo>
                  <a:lnTo>
                    <a:pt x="1660624" y="3982705"/>
                  </a:lnTo>
                  <a:cubicBezTo>
                    <a:pt x="1660624" y="4422632"/>
                    <a:pt x="1617567" y="4779264"/>
                    <a:pt x="1564454" y="4779264"/>
                  </a:cubicBezTo>
                  <a:lnTo>
                    <a:pt x="0" y="4779264"/>
                  </a:lnTo>
                  <a:lnTo>
                    <a:pt x="0" y="4779264"/>
                  </a:lnTo>
                  <a:lnTo>
                    <a:pt x="0" y="0"/>
                  </a:lnTo>
                  <a:lnTo>
                    <a:pt x="0" y="0"/>
                  </a:lnTo>
                  <a:lnTo>
                    <a:pt x="1564454" y="0"/>
                  </a:lnTo>
                  <a:cubicBezTo>
                    <a:pt x="1617567" y="0"/>
                    <a:pt x="1660624" y="356632"/>
                    <a:pt x="1660624" y="796559"/>
                  </a:cubicBezTo>
                  <a:close/>
                </a:path>
              </a:pathLst>
            </a:cu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204890" rIns="328714" bIns="204890" numCol="1" spcCol="1270" anchor="ctr" anchorCtr="0">
              <a:noAutofit/>
            </a:bodyPr>
            <a:lstStyle/>
            <a:p>
              <a:pPr marL="0" lvl="1" algn="l" defTabSz="889000">
                <a:lnSpc>
                  <a:spcPct val="90000"/>
                </a:lnSpc>
                <a:spcBef>
                  <a:spcPct val="0"/>
                </a:spcBef>
                <a:spcAft>
                  <a:spcPct val="15000"/>
                </a:spcAft>
              </a:pP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Deliver Instruction</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Conduct internal &amp; External Evaluation</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Revise System &amp; Instruction</a:t>
              </a:r>
            </a:p>
            <a:p>
              <a:pPr marL="114300" lvl="1" indent="-114300" algn="l" defTabSz="533400">
                <a:lnSpc>
                  <a:spcPct val="90000"/>
                </a:lnSpc>
                <a:spcBef>
                  <a:spcPct val="0"/>
                </a:spcBef>
                <a:spcAft>
                  <a:spcPct val="15000"/>
                </a:spcAft>
                <a:buChar char="•"/>
              </a:pPr>
              <a:endParaRPr lang="en-US" sz="1200" kern="1200" dirty="0">
                <a:solidFill>
                  <a:sysClr val="windowText" lastClr="000000">
                    <a:hueOff val="0"/>
                    <a:satOff val="0"/>
                    <a:lumOff val="0"/>
                    <a:alphaOff val="0"/>
                  </a:sysClr>
                </a:solidFill>
                <a:latin typeface="Calibri"/>
                <a:ea typeface="+mn-ea"/>
                <a:cs typeface="+mn-cs"/>
              </a:endParaRPr>
            </a:p>
          </p:txBody>
        </p:sp>
        <p:sp>
          <p:nvSpPr>
            <p:cNvPr id="48" name="Freeform: Shape 47">
              <a:extLst>
                <a:ext uri="{FF2B5EF4-FFF2-40B4-BE49-F238E27FC236}">
                  <a16:creationId xmlns:a16="http://schemas.microsoft.com/office/drawing/2014/main" id="{21487378-1C1F-4FFD-8889-00F0E3D3AB8D}"/>
                </a:ext>
              </a:extLst>
            </p:cNvPr>
            <p:cNvSpPr/>
            <p:nvPr/>
          </p:nvSpPr>
          <p:spPr>
            <a:xfrm>
              <a:off x="1884093" y="4927627"/>
              <a:ext cx="2434449" cy="1462156"/>
            </a:xfrm>
            <a:custGeom>
              <a:avLst/>
              <a:gdLst>
                <a:gd name="connsiteX0" fmla="*/ 0 w 2434449"/>
                <a:gd name="connsiteY0" fmla="*/ 292355 h 1754096"/>
                <a:gd name="connsiteX1" fmla="*/ 292355 w 2434449"/>
                <a:gd name="connsiteY1" fmla="*/ 0 h 1754096"/>
                <a:gd name="connsiteX2" fmla="*/ 2142094 w 2434449"/>
                <a:gd name="connsiteY2" fmla="*/ 0 h 1754096"/>
                <a:gd name="connsiteX3" fmla="*/ 2434449 w 2434449"/>
                <a:gd name="connsiteY3" fmla="*/ 292355 h 1754096"/>
                <a:gd name="connsiteX4" fmla="*/ 2434449 w 2434449"/>
                <a:gd name="connsiteY4" fmla="*/ 1461741 h 1754096"/>
                <a:gd name="connsiteX5" fmla="*/ 2142094 w 2434449"/>
                <a:gd name="connsiteY5" fmla="*/ 1754096 h 1754096"/>
                <a:gd name="connsiteX6" fmla="*/ 292355 w 2434449"/>
                <a:gd name="connsiteY6" fmla="*/ 1754096 h 1754096"/>
                <a:gd name="connsiteX7" fmla="*/ 0 w 2434449"/>
                <a:gd name="connsiteY7" fmla="*/ 1461741 h 1754096"/>
                <a:gd name="connsiteX8" fmla="*/ 0 w 2434449"/>
                <a:gd name="connsiteY8" fmla="*/ 292355 h 175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449" h="1754096">
                  <a:moveTo>
                    <a:pt x="0" y="292355"/>
                  </a:moveTo>
                  <a:cubicBezTo>
                    <a:pt x="0" y="130892"/>
                    <a:pt x="130892" y="0"/>
                    <a:pt x="292355" y="0"/>
                  </a:cubicBezTo>
                  <a:lnTo>
                    <a:pt x="2142094" y="0"/>
                  </a:lnTo>
                  <a:cubicBezTo>
                    <a:pt x="2303557" y="0"/>
                    <a:pt x="2434449" y="130892"/>
                    <a:pt x="2434449" y="292355"/>
                  </a:cubicBezTo>
                  <a:lnTo>
                    <a:pt x="2434449" y="1461741"/>
                  </a:lnTo>
                  <a:cubicBezTo>
                    <a:pt x="2434449" y="1623204"/>
                    <a:pt x="2303557" y="1754096"/>
                    <a:pt x="2142094" y="1754096"/>
                  </a:cubicBezTo>
                  <a:lnTo>
                    <a:pt x="292355" y="1754096"/>
                  </a:lnTo>
                  <a:cubicBezTo>
                    <a:pt x="130892" y="1754096"/>
                    <a:pt x="0" y="1623204"/>
                    <a:pt x="0" y="1461741"/>
                  </a:cubicBezTo>
                  <a:lnTo>
                    <a:pt x="0" y="292355"/>
                  </a:ln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8028" tIns="161828" rIns="238028" bIns="161828"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Evaluate</a:t>
              </a:r>
            </a:p>
          </p:txBody>
        </p:sp>
        <p:sp>
          <p:nvSpPr>
            <p:cNvPr id="49" name="Freeform: Shape 48">
              <a:extLst>
                <a:ext uri="{FF2B5EF4-FFF2-40B4-BE49-F238E27FC236}">
                  <a16:creationId xmlns:a16="http://schemas.microsoft.com/office/drawing/2014/main" id="{283D570B-1B1F-46ED-910C-14B47A91C998}"/>
                </a:ext>
              </a:extLst>
            </p:cNvPr>
            <p:cNvSpPr/>
            <p:nvPr/>
          </p:nvSpPr>
          <p:spPr>
            <a:xfrm>
              <a:off x="4462295" y="1663547"/>
              <a:ext cx="4747806" cy="1366842"/>
            </a:xfrm>
            <a:custGeom>
              <a:avLst/>
              <a:gdLst>
                <a:gd name="connsiteX0" fmla="*/ 276776 w 1660624"/>
                <a:gd name="connsiteY0" fmla="*/ 0 h 4570410"/>
                <a:gd name="connsiteX1" fmla="*/ 1383848 w 1660624"/>
                <a:gd name="connsiteY1" fmla="*/ 0 h 4570410"/>
                <a:gd name="connsiteX2" fmla="*/ 1660624 w 1660624"/>
                <a:gd name="connsiteY2" fmla="*/ 276776 h 4570410"/>
                <a:gd name="connsiteX3" fmla="*/ 1660624 w 1660624"/>
                <a:gd name="connsiteY3" fmla="*/ 4570410 h 4570410"/>
                <a:gd name="connsiteX4" fmla="*/ 1660624 w 1660624"/>
                <a:gd name="connsiteY4" fmla="*/ 4570410 h 4570410"/>
                <a:gd name="connsiteX5" fmla="*/ 0 w 1660624"/>
                <a:gd name="connsiteY5" fmla="*/ 4570410 h 4570410"/>
                <a:gd name="connsiteX6" fmla="*/ 0 w 1660624"/>
                <a:gd name="connsiteY6" fmla="*/ 4570410 h 4570410"/>
                <a:gd name="connsiteX7" fmla="*/ 0 w 1660624"/>
                <a:gd name="connsiteY7" fmla="*/ 276776 h 4570410"/>
                <a:gd name="connsiteX8" fmla="*/ 276776 w 1660624"/>
                <a:gd name="connsiteY8" fmla="*/ 0 h 457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624" h="4570410">
                  <a:moveTo>
                    <a:pt x="1660624" y="761750"/>
                  </a:moveTo>
                  <a:lnTo>
                    <a:pt x="1660624" y="3808660"/>
                  </a:lnTo>
                  <a:cubicBezTo>
                    <a:pt x="1660624" y="4229363"/>
                    <a:pt x="1615600" y="4570410"/>
                    <a:pt x="1560060" y="4570410"/>
                  </a:cubicBezTo>
                  <a:lnTo>
                    <a:pt x="0" y="4570410"/>
                  </a:lnTo>
                  <a:lnTo>
                    <a:pt x="0" y="4570410"/>
                  </a:lnTo>
                  <a:lnTo>
                    <a:pt x="0" y="0"/>
                  </a:lnTo>
                  <a:lnTo>
                    <a:pt x="0" y="0"/>
                  </a:lnTo>
                  <a:lnTo>
                    <a:pt x="1560060" y="0"/>
                  </a:lnTo>
                  <a:cubicBezTo>
                    <a:pt x="1615600" y="0"/>
                    <a:pt x="1660624" y="341047"/>
                    <a:pt x="1660624" y="761750"/>
                  </a:cubicBezTo>
                  <a:close/>
                </a:path>
              </a:pathLst>
            </a:custGeom>
            <a:solidFill>
              <a:srgbClr val="8064A2">
                <a:tint val="40000"/>
                <a:alpha val="90000"/>
                <a:hueOff val="0"/>
                <a:satOff val="0"/>
                <a:lumOff val="0"/>
                <a:alphaOff val="0"/>
              </a:srgbClr>
            </a:solidFill>
            <a:ln w="25400" cap="flat" cmpd="sng" algn="ctr">
              <a:solidFill>
                <a:srgbClr val="8064A2">
                  <a:tint val="40000"/>
                  <a:alpha val="9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204889" rIns="328714" bIns="204891"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Consider Framing Questions</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Analyze the Performance Space</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Content, Competencies, Outcomes</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a:ea typeface="+mn-ea"/>
                  <a:cs typeface="+mn-cs"/>
                </a:rPr>
                <a:t>Specify Delivery System</a:t>
              </a:r>
            </a:p>
          </p:txBody>
        </p:sp>
        <p:sp>
          <p:nvSpPr>
            <p:cNvPr id="50" name="Freeform: Shape 49">
              <a:extLst>
                <a:ext uri="{FF2B5EF4-FFF2-40B4-BE49-F238E27FC236}">
                  <a16:creationId xmlns:a16="http://schemas.microsoft.com/office/drawing/2014/main" id="{F6638FEB-6154-4B3F-8661-AE21B17655A6}"/>
                </a:ext>
              </a:extLst>
            </p:cNvPr>
            <p:cNvSpPr/>
            <p:nvPr/>
          </p:nvSpPr>
          <p:spPr>
            <a:xfrm>
              <a:off x="1884115" y="1619479"/>
              <a:ext cx="2490044" cy="1441244"/>
            </a:xfrm>
            <a:custGeom>
              <a:avLst/>
              <a:gdLst>
                <a:gd name="connsiteX0" fmla="*/ 0 w 2490044"/>
                <a:gd name="connsiteY0" fmla="*/ 270815 h 1624858"/>
                <a:gd name="connsiteX1" fmla="*/ 270815 w 2490044"/>
                <a:gd name="connsiteY1" fmla="*/ 0 h 1624858"/>
                <a:gd name="connsiteX2" fmla="*/ 2219229 w 2490044"/>
                <a:gd name="connsiteY2" fmla="*/ 0 h 1624858"/>
                <a:gd name="connsiteX3" fmla="*/ 2490044 w 2490044"/>
                <a:gd name="connsiteY3" fmla="*/ 270815 h 1624858"/>
                <a:gd name="connsiteX4" fmla="*/ 2490044 w 2490044"/>
                <a:gd name="connsiteY4" fmla="*/ 1354043 h 1624858"/>
                <a:gd name="connsiteX5" fmla="*/ 2219229 w 2490044"/>
                <a:gd name="connsiteY5" fmla="*/ 1624858 h 1624858"/>
                <a:gd name="connsiteX6" fmla="*/ 270815 w 2490044"/>
                <a:gd name="connsiteY6" fmla="*/ 1624858 h 1624858"/>
                <a:gd name="connsiteX7" fmla="*/ 0 w 2490044"/>
                <a:gd name="connsiteY7" fmla="*/ 1354043 h 1624858"/>
                <a:gd name="connsiteX8" fmla="*/ 0 w 2490044"/>
                <a:gd name="connsiteY8" fmla="*/ 270815 h 16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0044" h="1624858">
                  <a:moveTo>
                    <a:pt x="0" y="270815"/>
                  </a:moveTo>
                  <a:cubicBezTo>
                    <a:pt x="0" y="121248"/>
                    <a:pt x="121248" y="0"/>
                    <a:pt x="270815" y="0"/>
                  </a:cubicBezTo>
                  <a:lnTo>
                    <a:pt x="2219229" y="0"/>
                  </a:lnTo>
                  <a:cubicBezTo>
                    <a:pt x="2368796" y="0"/>
                    <a:pt x="2490044" y="121248"/>
                    <a:pt x="2490044" y="270815"/>
                  </a:cubicBezTo>
                  <a:lnTo>
                    <a:pt x="2490044" y="1354043"/>
                  </a:lnTo>
                  <a:cubicBezTo>
                    <a:pt x="2490044" y="1503610"/>
                    <a:pt x="2368796" y="1624858"/>
                    <a:pt x="2219229" y="1624858"/>
                  </a:cubicBezTo>
                  <a:lnTo>
                    <a:pt x="270815" y="1624858"/>
                  </a:lnTo>
                  <a:cubicBezTo>
                    <a:pt x="121248" y="1624858"/>
                    <a:pt x="0" y="1503610"/>
                    <a:pt x="0" y="1354043"/>
                  </a:cubicBezTo>
                  <a:lnTo>
                    <a:pt x="0" y="270815"/>
                  </a:lnTo>
                  <a:close/>
                </a:path>
              </a:pathLst>
            </a:cu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1719" tIns="155519" rIns="231719" bIns="155519"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a:ea typeface="+mn-ea"/>
                  <a:cs typeface="+mn-cs"/>
                </a:rPr>
                <a:t>Design</a:t>
              </a:r>
            </a:p>
          </p:txBody>
        </p:sp>
      </p:grpSp>
    </p:spTree>
    <p:extLst>
      <p:ext uri="{BB962C8B-B14F-4D97-AF65-F5344CB8AC3E}">
        <p14:creationId xmlns:p14="http://schemas.microsoft.com/office/powerpoint/2010/main" val="148699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66</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5" y="411027"/>
            <a:ext cx="8667007" cy="1774611"/>
          </a:xfrm>
        </p:spPr>
        <p:txBody>
          <a:bodyPr>
            <a:noAutofit/>
          </a:bodyPr>
          <a:lstStyle/>
          <a:p>
            <a:r>
              <a:rPr lang="en-US" sz="4800" b="0" dirty="0">
                <a:solidFill>
                  <a:schemeClr val="tx1"/>
                </a:solidFill>
                <a:latin typeface="Calibri Light" panose="020F0302020204030204" pitchFamily="34" charset="0"/>
                <a:cs typeface="Calibri Light" panose="020F0302020204030204" pitchFamily="34" charset="0"/>
              </a:rPr>
              <a:t>Design Backward, Deliver Forward</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981359"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Design</a:t>
            </a:r>
          </a:p>
        </p:txBody>
      </p:sp>
      <p:pic>
        <p:nvPicPr>
          <p:cNvPr id="11" name="Picture 2" descr="C:\Documents and Settings\jgaryiii\Desktop\CTL\regent_assess_pyramid_resize down.jpg">
            <a:extLst>
              <a:ext uri="{FF2B5EF4-FFF2-40B4-BE49-F238E27FC236}">
                <a16:creationId xmlns:a16="http://schemas.microsoft.com/office/drawing/2014/main" id="{331CAC09-AD82-4CEB-830E-D5C96B5E3E62}"/>
              </a:ext>
            </a:extLst>
          </p:cNvPr>
          <p:cNvPicPr>
            <a:picLocks noChangeAspect="1" noChangeArrowheads="1"/>
          </p:cNvPicPr>
          <p:nvPr/>
        </p:nvPicPr>
        <p:blipFill>
          <a:blip r:embed="rId3" cstate="email"/>
          <a:srcRect/>
          <a:stretch>
            <a:fillRect/>
          </a:stretch>
        </p:blipFill>
        <p:spPr bwMode="auto">
          <a:xfrm>
            <a:off x="2453166" y="1893627"/>
            <a:ext cx="6958103" cy="4868839"/>
          </a:xfrm>
          <a:prstGeom prst="rect">
            <a:avLst/>
          </a:prstGeom>
          <a:noFill/>
        </p:spPr>
      </p:pic>
    </p:spTree>
    <p:extLst>
      <p:ext uri="{BB962C8B-B14F-4D97-AF65-F5344CB8AC3E}">
        <p14:creationId xmlns:p14="http://schemas.microsoft.com/office/powerpoint/2010/main" val="2594286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67</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5" y="411027"/>
            <a:ext cx="8667007" cy="1246295"/>
          </a:xfrm>
        </p:spPr>
        <p:txBody>
          <a:bodyPr>
            <a:noAutofit/>
          </a:bodyPr>
          <a:lstStyle/>
          <a:p>
            <a:r>
              <a:rPr lang="en-US" sz="4800" b="0" dirty="0">
                <a:solidFill>
                  <a:schemeClr val="tx1"/>
                </a:solidFill>
                <a:latin typeface="Calibri Light" panose="020F0302020204030204" pitchFamily="34" charset="0"/>
                <a:cs typeface="Calibri Light" panose="020F0302020204030204" pitchFamily="34" charset="0"/>
              </a:rPr>
              <a:t>Design Backward</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981359"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Design</a:t>
            </a:r>
          </a:p>
        </p:txBody>
      </p:sp>
      <p:sp>
        <p:nvSpPr>
          <p:cNvPr id="6" name="TextBox 5">
            <a:extLst>
              <a:ext uri="{FF2B5EF4-FFF2-40B4-BE49-F238E27FC236}">
                <a16:creationId xmlns:a16="http://schemas.microsoft.com/office/drawing/2014/main" id="{65FD008A-EC5E-4E1D-83B7-4A75F4788D55}"/>
              </a:ext>
            </a:extLst>
          </p:cNvPr>
          <p:cNvSpPr txBox="1"/>
          <p:nvPr/>
        </p:nvSpPr>
        <p:spPr>
          <a:xfrm>
            <a:off x="2558312" y="6216833"/>
            <a:ext cx="3355149" cy="584775"/>
          </a:xfrm>
          <a:prstGeom prst="rect">
            <a:avLst/>
          </a:prstGeom>
          <a:noFill/>
        </p:spPr>
        <p:txBody>
          <a:bodyPr wrap="none">
            <a:spAutoFit/>
          </a:bodyPr>
          <a:lstStyle/>
          <a:p>
            <a:pPr>
              <a:defRPr/>
            </a:pPr>
            <a:r>
              <a:rPr lang="en-US" sz="1400" dirty="0">
                <a:solidFill>
                  <a:srgbClr val="FFFFFF">
                    <a:lumMod val="50000"/>
                  </a:srgbClr>
                </a:solidFill>
                <a:latin typeface="Arial" charset="0"/>
              </a:rPr>
              <a:t>© 1998 Grant Wiggins and Jay </a:t>
            </a:r>
            <a:r>
              <a:rPr lang="en-US" sz="1400" dirty="0" err="1">
                <a:solidFill>
                  <a:srgbClr val="FFFFFF">
                    <a:lumMod val="50000"/>
                  </a:srgbClr>
                </a:solidFill>
                <a:latin typeface="Arial" charset="0"/>
              </a:rPr>
              <a:t>McTighe</a:t>
            </a:r>
            <a:endParaRPr lang="en-US" sz="1400" dirty="0">
              <a:solidFill>
                <a:srgbClr val="FFFFFF">
                  <a:lumMod val="50000"/>
                </a:srgbClr>
              </a:solidFill>
              <a:latin typeface="Arial" charset="0"/>
            </a:endParaRPr>
          </a:p>
          <a:p>
            <a:pPr>
              <a:defRPr/>
            </a:pPr>
            <a:endParaRPr lang="en-US" dirty="0">
              <a:solidFill>
                <a:srgbClr val="000000"/>
              </a:solidFill>
              <a:latin typeface="Arial" charset="0"/>
            </a:endParaRPr>
          </a:p>
        </p:txBody>
      </p:sp>
      <p:sp>
        <p:nvSpPr>
          <p:cNvPr id="14" name="Right Arrow 10">
            <a:extLst>
              <a:ext uri="{FF2B5EF4-FFF2-40B4-BE49-F238E27FC236}">
                <a16:creationId xmlns:a16="http://schemas.microsoft.com/office/drawing/2014/main" id="{EC49DBB3-134F-4038-97A5-01B8B5153FF1}"/>
              </a:ext>
            </a:extLst>
          </p:cNvPr>
          <p:cNvSpPr/>
          <p:nvPr/>
        </p:nvSpPr>
        <p:spPr>
          <a:xfrm>
            <a:off x="3647816" y="2668706"/>
            <a:ext cx="533400" cy="76200"/>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2"/>
              </a:solidFill>
            </a:endParaRPr>
          </a:p>
        </p:txBody>
      </p:sp>
      <p:sp>
        <p:nvSpPr>
          <p:cNvPr id="15" name="Right Arrow 11">
            <a:extLst>
              <a:ext uri="{FF2B5EF4-FFF2-40B4-BE49-F238E27FC236}">
                <a16:creationId xmlns:a16="http://schemas.microsoft.com/office/drawing/2014/main" id="{C0F38F60-7AEC-47DD-BDA9-A8395C9E5C65}"/>
              </a:ext>
            </a:extLst>
          </p:cNvPr>
          <p:cNvSpPr/>
          <p:nvPr/>
        </p:nvSpPr>
        <p:spPr>
          <a:xfrm rot="10800000">
            <a:off x="5646761" y="3545006"/>
            <a:ext cx="533400" cy="76200"/>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22" name="Group 21">
            <a:extLst>
              <a:ext uri="{FF2B5EF4-FFF2-40B4-BE49-F238E27FC236}">
                <a16:creationId xmlns:a16="http://schemas.microsoft.com/office/drawing/2014/main" id="{19D4D5A5-F043-49E6-B976-B69ACE8B7464}"/>
              </a:ext>
            </a:extLst>
          </p:cNvPr>
          <p:cNvGrpSpPr/>
          <p:nvPr/>
        </p:nvGrpSpPr>
        <p:grpSpPr>
          <a:xfrm>
            <a:off x="7111771" y="1683918"/>
            <a:ext cx="1184428" cy="3084735"/>
            <a:chOff x="2316230" y="1916901"/>
            <a:chExt cx="1184428" cy="3084735"/>
          </a:xfrm>
        </p:grpSpPr>
        <p:sp>
          <p:nvSpPr>
            <p:cNvPr id="7" name="TextBox 4">
              <a:extLst>
                <a:ext uri="{FF2B5EF4-FFF2-40B4-BE49-F238E27FC236}">
                  <a16:creationId xmlns:a16="http://schemas.microsoft.com/office/drawing/2014/main" id="{EAEE2C76-7D7A-4D63-B85F-3D1B5595C622}"/>
                </a:ext>
              </a:extLst>
            </p:cNvPr>
            <p:cNvSpPr txBox="1">
              <a:spLocks noChangeArrowheads="1"/>
            </p:cNvSpPr>
            <p:nvPr/>
          </p:nvSpPr>
          <p:spPr bwMode="auto">
            <a:xfrm>
              <a:off x="2316232" y="2831302"/>
              <a:ext cx="952697" cy="1477328"/>
            </a:xfrm>
            <a:prstGeom prst="rect">
              <a:avLst/>
            </a:prstGeom>
            <a:noFill/>
            <a:ln w="9525">
              <a:noFill/>
              <a:miter lim="800000"/>
              <a:headEnd/>
              <a:tailEnd/>
            </a:ln>
          </p:spPr>
          <p:txBody>
            <a:bodyPr wrap="none">
              <a:spAutoFit/>
            </a:bodyPr>
            <a:lstStyle/>
            <a:p>
              <a:endParaRPr lang="en-US">
                <a:solidFill>
                  <a:srgbClr val="000000"/>
                </a:solidFill>
              </a:endParaRPr>
            </a:p>
            <a:p>
              <a:r>
                <a:rPr lang="en-US">
                  <a:solidFill>
                    <a:srgbClr val="000000"/>
                  </a:solidFill>
                </a:rPr>
                <a:t>Identify</a:t>
              </a:r>
            </a:p>
            <a:p>
              <a:r>
                <a:rPr lang="en-US">
                  <a:solidFill>
                    <a:srgbClr val="000000"/>
                  </a:solidFill>
                </a:rPr>
                <a:t>Desired </a:t>
              </a:r>
            </a:p>
            <a:p>
              <a:r>
                <a:rPr lang="en-US">
                  <a:solidFill>
                    <a:srgbClr val="000000"/>
                  </a:solidFill>
                </a:rPr>
                <a:t>Results</a:t>
              </a:r>
            </a:p>
            <a:p>
              <a:endParaRPr lang="en-US">
                <a:solidFill>
                  <a:srgbClr val="000000"/>
                </a:solidFill>
              </a:endParaRPr>
            </a:p>
          </p:txBody>
        </p:sp>
        <p:sp>
          <p:nvSpPr>
            <p:cNvPr id="10" name="Oval 9">
              <a:extLst>
                <a:ext uri="{FF2B5EF4-FFF2-40B4-BE49-F238E27FC236}">
                  <a16:creationId xmlns:a16="http://schemas.microsoft.com/office/drawing/2014/main" id="{9A0DFBF9-142A-4F48-9F6B-747713D9B790}"/>
                </a:ext>
              </a:extLst>
            </p:cNvPr>
            <p:cNvSpPr/>
            <p:nvPr/>
          </p:nvSpPr>
          <p:spPr>
            <a:xfrm>
              <a:off x="2316230" y="191690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FF"/>
                  </a:solidFill>
                </a:rPr>
                <a:t>1</a:t>
              </a:r>
            </a:p>
          </p:txBody>
        </p:sp>
        <p:sp>
          <p:nvSpPr>
            <p:cNvPr id="17" name="TextBox 14">
              <a:extLst>
                <a:ext uri="{FF2B5EF4-FFF2-40B4-BE49-F238E27FC236}">
                  <a16:creationId xmlns:a16="http://schemas.microsoft.com/office/drawing/2014/main" id="{4BDA4DD7-1354-4296-99BA-4748F4FBF709}"/>
                </a:ext>
              </a:extLst>
            </p:cNvPr>
            <p:cNvSpPr txBox="1">
              <a:spLocks noChangeArrowheads="1"/>
            </p:cNvSpPr>
            <p:nvPr/>
          </p:nvSpPr>
          <p:spPr bwMode="auto">
            <a:xfrm>
              <a:off x="2316231" y="4355305"/>
              <a:ext cx="1184427" cy="646331"/>
            </a:xfrm>
            <a:prstGeom prst="rect">
              <a:avLst/>
            </a:prstGeom>
            <a:noFill/>
            <a:ln w="9525">
              <a:noFill/>
              <a:miter lim="800000"/>
              <a:headEnd/>
              <a:tailEnd/>
            </a:ln>
          </p:spPr>
          <p:txBody>
            <a:bodyPr wrap="none">
              <a:spAutoFit/>
            </a:bodyPr>
            <a:lstStyle/>
            <a:p>
              <a:r>
                <a:rPr lang="en-US" b="1" dirty="0">
                  <a:solidFill>
                    <a:srgbClr val="000000"/>
                  </a:solidFill>
                </a:rPr>
                <a:t>Objectives</a:t>
              </a:r>
            </a:p>
            <a:p>
              <a:r>
                <a:rPr lang="en-US" dirty="0">
                  <a:solidFill>
                    <a:srgbClr val="000000"/>
                  </a:solidFill>
                </a:rPr>
                <a:t>KSA’s</a:t>
              </a:r>
            </a:p>
          </p:txBody>
        </p:sp>
      </p:grpSp>
      <p:grpSp>
        <p:nvGrpSpPr>
          <p:cNvPr id="21" name="Group 20">
            <a:extLst>
              <a:ext uri="{FF2B5EF4-FFF2-40B4-BE49-F238E27FC236}">
                <a16:creationId xmlns:a16="http://schemas.microsoft.com/office/drawing/2014/main" id="{9B543E5A-FC08-4CB7-BDF2-F9DAC39A67EC}"/>
              </a:ext>
            </a:extLst>
          </p:cNvPr>
          <p:cNvGrpSpPr/>
          <p:nvPr/>
        </p:nvGrpSpPr>
        <p:grpSpPr>
          <a:xfrm>
            <a:off x="4529418" y="2244598"/>
            <a:ext cx="1554261" cy="2524055"/>
            <a:chOff x="4102887" y="2657633"/>
            <a:chExt cx="1554261" cy="2524055"/>
          </a:xfrm>
        </p:grpSpPr>
        <p:sp>
          <p:nvSpPr>
            <p:cNvPr id="8" name="TextBox 5">
              <a:extLst>
                <a:ext uri="{FF2B5EF4-FFF2-40B4-BE49-F238E27FC236}">
                  <a16:creationId xmlns:a16="http://schemas.microsoft.com/office/drawing/2014/main" id="{A70DB74D-756E-4E79-A5D2-527C6FA941A4}"/>
                </a:ext>
              </a:extLst>
            </p:cNvPr>
            <p:cNvSpPr txBox="1">
              <a:spLocks noChangeArrowheads="1"/>
            </p:cNvSpPr>
            <p:nvPr/>
          </p:nvSpPr>
          <p:spPr bwMode="auto">
            <a:xfrm>
              <a:off x="4265292" y="3370573"/>
              <a:ext cx="1391856" cy="1477328"/>
            </a:xfrm>
            <a:prstGeom prst="rect">
              <a:avLst/>
            </a:prstGeom>
            <a:noFill/>
            <a:ln w="9525">
              <a:noFill/>
              <a:miter lim="800000"/>
              <a:headEnd/>
              <a:tailEnd/>
            </a:ln>
          </p:spPr>
          <p:txBody>
            <a:bodyPr wrap="none">
              <a:spAutoFit/>
            </a:bodyPr>
            <a:lstStyle/>
            <a:p>
              <a:endParaRPr lang="en-US" dirty="0">
                <a:solidFill>
                  <a:srgbClr val="000000"/>
                </a:solidFill>
              </a:endParaRPr>
            </a:p>
            <a:p>
              <a:r>
                <a:rPr lang="en-US" dirty="0">
                  <a:solidFill>
                    <a:srgbClr val="000000"/>
                  </a:solidFill>
                </a:rPr>
                <a:t>Determine</a:t>
              </a:r>
            </a:p>
            <a:p>
              <a:r>
                <a:rPr lang="en-US" dirty="0">
                  <a:solidFill>
                    <a:srgbClr val="000000"/>
                  </a:solidFill>
                </a:rPr>
                <a:t>Acceptable</a:t>
              </a:r>
            </a:p>
            <a:p>
              <a:r>
                <a:rPr lang="en-US" dirty="0">
                  <a:solidFill>
                    <a:srgbClr val="000000"/>
                  </a:solidFill>
                </a:rPr>
                <a:t>Performance</a:t>
              </a:r>
            </a:p>
            <a:p>
              <a:endParaRPr lang="en-US" dirty="0">
                <a:solidFill>
                  <a:srgbClr val="000000"/>
                </a:solidFill>
              </a:endParaRPr>
            </a:p>
          </p:txBody>
        </p:sp>
        <p:sp>
          <p:nvSpPr>
            <p:cNvPr id="12" name="Oval 11">
              <a:extLst>
                <a:ext uri="{FF2B5EF4-FFF2-40B4-BE49-F238E27FC236}">
                  <a16:creationId xmlns:a16="http://schemas.microsoft.com/office/drawing/2014/main" id="{21AF2872-1EF2-44FF-80F2-A9953F0890C4}"/>
                </a:ext>
              </a:extLst>
            </p:cNvPr>
            <p:cNvSpPr/>
            <p:nvPr/>
          </p:nvSpPr>
          <p:spPr>
            <a:xfrm>
              <a:off x="4417692" y="2657633"/>
              <a:ext cx="914400" cy="7845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FF"/>
                  </a:solidFill>
                </a:rPr>
                <a:t>2</a:t>
              </a:r>
            </a:p>
          </p:txBody>
        </p:sp>
        <p:sp>
          <p:nvSpPr>
            <p:cNvPr id="18" name="TextBox 15">
              <a:extLst>
                <a:ext uri="{FF2B5EF4-FFF2-40B4-BE49-F238E27FC236}">
                  <a16:creationId xmlns:a16="http://schemas.microsoft.com/office/drawing/2014/main" id="{5051E3B7-BA95-4E1E-BD3C-1A406D5966E6}"/>
                </a:ext>
              </a:extLst>
            </p:cNvPr>
            <p:cNvSpPr txBox="1">
              <a:spLocks noChangeArrowheads="1"/>
            </p:cNvSpPr>
            <p:nvPr/>
          </p:nvSpPr>
          <p:spPr bwMode="auto">
            <a:xfrm>
              <a:off x="4102887" y="4812356"/>
              <a:ext cx="1309461" cy="369332"/>
            </a:xfrm>
            <a:prstGeom prst="rect">
              <a:avLst/>
            </a:prstGeom>
            <a:noFill/>
            <a:ln w="9525">
              <a:noFill/>
              <a:miter lim="800000"/>
              <a:headEnd/>
              <a:tailEnd/>
            </a:ln>
          </p:spPr>
          <p:txBody>
            <a:bodyPr wrap="none">
              <a:spAutoFit/>
            </a:bodyPr>
            <a:lstStyle/>
            <a:p>
              <a:r>
                <a:rPr lang="en-US" b="1" dirty="0">
                  <a:solidFill>
                    <a:srgbClr val="000000"/>
                  </a:solidFill>
                </a:rPr>
                <a:t>Assessment</a:t>
              </a:r>
            </a:p>
          </p:txBody>
        </p:sp>
      </p:grpSp>
      <p:grpSp>
        <p:nvGrpSpPr>
          <p:cNvPr id="4" name="Group 3">
            <a:extLst>
              <a:ext uri="{FF2B5EF4-FFF2-40B4-BE49-F238E27FC236}">
                <a16:creationId xmlns:a16="http://schemas.microsoft.com/office/drawing/2014/main" id="{57731043-1729-4481-AAD2-30FA03195933}"/>
              </a:ext>
            </a:extLst>
          </p:cNvPr>
          <p:cNvGrpSpPr/>
          <p:nvPr/>
        </p:nvGrpSpPr>
        <p:grpSpPr>
          <a:xfrm>
            <a:off x="2380876" y="2793054"/>
            <a:ext cx="1710725" cy="2426732"/>
            <a:chOff x="4235499" y="2991773"/>
            <a:chExt cx="1710725" cy="2426732"/>
          </a:xfrm>
        </p:grpSpPr>
        <p:sp>
          <p:nvSpPr>
            <p:cNvPr id="9" name="TextBox 6">
              <a:extLst>
                <a:ext uri="{FF2B5EF4-FFF2-40B4-BE49-F238E27FC236}">
                  <a16:creationId xmlns:a16="http://schemas.microsoft.com/office/drawing/2014/main" id="{C5892648-25A3-4AB0-8F2F-613BB7874513}"/>
                </a:ext>
              </a:extLst>
            </p:cNvPr>
            <p:cNvSpPr txBox="1">
              <a:spLocks noChangeArrowheads="1"/>
            </p:cNvSpPr>
            <p:nvPr/>
          </p:nvSpPr>
          <p:spPr bwMode="auto">
            <a:xfrm>
              <a:off x="4235499" y="3677573"/>
              <a:ext cx="1710725" cy="1477328"/>
            </a:xfrm>
            <a:prstGeom prst="rect">
              <a:avLst/>
            </a:prstGeom>
            <a:noFill/>
            <a:ln w="9525">
              <a:noFill/>
              <a:miter lim="800000"/>
              <a:headEnd/>
              <a:tailEnd/>
            </a:ln>
          </p:spPr>
          <p:txBody>
            <a:bodyPr wrap="none">
              <a:spAutoFit/>
            </a:bodyPr>
            <a:lstStyle/>
            <a:p>
              <a:endParaRPr lang="en-US" dirty="0">
                <a:solidFill>
                  <a:srgbClr val="000000"/>
                </a:solidFill>
              </a:endParaRPr>
            </a:p>
            <a:p>
              <a:r>
                <a:rPr lang="en-US" dirty="0">
                  <a:solidFill>
                    <a:srgbClr val="000000"/>
                  </a:solidFill>
                </a:rPr>
                <a:t>Plan curriculum,</a:t>
              </a:r>
            </a:p>
            <a:p>
              <a:r>
                <a:rPr lang="en-US" dirty="0">
                  <a:solidFill>
                    <a:srgbClr val="000000"/>
                  </a:solidFill>
                </a:rPr>
                <a:t>experiences &amp;</a:t>
              </a:r>
            </a:p>
            <a:p>
              <a:r>
                <a:rPr lang="en-US" dirty="0">
                  <a:solidFill>
                    <a:srgbClr val="000000"/>
                  </a:solidFill>
                </a:rPr>
                <a:t>Instruction</a:t>
              </a:r>
            </a:p>
            <a:p>
              <a:endParaRPr lang="en-US" dirty="0">
                <a:solidFill>
                  <a:srgbClr val="000000"/>
                </a:solidFill>
              </a:endParaRPr>
            </a:p>
          </p:txBody>
        </p:sp>
        <p:sp>
          <p:nvSpPr>
            <p:cNvPr id="13" name="Oval 12">
              <a:extLst>
                <a:ext uri="{FF2B5EF4-FFF2-40B4-BE49-F238E27FC236}">
                  <a16:creationId xmlns:a16="http://schemas.microsoft.com/office/drawing/2014/main" id="{5D08C9D4-0741-4FD2-B43F-D63EFE62470B}"/>
                </a:ext>
              </a:extLst>
            </p:cNvPr>
            <p:cNvSpPr/>
            <p:nvPr/>
          </p:nvSpPr>
          <p:spPr>
            <a:xfrm>
              <a:off x="4459332" y="299177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FF"/>
                  </a:solidFill>
                </a:rPr>
                <a:t>3</a:t>
              </a:r>
            </a:p>
          </p:txBody>
        </p:sp>
        <p:sp>
          <p:nvSpPr>
            <p:cNvPr id="19" name="TextBox 16">
              <a:extLst>
                <a:ext uri="{FF2B5EF4-FFF2-40B4-BE49-F238E27FC236}">
                  <a16:creationId xmlns:a16="http://schemas.microsoft.com/office/drawing/2014/main" id="{C7C7614D-206E-428A-8D8E-0F229759C965}"/>
                </a:ext>
              </a:extLst>
            </p:cNvPr>
            <p:cNvSpPr txBox="1">
              <a:spLocks noChangeArrowheads="1"/>
            </p:cNvSpPr>
            <p:nvPr/>
          </p:nvSpPr>
          <p:spPr bwMode="auto">
            <a:xfrm>
              <a:off x="4306933" y="5049173"/>
              <a:ext cx="1064715" cy="369332"/>
            </a:xfrm>
            <a:prstGeom prst="rect">
              <a:avLst/>
            </a:prstGeom>
            <a:noFill/>
            <a:ln w="9525">
              <a:noFill/>
              <a:miter lim="800000"/>
              <a:headEnd/>
              <a:tailEnd/>
            </a:ln>
          </p:spPr>
          <p:txBody>
            <a:bodyPr wrap="none">
              <a:spAutoFit/>
            </a:bodyPr>
            <a:lstStyle/>
            <a:p>
              <a:r>
                <a:rPr lang="en-US" b="1" dirty="0">
                  <a:solidFill>
                    <a:srgbClr val="000000"/>
                  </a:solidFill>
                </a:rPr>
                <a:t>Activities</a:t>
              </a:r>
            </a:p>
          </p:txBody>
        </p:sp>
      </p:grpSp>
      <p:pic>
        <p:nvPicPr>
          <p:cNvPr id="20" name="Picture 16" descr="junktext.jpg">
            <a:extLst>
              <a:ext uri="{FF2B5EF4-FFF2-40B4-BE49-F238E27FC236}">
                <a16:creationId xmlns:a16="http://schemas.microsoft.com/office/drawing/2014/main" id="{275A050A-4D50-4EE2-AE43-9133154EFBDD}"/>
              </a:ext>
            </a:extLst>
          </p:cNvPr>
          <p:cNvPicPr>
            <a:picLocks noChangeAspect="1"/>
          </p:cNvPicPr>
          <p:nvPr/>
        </p:nvPicPr>
        <p:blipFill>
          <a:blip r:embed="rId3" cstate="email"/>
          <a:srcRect/>
          <a:stretch>
            <a:fillRect/>
          </a:stretch>
        </p:blipFill>
        <p:spPr bwMode="auto">
          <a:xfrm>
            <a:off x="9425767" y="1759638"/>
            <a:ext cx="2076450" cy="2971800"/>
          </a:xfrm>
          <a:prstGeom prst="rect">
            <a:avLst/>
          </a:prstGeom>
          <a:noFill/>
          <a:ln w="9525">
            <a:noFill/>
            <a:miter lim="800000"/>
            <a:headEnd/>
            <a:tailEnd/>
          </a:ln>
        </p:spPr>
      </p:pic>
    </p:spTree>
    <p:extLst>
      <p:ext uri="{BB962C8B-B14F-4D97-AF65-F5344CB8AC3E}">
        <p14:creationId xmlns:p14="http://schemas.microsoft.com/office/powerpoint/2010/main" val="1266106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68</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885656" y="411028"/>
            <a:ext cx="7864818" cy="1021600"/>
          </a:xfrm>
        </p:spPr>
        <p:txBody>
          <a:bodyPr/>
          <a:lstStyle/>
          <a:p>
            <a:r>
              <a:rPr lang="en-US" sz="4800" b="0" dirty="0">
                <a:solidFill>
                  <a:schemeClr val="tx1"/>
                </a:solidFill>
                <a:latin typeface="Calibri Light" panose="020F0302020204030204" pitchFamily="34" charset="0"/>
              </a:rPr>
              <a:t>Instructional Design</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981359"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Design</a:t>
            </a:r>
          </a:p>
        </p:txBody>
      </p:sp>
      <p:grpSp>
        <p:nvGrpSpPr>
          <p:cNvPr id="12" name="Group 11">
            <a:extLst>
              <a:ext uri="{FF2B5EF4-FFF2-40B4-BE49-F238E27FC236}">
                <a16:creationId xmlns:a16="http://schemas.microsoft.com/office/drawing/2014/main" id="{F879B3C0-8B52-4F97-93B6-596E41EE9021}"/>
              </a:ext>
            </a:extLst>
          </p:cNvPr>
          <p:cNvGrpSpPr/>
          <p:nvPr/>
        </p:nvGrpSpPr>
        <p:grpSpPr>
          <a:xfrm>
            <a:off x="2885656" y="1762400"/>
            <a:ext cx="5486400" cy="4419600"/>
            <a:chOff x="762000" y="1524000"/>
            <a:chExt cx="5486400" cy="4419600"/>
          </a:xfrm>
        </p:grpSpPr>
        <p:pic>
          <p:nvPicPr>
            <p:cNvPr id="13" name="Picture 2" descr="C:\Documents and Settings\jgaryiii\Desktop\circle.bmp">
              <a:extLst>
                <a:ext uri="{FF2B5EF4-FFF2-40B4-BE49-F238E27FC236}">
                  <a16:creationId xmlns:a16="http://schemas.microsoft.com/office/drawing/2014/main" id="{84A684E4-8547-4F9F-AACF-0DC99677A30E}"/>
                </a:ext>
              </a:extLst>
            </p:cNvPr>
            <p:cNvPicPr>
              <a:picLocks noChangeAspect="1" noChangeArrowheads="1"/>
            </p:cNvPicPr>
            <p:nvPr/>
          </p:nvPicPr>
          <p:blipFill>
            <a:blip r:embed="rId3" cstate="email"/>
            <a:srcRect/>
            <a:stretch>
              <a:fillRect/>
            </a:stretch>
          </p:blipFill>
          <p:spPr bwMode="auto">
            <a:xfrm>
              <a:off x="914400" y="2667000"/>
              <a:ext cx="2832100" cy="2935294"/>
            </a:xfrm>
            <a:prstGeom prst="rect">
              <a:avLst/>
            </a:prstGeom>
            <a:noFill/>
          </p:spPr>
        </p:pic>
        <p:sp>
          <p:nvSpPr>
            <p:cNvPr id="14" name="Rectangle 13">
              <a:extLst>
                <a:ext uri="{FF2B5EF4-FFF2-40B4-BE49-F238E27FC236}">
                  <a16:creationId xmlns:a16="http://schemas.microsoft.com/office/drawing/2014/main" id="{6156C02C-163F-4C98-A59B-7128D442B98A}"/>
                </a:ext>
              </a:extLst>
            </p:cNvPr>
            <p:cNvSpPr/>
            <p:nvPr/>
          </p:nvSpPr>
          <p:spPr>
            <a:xfrm>
              <a:off x="762000" y="2438400"/>
              <a:ext cx="3962400" cy="350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97D27C5-7A15-431E-80CB-51E04CB92430}"/>
                </a:ext>
              </a:extLst>
            </p:cNvPr>
            <p:cNvSpPr txBox="1"/>
            <p:nvPr/>
          </p:nvSpPr>
          <p:spPr>
            <a:xfrm>
              <a:off x="3429000" y="2438400"/>
              <a:ext cx="1223412" cy="646331"/>
            </a:xfrm>
            <a:prstGeom prst="rect">
              <a:avLst/>
            </a:prstGeom>
            <a:noFill/>
          </p:spPr>
          <p:txBody>
            <a:bodyPr wrap="none" rtlCol="0">
              <a:spAutoFit/>
            </a:bodyPr>
            <a:lstStyle/>
            <a:p>
              <a:pPr algn="r"/>
              <a:r>
                <a:rPr lang="en-US" b="1" dirty="0"/>
                <a:t>Learning </a:t>
              </a:r>
              <a:br>
                <a:rPr lang="en-US" b="1" dirty="0"/>
              </a:br>
              <a:r>
                <a:rPr lang="en-US" b="1" dirty="0"/>
                <a:t>Space</a:t>
              </a:r>
            </a:p>
          </p:txBody>
        </p:sp>
        <p:sp>
          <p:nvSpPr>
            <p:cNvPr id="16" name="Rectangle 15">
              <a:extLst>
                <a:ext uri="{FF2B5EF4-FFF2-40B4-BE49-F238E27FC236}">
                  <a16:creationId xmlns:a16="http://schemas.microsoft.com/office/drawing/2014/main" id="{FEF111E8-7835-4296-88A5-8965B573E86C}"/>
                </a:ext>
              </a:extLst>
            </p:cNvPr>
            <p:cNvSpPr/>
            <p:nvPr/>
          </p:nvSpPr>
          <p:spPr>
            <a:xfrm>
              <a:off x="762000" y="1524000"/>
              <a:ext cx="5486400"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1EFFCE0-15E5-4F65-8266-E11202C2677D}"/>
                </a:ext>
              </a:extLst>
            </p:cNvPr>
            <p:cNvSpPr txBox="1"/>
            <p:nvPr/>
          </p:nvSpPr>
          <p:spPr>
            <a:xfrm>
              <a:off x="4653091" y="1600200"/>
              <a:ext cx="1595309" cy="646331"/>
            </a:xfrm>
            <a:prstGeom prst="rect">
              <a:avLst/>
            </a:prstGeom>
            <a:noFill/>
          </p:spPr>
          <p:txBody>
            <a:bodyPr wrap="none" rtlCol="0">
              <a:spAutoFit/>
            </a:bodyPr>
            <a:lstStyle/>
            <a:p>
              <a:pPr algn="r"/>
              <a:r>
                <a:rPr lang="en-US" b="1" dirty="0"/>
                <a:t>Performance</a:t>
              </a:r>
            </a:p>
            <a:p>
              <a:pPr algn="r"/>
              <a:r>
                <a:rPr lang="en-US" b="1" dirty="0"/>
                <a:t>Space</a:t>
              </a:r>
            </a:p>
          </p:txBody>
        </p:sp>
      </p:grpSp>
    </p:spTree>
    <p:extLst>
      <p:ext uri="{BB962C8B-B14F-4D97-AF65-F5344CB8AC3E}">
        <p14:creationId xmlns:p14="http://schemas.microsoft.com/office/powerpoint/2010/main" val="3081875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8346" y="1148650"/>
            <a:ext cx="7968975" cy="391885"/>
          </a:xfrm>
          <a:prstGeom prst="rect">
            <a:avLst/>
          </a:prstGeom>
        </p:spPr>
        <p:txBody>
          <a:bodyPr spcFirstLastPara="1" wrap="square" lIns="121900" tIns="121900" rIns="121900" bIns="121900" anchor="ctr" anchorCtr="0">
            <a:noAutofit/>
          </a:bodyPr>
          <a:lstStyle/>
          <a:p>
            <a:r>
              <a:rPr lang="en-US" sz="5333" dirty="0"/>
              <a:t>According to research . . .</a:t>
            </a:r>
            <a:endParaRPr sz="5333" dirty="0"/>
          </a:p>
        </p:txBody>
      </p:sp>
      <p:sp>
        <p:nvSpPr>
          <p:cNvPr id="237" name="Google Shape;237;p16"/>
          <p:cNvSpPr txBox="1">
            <a:spLocks noGrp="1"/>
          </p:cNvSpPr>
          <p:nvPr>
            <p:ph type="body" idx="1"/>
          </p:nvPr>
        </p:nvSpPr>
        <p:spPr>
          <a:xfrm>
            <a:off x="565423" y="2603468"/>
            <a:ext cx="10639216" cy="2980115"/>
          </a:xfrm>
          <a:prstGeom prst="rect">
            <a:avLst/>
          </a:prstGeom>
        </p:spPr>
        <p:txBody>
          <a:bodyPr spcFirstLastPara="1" wrap="square" lIns="121900" tIns="121900" rIns="121900" bIns="121900" anchor="ctr" anchorCtr="0">
            <a:noAutofit/>
          </a:bodyPr>
          <a:lstStyle/>
          <a:p>
            <a:pPr marL="101597" indent="0">
              <a:spcBef>
                <a:spcPts val="1333"/>
              </a:spcBef>
              <a:buNone/>
            </a:pPr>
            <a:r>
              <a:rPr lang="en-US" sz="3733" i="1" dirty="0"/>
              <a:t>“In order to create an intentionally inviting online environment, courses need to have a clear and consistent structure that offers intuitive navigation.”</a:t>
            </a:r>
          </a:p>
          <a:p>
            <a:pPr marL="101597" indent="0" algn="r">
              <a:spcBef>
                <a:spcPts val="1333"/>
              </a:spcBef>
              <a:buNone/>
            </a:pPr>
            <a:r>
              <a:rPr lang="en-US" sz="3733" i="1" dirty="0"/>
              <a:t>- Inside Higher Ed. (2017)</a:t>
            </a:r>
            <a:endParaRPr sz="3733" i="1" dirty="0"/>
          </a:p>
          <a:p>
            <a:pPr marL="0" indent="0">
              <a:spcBef>
                <a:spcPts val="1333"/>
              </a:spcBef>
              <a:spcAft>
                <a:spcPts val="1333"/>
              </a:spcAft>
              <a:buNone/>
            </a:pPr>
            <a:r>
              <a:rPr lang="en" dirty="0"/>
              <a:t> </a:t>
            </a:r>
            <a:endParaRPr dirty="0"/>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69</a:t>
            </a:fld>
            <a:endParaRPr kern="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466117"/>
            <a:ext cx="1206589" cy="391884"/>
          </a:xfrm>
          <a:prstGeom prst="rect">
            <a:avLst/>
          </a:prstGeom>
        </p:spPr>
      </p:pic>
    </p:spTree>
    <p:extLst>
      <p:ext uri="{BB962C8B-B14F-4D97-AF65-F5344CB8AC3E}">
        <p14:creationId xmlns:p14="http://schemas.microsoft.com/office/powerpoint/2010/main" val="1157898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7</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277275" y="1256179"/>
            <a:ext cx="7880058" cy="1021600"/>
          </a:xfrm>
        </p:spPr>
        <p:txBody>
          <a:bodyPr/>
          <a:lstStyle/>
          <a:p>
            <a:r>
              <a:rPr lang="en-US" sz="3600" b="0" dirty="0">
                <a:solidFill>
                  <a:schemeClr val="tx1"/>
                </a:solidFill>
                <a:latin typeface="Calibri Light" panose="020F0302020204030204" pitchFamily="34" charset="0"/>
              </a:rPr>
              <a:t>Community of Inquiry Framework</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1261884"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Research</a:t>
            </a:r>
          </a:p>
        </p:txBody>
      </p:sp>
      <p:pic>
        <p:nvPicPr>
          <p:cNvPr id="6" name="Picture 5" descr="A picture containing screenshot&#10;&#10;Description automatically generated">
            <a:extLst>
              <a:ext uri="{FF2B5EF4-FFF2-40B4-BE49-F238E27FC236}">
                <a16:creationId xmlns:a16="http://schemas.microsoft.com/office/drawing/2014/main" id="{B059F920-85A8-42BA-BF7D-E678A8BEEBC9}"/>
              </a:ext>
            </a:extLst>
          </p:cNvPr>
          <p:cNvPicPr>
            <a:picLocks noChangeAspect="1"/>
          </p:cNvPicPr>
          <p:nvPr/>
        </p:nvPicPr>
        <p:blipFill rotWithShape="1">
          <a:blip r:embed="rId3">
            <a:extLst>
              <a:ext uri="{28A0092B-C50C-407E-A947-70E740481C1C}">
                <a14:useLocalDpi xmlns:a14="http://schemas.microsoft.com/office/drawing/2010/main" val="0"/>
              </a:ext>
            </a:extLst>
          </a:blip>
          <a:srcRect l="3392" r="4684"/>
          <a:stretch/>
        </p:blipFill>
        <p:spPr>
          <a:xfrm>
            <a:off x="1608157" y="995184"/>
            <a:ext cx="9663394" cy="5862816"/>
          </a:xfrm>
          <a:prstGeom prst="rect">
            <a:avLst/>
          </a:prstGeom>
        </p:spPr>
      </p:pic>
    </p:spTree>
    <p:extLst>
      <p:ext uri="{BB962C8B-B14F-4D97-AF65-F5344CB8AC3E}">
        <p14:creationId xmlns:p14="http://schemas.microsoft.com/office/powerpoint/2010/main" val="634592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61766" y="850010"/>
            <a:ext cx="7968975" cy="521590"/>
          </a:xfrm>
          <a:prstGeom prst="rect">
            <a:avLst/>
          </a:prstGeom>
        </p:spPr>
        <p:txBody>
          <a:bodyPr spcFirstLastPara="1" wrap="square" lIns="121900" tIns="121900" rIns="121900" bIns="121900" anchor="ctr" anchorCtr="0">
            <a:noAutofit/>
          </a:bodyPr>
          <a:lstStyle/>
          <a:p>
            <a:r>
              <a:rPr lang="en-US" sz="4400" dirty="0">
                <a:latin typeface="Calibri" panose="020F0502020204030204" pitchFamily="34" charset="0"/>
              </a:rPr>
              <a:t>Humanizing Your Online Course</a:t>
            </a:r>
            <a:endParaRPr sz="4400" dirty="0">
              <a:latin typeface="Calibri" panose="020F0502020204030204" pitchFamily="34" charset="0"/>
            </a:endParaRPr>
          </a:p>
        </p:txBody>
      </p:sp>
      <p:sp>
        <p:nvSpPr>
          <p:cNvPr id="237" name="Google Shape;237;p16"/>
          <p:cNvSpPr txBox="1">
            <a:spLocks noGrp="1"/>
          </p:cNvSpPr>
          <p:nvPr>
            <p:ph type="body" idx="1"/>
          </p:nvPr>
        </p:nvSpPr>
        <p:spPr>
          <a:xfrm>
            <a:off x="790711" y="2252285"/>
            <a:ext cx="10639216" cy="2380675"/>
          </a:xfrm>
          <a:prstGeom prst="rect">
            <a:avLst/>
          </a:prstGeom>
        </p:spPr>
        <p:txBody>
          <a:bodyPr spcFirstLastPara="1" wrap="square" lIns="121900" tIns="121900" rIns="121900" bIns="121900" anchor="t" anchorCtr="0">
            <a:noAutofit/>
          </a:bodyPr>
          <a:lstStyle/>
          <a:p>
            <a:pPr marL="101597" indent="0">
              <a:spcBef>
                <a:spcPts val="1333"/>
              </a:spcBef>
              <a:buNone/>
            </a:pPr>
            <a:r>
              <a:rPr lang="en-US" sz="3200" b="1" dirty="0">
                <a:latin typeface="Calibri" panose="020F0502020204030204" pitchFamily="34" charset="0"/>
              </a:rPr>
              <a:t>1. How do we establish teaching presence in online courses? </a:t>
            </a:r>
          </a:p>
          <a:p>
            <a:pPr marL="101597" indent="0">
              <a:spcBef>
                <a:spcPts val="1333"/>
              </a:spcBef>
              <a:buNone/>
            </a:pPr>
            <a:r>
              <a:rPr lang="en-US" sz="3200" dirty="0">
                <a:latin typeface="Calibri" panose="020F0502020204030204" pitchFamily="34" charset="0"/>
              </a:rPr>
              <a:t>2. How do we enhance off-line courses with online features?</a:t>
            </a:r>
          </a:p>
          <a:p>
            <a:pPr marL="101597" indent="0">
              <a:spcBef>
                <a:spcPts val="1333"/>
              </a:spcBef>
              <a:buNone/>
            </a:pPr>
            <a:r>
              <a:rPr lang="en-US" sz="3200" dirty="0">
                <a:latin typeface="Calibri" panose="020F0502020204030204" pitchFamily="34" charset="0"/>
              </a:rPr>
              <a:t>3. How do we best scaffold learning in all courses? </a:t>
            </a:r>
          </a:p>
        </p:txBody>
      </p:sp>
      <p:sp>
        <p:nvSpPr>
          <p:cNvPr id="238" name="Google Shape;238;p1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a:ln>
                  <a:noFill/>
                </a:ln>
                <a:solidFill>
                  <a:srgbClr val="FFFFFF"/>
                </a:solidFill>
                <a:effectLst/>
                <a:uLnTx/>
                <a:uFillTx/>
                <a:latin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8</a:t>
            </a:fld>
            <a:endParaRPr kumimoji="0" sz="1600" b="1" i="0" u="none" strike="noStrike" kern="0" cap="none" spc="0" normalizeH="0" baseline="0" noProof="0" dirty="0">
              <a:ln>
                <a:noFill/>
              </a:ln>
              <a:solidFill>
                <a:srgbClr val="FFFFFF"/>
              </a:solidFill>
              <a:effectLst/>
              <a:uLnTx/>
              <a:uFillTx/>
              <a:latin typeface="Roboto Condensed"/>
              <a:sym typeface="Roboto Condense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 y="6182000"/>
            <a:ext cx="2081369" cy="676001"/>
          </a:xfrm>
          <a:prstGeom prst="rect">
            <a:avLst/>
          </a:prstGeom>
        </p:spPr>
      </p:pic>
      <p:pic>
        <p:nvPicPr>
          <p:cNvPr id="6" name="Picture 5" descr="A person wearing a suit and tie&#10;&#10;Description generated with very high confidence">
            <a:extLst>
              <a:ext uri="{FF2B5EF4-FFF2-40B4-BE49-F238E27FC236}">
                <a16:creationId xmlns:a16="http://schemas.microsoft.com/office/drawing/2014/main" id="{13A09E5B-E2EE-4057-9BC5-00AB42D65F6F}"/>
              </a:ext>
            </a:extLst>
          </p:cNvPr>
          <p:cNvPicPr>
            <a:picLocks noChangeAspect="1"/>
          </p:cNvPicPr>
          <p:nvPr/>
        </p:nvPicPr>
        <p:blipFill rotWithShape="1">
          <a:blip r:embed="rId4">
            <a:extLst>
              <a:ext uri="{28A0092B-C50C-407E-A947-70E740481C1C}">
                <a14:useLocalDpi xmlns:a14="http://schemas.microsoft.com/office/drawing/2010/main" val="0"/>
              </a:ext>
            </a:extLst>
          </a:blip>
          <a:srcRect l="12535" t="9596" r="13245" b="37732"/>
          <a:stretch/>
        </p:blipFill>
        <p:spPr>
          <a:xfrm>
            <a:off x="9957423" y="587849"/>
            <a:ext cx="1472504" cy="1567501"/>
          </a:xfrm>
          <a:prstGeom prst="rect">
            <a:avLst/>
          </a:prstGeom>
        </p:spPr>
      </p:pic>
    </p:spTree>
    <p:extLst>
      <p:ext uri="{BB962C8B-B14F-4D97-AF65-F5344CB8AC3E}">
        <p14:creationId xmlns:p14="http://schemas.microsoft.com/office/powerpoint/2010/main" val="173647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DF698-2546-4F9F-BC1A-18CA33A72348}"/>
              </a:ext>
            </a:extLst>
          </p:cNvPr>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9</a:t>
            </a:fld>
            <a:endParaRPr lang="en" kern="0"/>
          </a:p>
        </p:txBody>
      </p:sp>
      <p:sp>
        <p:nvSpPr>
          <p:cNvPr id="3" name="Title 2">
            <a:extLst>
              <a:ext uri="{FF2B5EF4-FFF2-40B4-BE49-F238E27FC236}">
                <a16:creationId xmlns:a16="http://schemas.microsoft.com/office/drawing/2014/main" id="{B95F67B5-BF68-4966-BC37-9EE24641E8C1}"/>
              </a:ext>
            </a:extLst>
          </p:cNvPr>
          <p:cNvSpPr>
            <a:spLocks noGrp="1"/>
          </p:cNvSpPr>
          <p:nvPr>
            <p:ph type="title" idx="4294967295"/>
          </p:nvPr>
        </p:nvSpPr>
        <p:spPr>
          <a:xfrm>
            <a:off x="2924046" y="656960"/>
            <a:ext cx="7880058" cy="1021600"/>
          </a:xfrm>
        </p:spPr>
        <p:txBody>
          <a:bodyPr/>
          <a:lstStyle/>
          <a:p>
            <a:r>
              <a:rPr lang="en-US" sz="3600" b="0" dirty="0">
                <a:solidFill>
                  <a:schemeClr val="tx1"/>
                </a:solidFill>
                <a:latin typeface="Calibri Light" panose="020F0302020204030204" pitchFamily="34" charset="0"/>
              </a:rPr>
              <a:t>Establishing Teaching Presence</a:t>
            </a:r>
          </a:p>
        </p:txBody>
      </p:sp>
      <p:sp>
        <p:nvSpPr>
          <p:cNvPr id="5" name="TextBox 4">
            <a:extLst>
              <a:ext uri="{FF2B5EF4-FFF2-40B4-BE49-F238E27FC236}">
                <a16:creationId xmlns:a16="http://schemas.microsoft.com/office/drawing/2014/main" id="{B5B5FD9B-0A93-4C67-B7F2-935F558A597F}"/>
              </a:ext>
            </a:extLst>
          </p:cNvPr>
          <p:cNvSpPr txBox="1"/>
          <p:nvPr/>
        </p:nvSpPr>
        <p:spPr>
          <a:xfrm>
            <a:off x="17670" y="277304"/>
            <a:ext cx="835485" cy="379656"/>
          </a:xfrm>
          <a:prstGeom prst="rect">
            <a:avLst/>
          </a:prstGeom>
          <a:noFill/>
        </p:spPr>
        <p:txBody>
          <a:bodyPr wrap="none" rtlCol="0">
            <a:spAutoFit/>
          </a:bodyPr>
          <a:lstStyle/>
          <a:p>
            <a:pPr defTabSz="1219170">
              <a:buClr>
                <a:srgbClr val="000000"/>
              </a:buClr>
            </a:pPr>
            <a:r>
              <a:rPr lang="en-US" sz="1867" b="1" kern="0" dirty="0">
                <a:solidFill>
                  <a:srgbClr val="FFFFFF">
                    <a:lumMod val="95000"/>
                  </a:srgbClr>
                </a:solidFill>
                <a:latin typeface="Arial"/>
                <a:cs typeface="Arial"/>
                <a:sym typeface="Arial"/>
              </a:rPr>
              <a:t>Video</a:t>
            </a:r>
          </a:p>
        </p:txBody>
      </p:sp>
      <p:pic>
        <p:nvPicPr>
          <p:cNvPr id="7" name="6HUIHMAIBS8">
            <a:extLst>
              <a:ext uri="{FF2B5EF4-FFF2-40B4-BE49-F238E27FC236}">
                <a16:creationId xmlns:a16="http://schemas.microsoft.com/office/drawing/2014/main" id="{BAE385B7-A74F-499A-9E5F-A3F89B0B13B2}"/>
              </a:ext>
            </a:extLst>
          </p:cNvPr>
          <p:cNvPicPr>
            <a:picLocks noRot="1" noChangeAspect="1"/>
          </p:cNvPicPr>
          <p:nvPr>
            <a:videoFile r:link="rId1"/>
          </p:nvPr>
        </p:nvPicPr>
        <p:blipFill>
          <a:blip r:embed="rId4"/>
          <a:stretch>
            <a:fillRect/>
          </a:stretch>
        </p:blipFill>
        <p:spPr>
          <a:xfrm>
            <a:off x="2924046" y="1678560"/>
            <a:ext cx="7216679" cy="4059382"/>
          </a:xfrm>
          <a:prstGeom prst="rect">
            <a:avLst/>
          </a:prstGeom>
        </p:spPr>
      </p:pic>
      <p:sp>
        <p:nvSpPr>
          <p:cNvPr id="4" name="TextBox 3">
            <a:extLst>
              <a:ext uri="{FF2B5EF4-FFF2-40B4-BE49-F238E27FC236}">
                <a16:creationId xmlns:a16="http://schemas.microsoft.com/office/drawing/2014/main" id="{8D438666-D222-4549-AE84-E8127FA44FB2}"/>
              </a:ext>
            </a:extLst>
          </p:cNvPr>
          <p:cNvSpPr txBox="1"/>
          <p:nvPr/>
        </p:nvSpPr>
        <p:spPr>
          <a:xfrm>
            <a:off x="3100039" y="6182000"/>
            <a:ext cx="3365024" cy="646331"/>
          </a:xfrm>
          <a:prstGeom prst="rect">
            <a:avLst/>
          </a:prstGeom>
          <a:noFill/>
        </p:spPr>
        <p:txBody>
          <a:bodyPr wrap="none" rtlCol="0">
            <a:spAutoFit/>
          </a:bodyPr>
          <a:lstStyle/>
          <a:p>
            <a:r>
              <a:rPr lang="en-US" dirty="0"/>
              <a:t>https://youtu.be/6HUIHMAIBS8</a:t>
            </a:r>
          </a:p>
          <a:p>
            <a:endParaRPr lang="en-US" dirty="0"/>
          </a:p>
        </p:txBody>
      </p:sp>
    </p:spTree>
    <p:extLst>
      <p:ext uri="{BB962C8B-B14F-4D97-AF65-F5344CB8AC3E}">
        <p14:creationId xmlns:p14="http://schemas.microsoft.com/office/powerpoint/2010/main" val="4293563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IxY3r1vTck2hXbVIcZxf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TotalTime>
  <Words>2531</Words>
  <Application>Microsoft Office PowerPoint</Application>
  <PresentationFormat>Widescreen</PresentationFormat>
  <Paragraphs>649</Paragraphs>
  <Slides>69</Slides>
  <Notes>44</Notes>
  <HiddenSlides>11</HiddenSlides>
  <MMClips>1</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69</vt:i4>
      </vt:variant>
    </vt:vector>
  </HeadingPairs>
  <TitlesOfParts>
    <vt:vector size="92" baseType="lpstr">
      <vt:lpstr>ＭＳ Ｐゴシック</vt:lpstr>
      <vt:lpstr>Arial</vt:lpstr>
      <vt:lpstr>Arvo</vt:lpstr>
      <vt:lpstr>Calibri</vt:lpstr>
      <vt:lpstr>Calibri Light</vt:lpstr>
      <vt:lpstr>Century Gothic</vt:lpstr>
      <vt:lpstr>Open Sans</vt:lpstr>
      <vt:lpstr>Open Sans Light</vt:lpstr>
      <vt:lpstr>PT Sans</vt:lpstr>
      <vt:lpstr>Roboto Condensed</vt:lpstr>
      <vt:lpstr>Roboto Condensed Light</vt:lpstr>
      <vt:lpstr>Segoe UI</vt:lpstr>
      <vt:lpstr>system-ui</vt:lpstr>
      <vt:lpstr>Times New Roman</vt:lpstr>
      <vt:lpstr>Wingdings</vt:lpstr>
      <vt:lpstr>Wingdings 2</vt:lpstr>
      <vt:lpstr>Yu Mincho Demibold</vt:lpstr>
      <vt:lpstr>Office Theme</vt:lpstr>
      <vt:lpstr>Salerio template</vt:lpstr>
      <vt:lpstr>1_Salerio template</vt:lpstr>
      <vt:lpstr>3_Office Theme</vt:lpstr>
      <vt:lpstr>4_Office Theme</vt:lpstr>
      <vt:lpstr>2_Salerio template</vt:lpstr>
      <vt:lpstr>PowerPoint Presentation</vt:lpstr>
      <vt:lpstr>Humanizing your Online Course</vt:lpstr>
      <vt:lpstr>Your Presenters</vt:lpstr>
      <vt:lpstr>Humanizing Your Online Course</vt:lpstr>
      <vt:lpstr>Offline to Online</vt:lpstr>
      <vt:lpstr>Comparing Offline to Online</vt:lpstr>
      <vt:lpstr>Community of Inquiry Framework</vt:lpstr>
      <vt:lpstr>Humanizing Your Online Course</vt:lpstr>
      <vt:lpstr>Establishing Teaching Presence</vt:lpstr>
      <vt:lpstr>Interaction</vt:lpstr>
      <vt:lpstr>Offer a Course Calendar </vt:lpstr>
      <vt:lpstr>Maximize Student Engagement</vt:lpstr>
      <vt:lpstr>Host Live Zoom Meetings </vt:lpstr>
      <vt:lpstr>ZOOM Meeting - Example</vt:lpstr>
      <vt:lpstr>Teaching Presence: Using the News Tool</vt:lpstr>
      <vt:lpstr>Teaching Presence: Using the Email Tool</vt:lpstr>
      <vt:lpstr>PowerPoint Presentation</vt:lpstr>
      <vt:lpstr>Create Instructional Modules</vt:lpstr>
      <vt:lpstr>What is a Module? </vt:lpstr>
      <vt:lpstr>Learning Objectives</vt:lpstr>
      <vt:lpstr>Instructional Content</vt:lpstr>
      <vt:lpstr>Assessments</vt:lpstr>
      <vt:lpstr>Assessments</vt:lpstr>
      <vt:lpstr>Alignment Grid</vt:lpstr>
      <vt:lpstr>Faculty Guide</vt:lpstr>
      <vt:lpstr>Let’s pause . . .</vt:lpstr>
      <vt:lpstr>Humanizing Your Online Course</vt:lpstr>
      <vt:lpstr>Offline to Online</vt:lpstr>
      <vt:lpstr>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reflect . . .</vt:lpstr>
      <vt:lpstr>Humanizing Your Online Course</vt:lpstr>
      <vt:lpstr>Community of Inquiry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Continuous Improvement </vt:lpstr>
      <vt:lpstr>Humanizing Your Online Course</vt:lpstr>
      <vt:lpstr>Discussion</vt:lpstr>
      <vt:lpstr>Humanizing your Online Course</vt:lpstr>
      <vt:lpstr>Why is Online Attractive?</vt:lpstr>
      <vt:lpstr>PowerPoint Presentation</vt:lpstr>
      <vt:lpstr>How Ready are we to Create Modules?</vt:lpstr>
      <vt:lpstr>Faculty Activity Reports</vt:lpstr>
      <vt:lpstr>Faculty Performance</vt:lpstr>
      <vt:lpstr>Instructional Design</vt:lpstr>
      <vt:lpstr>Design Backward, Deliver Forward</vt:lpstr>
      <vt:lpstr>Design Backward</vt:lpstr>
      <vt:lpstr>Instructional Design</vt:lpstr>
      <vt:lpstr>According to research . . .</vt:lpstr>
    </vt:vector>
  </TitlesOfParts>
  <Company>Oral Roberts University</Company>
  <LinksUpToDate>false</LinksUpToDate>
  <SharedDoc>false</SharedDoc>
  <HyperlinkBase>http://www.oru.edu</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Humanizing Online Courses</dc:title>
  <dc:subject/>
  <dc:creator>Jay Gary;aturtova@oru.edu</dc:creator>
  <cp:keywords>Professional Development</cp:keywords>
  <cp:lastModifiedBy>kboyd</cp:lastModifiedBy>
  <cp:revision>30</cp:revision>
  <cp:lastPrinted>2018-11-05T21:56:05Z</cp:lastPrinted>
  <dcterms:created xsi:type="dcterms:W3CDTF">2018-11-04T17:19:07Z</dcterms:created>
  <dcterms:modified xsi:type="dcterms:W3CDTF">2020-01-04T18:13:02Z</dcterms:modified>
</cp:coreProperties>
</file>