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embeddedFontLst>
    <p:embeddedFont>
      <p:font typeface="Century Gothic" panose="020B0502020202020204" pitchFamily="3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7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
          <p:cNvSpPr txBox="1">
            <a:spLocks noGrp="1"/>
          </p:cNvSpPr>
          <p:nvPr>
            <p:ph type="ctrTitle"/>
          </p:nvPr>
        </p:nvSpPr>
        <p:spPr>
          <a:xfrm>
            <a:off x="1154955" y="1447800"/>
            <a:ext cx="8825658" cy="332958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7200"/>
              <a:buFont typeface="Century Gothic"/>
              <a:buNone/>
              <a:defRPr sz="7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
          <p:cNvSpPr txBox="1">
            <a:spLocks noGrp="1"/>
          </p:cNvSpPr>
          <p:nvPr>
            <p:ph type="subTitle" idx="1"/>
          </p:nvPr>
        </p:nvSpPr>
        <p:spPr>
          <a:xfrm>
            <a:off x="1154955" y="4777380"/>
            <a:ext cx="8825658" cy="861420"/>
          </a:xfrm>
          <a:prstGeom prst="rect">
            <a:avLst/>
          </a:prstGeom>
          <a:noFill/>
          <a:ln>
            <a:noFill/>
          </a:ln>
        </p:spPr>
        <p:txBody>
          <a:bodyPr spcFirstLastPara="1" wrap="square" lIns="91425" tIns="45700" rIns="91425" bIns="45700" anchor="t" anchorCtr="0">
            <a:noAutofit/>
          </a:bodyPr>
          <a:lstStyle>
            <a:lvl1pPr lvl="0" algn="l">
              <a:spcBef>
                <a:spcPts val="1000"/>
              </a:spcBef>
              <a:spcAft>
                <a:spcPts val="0"/>
              </a:spcAft>
              <a:buSzPts val="1600"/>
              <a:buNone/>
              <a:defRPr cap="none">
                <a:solidFill>
                  <a:srgbClr val="86D1D8"/>
                </a:solidFill>
              </a:defRPr>
            </a:lvl1pPr>
            <a:lvl2pPr lvl="1" algn="ctr">
              <a:spcBef>
                <a:spcPts val="1000"/>
              </a:spcBef>
              <a:spcAft>
                <a:spcPts val="0"/>
              </a:spcAft>
              <a:buSzPts val="1440"/>
              <a:buNone/>
              <a:defRPr>
                <a:solidFill>
                  <a:schemeClr val="lt1"/>
                </a:solidFill>
              </a:defRPr>
            </a:lvl2pPr>
            <a:lvl3pPr lvl="2" algn="ctr">
              <a:spcBef>
                <a:spcPts val="1000"/>
              </a:spcBef>
              <a:spcAft>
                <a:spcPts val="0"/>
              </a:spcAft>
              <a:buSzPts val="1280"/>
              <a:buNone/>
              <a:defRPr>
                <a:solidFill>
                  <a:schemeClr val="lt1"/>
                </a:solidFill>
              </a:defRPr>
            </a:lvl3pPr>
            <a:lvl4pPr lvl="3" algn="ctr">
              <a:spcBef>
                <a:spcPts val="1000"/>
              </a:spcBef>
              <a:spcAft>
                <a:spcPts val="0"/>
              </a:spcAft>
              <a:buSzPts val="1120"/>
              <a:buNone/>
              <a:defRPr>
                <a:solidFill>
                  <a:schemeClr val="lt1"/>
                </a:solidFill>
              </a:defRPr>
            </a:lvl4pPr>
            <a:lvl5pPr lvl="4" algn="ctr">
              <a:spcBef>
                <a:spcPts val="1000"/>
              </a:spcBef>
              <a:spcAft>
                <a:spcPts val="0"/>
              </a:spcAft>
              <a:buSzPts val="1120"/>
              <a:buNone/>
              <a:defRPr>
                <a:solidFill>
                  <a:schemeClr val="lt1"/>
                </a:solidFill>
              </a:defRPr>
            </a:lvl5pPr>
            <a:lvl6pPr lvl="5" algn="ctr">
              <a:spcBef>
                <a:spcPts val="1000"/>
              </a:spcBef>
              <a:spcAft>
                <a:spcPts val="0"/>
              </a:spcAft>
              <a:buSzPts val="1120"/>
              <a:buNone/>
              <a:defRPr>
                <a:solidFill>
                  <a:schemeClr val="lt1"/>
                </a:solidFill>
              </a:defRPr>
            </a:lvl6pPr>
            <a:lvl7pPr lvl="6" algn="ctr">
              <a:spcBef>
                <a:spcPts val="1000"/>
              </a:spcBef>
              <a:spcAft>
                <a:spcPts val="0"/>
              </a:spcAft>
              <a:buSzPts val="1120"/>
              <a:buNone/>
              <a:defRPr>
                <a:solidFill>
                  <a:schemeClr val="lt1"/>
                </a:solidFill>
              </a:defRPr>
            </a:lvl7pPr>
            <a:lvl8pPr lvl="7" algn="ctr">
              <a:spcBef>
                <a:spcPts val="1000"/>
              </a:spcBef>
              <a:spcAft>
                <a:spcPts val="0"/>
              </a:spcAft>
              <a:buSzPts val="1120"/>
              <a:buNone/>
              <a:defRPr>
                <a:solidFill>
                  <a:schemeClr val="lt1"/>
                </a:solidFill>
              </a:defRPr>
            </a:lvl8pPr>
            <a:lvl9pPr lvl="8" algn="ctr">
              <a:spcBef>
                <a:spcPts val="1000"/>
              </a:spcBef>
              <a:spcAft>
                <a:spcPts val="0"/>
              </a:spcAft>
              <a:buSzPts val="1120"/>
              <a:buNone/>
              <a:defRPr>
                <a:solidFill>
                  <a:schemeClr val="lt1"/>
                </a:solidFill>
              </a:defRPr>
            </a:lvl9pPr>
          </a:lstStyle>
          <a:p>
            <a:endParaRPr/>
          </a:p>
        </p:txBody>
      </p:sp>
      <p:sp>
        <p:nvSpPr>
          <p:cNvPr id="24" name="Google Shape;24;p2"/>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8"/>
        <p:cNvGrpSpPr/>
        <p:nvPr/>
      </p:nvGrpSpPr>
      <p:grpSpPr>
        <a:xfrm>
          <a:off x="0" y="0"/>
          <a:ext cx="0" cy="0"/>
          <a:chOff x="0" y="0"/>
          <a:chExt cx="0" cy="0"/>
        </a:xfrm>
      </p:grpSpPr>
      <p:sp>
        <p:nvSpPr>
          <p:cNvPr id="79" name="Google Shape;79;p11"/>
          <p:cNvSpPr txBox="1">
            <a:spLocks noGrp="1"/>
          </p:cNvSpPr>
          <p:nvPr>
            <p:ph type="title"/>
          </p:nvPr>
        </p:nvSpPr>
        <p:spPr>
          <a:xfrm>
            <a:off x="1154956" y="4800587"/>
            <a:ext cx="8825657"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1"/>
          <p:cNvSpPr>
            <a:spLocks noGrp="1"/>
          </p:cNvSpPr>
          <p:nvPr>
            <p:ph type="pic" idx="2"/>
          </p:nvPr>
        </p:nvSpPr>
        <p:spPr>
          <a:xfrm>
            <a:off x="1154955" y="685800"/>
            <a:ext cx="8825658" cy="3640666"/>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81" name="Google Shape;81;p11"/>
          <p:cNvSpPr txBox="1">
            <a:spLocks noGrp="1"/>
          </p:cNvSpPr>
          <p:nvPr>
            <p:ph type="body" idx="1"/>
          </p:nvPr>
        </p:nvSpPr>
        <p:spPr>
          <a:xfrm>
            <a:off x="1154956" y="5367325"/>
            <a:ext cx="8825656" cy="493712"/>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2" name="Google Shape;82;p11"/>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1"/>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5"/>
        <p:cNvGrpSpPr/>
        <p:nvPr/>
      </p:nvGrpSpPr>
      <p:grpSpPr>
        <a:xfrm>
          <a:off x="0" y="0"/>
          <a:ext cx="0" cy="0"/>
          <a:chOff x="0" y="0"/>
          <a:chExt cx="0" cy="0"/>
        </a:xfrm>
      </p:grpSpPr>
      <p:sp>
        <p:nvSpPr>
          <p:cNvPr id="86" name="Google Shape;86;p12"/>
          <p:cNvSpPr txBox="1">
            <a:spLocks noGrp="1"/>
          </p:cNvSpPr>
          <p:nvPr>
            <p:ph type="title"/>
          </p:nvPr>
        </p:nvSpPr>
        <p:spPr>
          <a:xfrm>
            <a:off x="1154954" y="1447800"/>
            <a:ext cx="8825659" cy="1981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2"/>
          <p:cNvSpPr txBox="1">
            <a:spLocks noGrp="1"/>
          </p:cNvSpPr>
          <p:nvPr>
            <p:ph type="body" idx="1"/>
          </p:nvPr>
        </p:nvSpPr>
        <p:spPr>
          <a:xfrm>
            <a:off x="1154954" y="3657600"/>
            <a:ext cx="8825659" cy="23622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8" name="Google Shape;88;p12"/>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2"/>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574801" y="1447800"/>
            <a:ext cx="7999315" cy="232337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3"/>
          <p:cNvSpPr txBox="1">
            <a:spLocks noGrp="1"/>
          </p:cNvSpPr>
          <p:nvPr>
            <p:ph type="body" idx="1"/>
          </p:nvPr>
        </p:nvSpPr>
        <p:spPr>
          <a:xfrm>
            <a:off x="1930400" y="3771174"/>
            <a:ext cx="7279649" cy="342174"/>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b="0" i="0" cap="small">
                <a:solidFill>
                  <a:srgbClr val="86D1D8"/>
                </a:solidFill>
                <a:latin typeface="Century Gothic"/>
                <a:ea typeface="Century Gothic"/>
                <a:cs typeface="Century Gothic"/>
                <a:sym typeface="Century Gothic"/>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4" name="Google Shape;94;p13"/>
          <p:cNvSpPr txBox="1">
            <a:spLocks noGrp="1"/>
          </p:cNvSpPr>
          <p:nvPr>
            <p:ph type="body" idx="2"/>
          </p:nvPr>
        </p:nvSpPr>
        <p:spPr>
          <a:xfrm>
            <a:off x="1154954" y="4350657"/>
            <a:ext cx="8825659" cy="16764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5" name="Google Shape;95;p13"/>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3"/>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98" name="Google Shape;98;p13"/>
          <p:cNvSpPr txBox="1"/>
          <p:nvPr/>
        </p:nvSpPr>
        <p:spPr>
          <a:xfrm>
            <a:off x="898295" y="971253"/>
            <a:ext cx="801912" cy="196977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200" b="0" i="0">
                <a:solidFill>
                  <a:srgbClr val="86D1D8"/>
                </a:solidFill>
                <a:latin typeface="Arial"/>
                <a:ea typeface="Arial"/>
                <a:cs typeface="Arial"/>
                <a:sym typeface="Arial"/>
              </a:rPr>
              <a:t>“</a:t>
            </a:r>
            <a:endParaRPr/>
          </a:p>
        </p:txBody>
      </p:sp>
      <p:sp>
        <p:nvSpPr>
          <p:cNvPr id="99" name="Google Shape;99;p13"/>
          <p:cNvSpPr txBox="1"/>
          <p:nvPr/>
        </p:nvSpPr>
        <p:spPr>
          <a:xfrm>
            <a:off x="9330490" y="2613787"/>
            <a:ext cx="801912" cy="196977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200" b="0" i="0">
                <a:solidFill>
                  <a:srgbClr val="86D1D8"/>
                </a:solidFill>
                <a:latin typeface="Arial"/>
                <a:ea typeface="Arial"/>
                <a:cs typeface="Arial"/>
                <a:sym typeface="Arial"/>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0"/>
        <p:cNvGrpSpPr/>
        <p:nvPr/>
      </p:nvGrpSpPr>
      <p:grpSpPr>
        <a:xfrm>
          <a:off x="0" y="0"/>
          <a:ext cx="0" cy="0"/>
          <a:chOff x="0" y="0"/>
          <a:chExt cx="0" cy="0"/>
        </a:xfrm>
      </p:grpSpPr>
      <p:sp>
        <p:nvSpPr>
          <p:cNvPr id="101" name="Google Shape;101;p14"/>
          <p:cNvSpPr txBox="1">
            <a:spLocks noGrp="1"/>
          </p:cNvSpPr>
          <p:nvPr>
            <p:ph type="title"/>
          </p:nvPr>
        </p:nvSpPr>
        <p:spPr>
          <a:xfrm>
            <a:off x="1154954" y="3124201"/>
            <a:ext cx="8825660" cy="165318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4"/>
          <p:cNvSpPr txBox="1">
            <a:spLocks noGrp="1"/>
          </p:cNvSpPr>
          <p:nvPr>
            <p:ph type="body" idx="1"/>
          </p:nvPr>
        </p:nvSpPr>
        <p:spPr>
          <a:xfrm>
            <a:off x="1154954" y="4777381"/>
            <a:ext cx="8825659" cy="860400"/>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600"/>
              <a:buNone/>
              <a:defRPr sz="2000" cap="none">
                <a:solidFill>
                  <a:srgbClr val="86D1D8"/>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103" name="Google Shape;103;p14"/>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4"/>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5"/>
          <p:cNvSpPr txBox="1">
            <a:spLocks noGrp="1"/>
          </p:cNvSpPr>
          <p:nvPr>
            <p:ph type="body" idx="1"/>
          </p:nvPr>
        </p:nvSpPr>
        <p:spPr>
          <a:xfrm>
            <a:off x="632947" y="1981200"/>
            <a:ext cx="2946866"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09" name="Google Shape;109;p15"/>
          <p:cNvSpPr txBox="1">
            <a:spLocks noGrp="1"/>
          </p:cNvSpPr>
          <p:nvPr>
            <p:ph type="body" idx="2"/>
          </p:nvPr>
        </p:nvSpPr>
        <p:spPr>
          <a:xfrm>
            <a:off x="652463" y="2667000"/>
            <a:ext cx="2927350" cy="3589338"/>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10" name="Google Shape;110;p15"/>
          <p:cNvSpPr txBox="1">
            <a:spLocks noGrp="1"/>
          </p:cNvSpPr>
          <p:nvPr>
            <p:ph type="body" idx="3"/>
          </p:nvPr>
        </p:nvSpPr>
        <p:spPr>
          <a:xfrm>
            <a:off x="3883659" y="1981200"/>
            <a:ext cx="2936241"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11" name="Google Shape;111;p15"/>
          <p:cNvSpPr txBox="1">
            <a:spLocks noGrp="1"/>
          </p:cNvSpPr>
          <p:nvPr>
            <p:ph type="body" idx="4"/>
          </p:nvPr>
        </p:nvSpPr>
        <p:spPr>
          <a:xfrm>
            <a:off x="3873106" y="2667000"/>
            <a:ext cx="2946794" cy="3589338"/>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12" name="Google Shape;112;p15"/>
          <p:cNvSpPr txBox="1">
            <a:spLocks noGrp="1"/>
          </p:cNvSpPr>
          <p:nvPr>
            <p:ph type="body" idx="5"/>
          </p:nvPr>
        </p:nvSpPr>
        <p:spPr>
          <a:xfrm>
            <a:off x="7124700" y="1981200"/>
            <a:ext cx="293211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13" name="Google Shape;113;p15"/>
          <p:cNvSpPr txBox="1">
            <a:spLocks noGrp="1"/>
          </p:cNvSpPr>
          <p:nvPr>
            <p:ph type="body" idx="6"/>
          </p:nvPr>
        </p:nvSpPr>
        <p:spPr>
          <a:xfrm>
            <a:off x="7124700" y="2667000"/>
            <a:ext cx="2932113" cy="3589338"/>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114" name="Google Shape;114;p15"/>
          <p:cNvCxnSpPr/>
          <p:nvPr/>
        </p:nvCxnSpPr>
        <p:spPr>
          <a:xfrm>
            <a:off x="3726142"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115" name="Google Shape;115;p15"/>
          <p:cNvCxnSpPr/>
          <p:nvPr/>
        </p:nvCxnSpPr>
        <p:spPr>
          <a:xfrm>
            <a:off x="6962227" y="2133600"/>
            <a:ext cx="0" cy="3966882"/>
          </a:xfrm>
          <a:prstGeom prst="straightConnector1">
            <a:avLst/>
          </a:prstGeom>
          <a:noFill/>
          <a:ln w="12700" cap="flat" cmpd="sng">
            <a:solidFill>
              <a:srgbClr val="86D1D8">
                <a:alpha val="40000"/>
              </a:srgbClr>
            </a:solidFill>
            <a:prstDash val="solid"/>
            <a:round/>
            <a:headEnd type="none" w="sm" len="sm"/>
            <a:tailEnd type="none" w="sm" len="sm"/>
          </a:ln>
        </p:spPr>
      </p:cxnSp>
      <p:sp>
        <p:nvSpPr>
          <p:cNvPr id="116" name="Google Shape;116;p15"/>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5"/>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19"/>
        <p:cNvGrpSpPr/>
        <p:nvPr/>
      </p:nvGrpSpPr>
      <p:grpSpPr>
        <a:xfrm>
          <a:off x="0" y="0"/>
          <a:ext cx="0" cy="0"/>
          <a:chOff x="0" y="0"/>
          <a:chExt cx="0" cy="0"/>
        </a:xfrm>
      </p:grpSpPr>
      <p:sp>
        <p:nvSpPr>
          <p:cNvPr id="120" name="Google Shape;120;p16"/>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6"/>
          <p:cNvSpPr txBox="1">
            <a:spLocks noGrp="1"/>
          </p:cNvSpPr>
          <p:nvPr>
            <p:ph type="body" idx="1"/>
          </p:nvPr>
        </p:nvSpPr>
        <p:spPr>
          <a:xfrm>
            <a:off x="652463" y="4250949"/>
            <a:ext cx="2940050"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22" name="Google Shape;122;p16"/>
          <p:cNvSpPr>
            <a:spLocks noGrp="1"/>
          </p:cNvSpPr>
          <p:nvPr>
            <p:ph type="pic" idx="2"/>
          </p:nvPr>
        </p:nvSpPr>
        <p:spPr>
          <a:xfrm>
            <a:off x="652463" y="2209800"/>
            <a:ext cx="2940050"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23" name="Google Shape;123;p16"/>
          <p:cNvSpPr txBox="1">
            <a:spLocks noGrp="1"/>
          </p:cNvSpPr>
          <p:nvPr>
            <p:ph type="body" idx="3"/>
          </p:nvPr>
        </p:nvSpPr>
        <p:spPr>
          <a:xfrm>
            <a:off x="652463" y="4827211"/>
            <a:ext cx="2940050" cy="659189"/>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24" name="Google Shape;124;p16"/>
          <p:cNvSpPr txBox="1">
            <a:spLocks noGrp="1"/>
          </p:cNvSpPr>
          <p:nvPr>
            <p:ph type="body" idx="4"/>
          </p:nvPr>
        </p:nvSpPr>
        <p:spPr>
          <a:xfrm>
            <a:off x="3889375" y="4250949"/>
            <a:ext cx="2930525"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25" name="Google Shape;125;p16"/>
          <p:cNvSpPr>
            <a:spLocks noGrp="1"/>
          </p:cNvSpPr>
          <p:nvPr>
            <p:ph type="pic" idx="5"/>
          </p:nvPr>
        </p:nvSpPr>
        <p:spPr>
          <a:xfrm>
            <a:off x="3889374" y="2209800"/>
            <a:ext cx="2930525"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26" name="Google Shape;126;p16"/>
          <p:cNvSpPr txBox="1">
            <a:spLocks noGrp="1"/>
          </p:cNvSpPr>
          <p:nvPr>
            <p:ph type="body" idx="6"/>
          </p:nvPr>
        </p:nvSpPr>
        <p:spPr>
          <a:xfrm>
            <a:off x="3888022" y="4827210"/>
            <a:ext cx="2934406" cy="659189"/>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27" name="Google Shape;127;p16"/>
          <p:cNvSpPr txBox="1">
            <a:spLocks noGrp="1"/>
          </p:cNvSpPr>
          <p:nvPr>
            <p:ph type="body" idx="7"/>
          </p:nvPr>
        </p:nvSpPr>
        <p:spPr>
          <a:xfrm>
            <a:off x="7124700" y="4250949"/>
            <a:ext cx="293211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28" name="Google Shape;128;p16"/>
          <p:cNvSpPr>
            <a:spLocks noGrp="1"/>
          </p:cNvSpPr>
          <p:nvPr>
            <p:ph type="pic" idx="8"/>
          </p:nvPr>
        </p:nvSpPr>
        <p:spPr>
          <a:xfrm>
            <a:off x="7124699" y="2209800"/>
            <a:ext cx="2932113"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29" name="Google Shape;129;p16"/>
          <p:cNvSpPr txBox="1">
            <a:spLocks noGrp="1"/>
          </p:cNvSpPr>
          <p:nvPr>
            <p:ph type="body" idx="9"/>
          </p:nvPr>
        </p:nvSpPr>
        <p:spPr>
          <a:xfrm>
            <a:off x="7124575" y="4827208"/>
            <a:ext cx="2935997" cy="659189"/>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130" name="Google Shape;130;p16"/>
          <p:cNvCxnSpPr/>
          <p:nvPr/>
        </p:nvCxnSpPr>
        <p:spPr>
          <a:xfrm>
            <a:off x="3726142"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131" name="Google Shape;131;p16"/>
          <p:cNvCxnSpPr/>
          <p:nvPr/>
        </p:nvCxnSpPr>
        <p:spPr>
          <a:xfrm>
            <a:off x="6962227" y="2133600"/>
            <a:ext cx="0" cy="3966882"/>
          </a:xfrm>
          <a:prstGeom prst="straightConnector1">
            <a:avLst/>
          </a:prstGeom>
          <a:noFill/>
          <a:ln w="12700" cap="flat" cmpd="sng">
            <a:solidFill>
              <a:srgbClr val="86D1D8">
                <a:alpha val="40000"/>
              </a:srgbClr>
            </a:solidFill>
            <a:prstDash val="solid"/>
            <a:round/>
            <a:headEnd type="none" w="sm" len="sm"/>
            <a:tailEnd type="none" w="sm" len="sm"/>
          </a:ln>
        </p:spPr>
      </p:cxnSp>
      <p:sp>
        <p:nvSpPr>
          <p:cNvPr id="132" name="Google Shape;132;p16"/>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6"/>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5"/>
        <p:cNvGrpSpPr/>
        <p:nvPr/>
      </p:nvGrpSpPr>
      <p:grpSpPr>
        <a:xfrm>
          <a:off x="0" y="0"/>
          <a:ext cx="0" cy="0"/>
          <a:chOff x="0" y="0"/>
          <a:chExt cx="0" cy="0"/>
        </a:xfrm>
      </p:grpSpPr>
      <p:sp>
        <p:nvSpPr>
          <p:cNvPr id="136" name="Google Shape;136;p17"/>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7"/>
          <p:cNvSpPr txBox="1">
            <a:spLocks noGrp="1"/>
          </p:cNvSpPr>
          <p:nvPr>
            <p:ph type="body" idx="1"/>
          </p:nvPr>
        </p:nvSpPr>
        <p:spPr>
          <a:xfrm rot="5400000">
            <a:off x="3478842" y="-322612"/>
            <a:ext cx="4195481" cy="8946541"/>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8" name="Google Shape;138;p17"/>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7"/>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rot="5400000">
            <a:off x="6267450" y="2466975"/>
            <a:ext cx="5826125" cy="17526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8"/>
          <p:cNvSpPr txBox="1">
            <a:spLocks noGrp="1"/>
          </p:cNvSpPr>
          <p:nvPr>
            <p:ph type="body" idx="1"/>
          </p:nvPr>
        </p:nvSpPr>
        <p:spPr>
          <a:xfrm rot="5400000">
            <a:off x="1679575" y="-139699"/>
            <a:ext cx="5368924" cy="7423149"/>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4" name="Google Shape;144;p18"/>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8"/>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30" name="Google Shape;30;p3"/>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1154956" y="2861733"/>
            <a:ext cx="8825657" cy="191564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
          <p:cNvSpPr txBox="1">
            <a:spLocks noGrp="1"/>
          </p:cNvSpPr>
          <p:nvPr>
            <p:ph type="body" idx="1"/>
          </p:nvPr>
        </p:nvSpPr>
        <p:spPr>
          <a:xfrm>
            <a:off x="1154955" y="4777381"/>
            <a:ext cx="8825658" cy="860400"/>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600"/>
              <a:buNone/>
              <a:defRPr sz="2000" cap="none">
                <a:solidFill>
                  <a:srgbClr val="86D1D8"/>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36" name="Google Shape;36;p4"/>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5"/>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body" idx="1"/>
          </p:nvPr>
        </p:nvSpPr>
        <p:spPr>
          <a:xfrm>
            <a:off x="1103312" y="2060575"/>
            <a:ext cx="4396339" cy="4195763"/>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42" name="Google Shape;42;p5"/>
          <p:cNvSpPr txBox="1">
            <a:spLocks noGrp="1"/>
          </p:cNvSpPr>
          <p:nvPr>
            <p:ph type="body" idx="2"/>
          </p:nvPr>
        </p:nvSpPr>
        <p:spPr>
          <a:xfrm>
            <a:off x="5654493" y="2056092"/>
            <a:ext cx="4396341" cy="4200245"/>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43" name="Google Shape;43;p5"/>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body" idx="1"/>
          </p:nvPr>
        </p:nvSpPr>
        <p:spPr>
          <a:xfrm>
            <a:off x="1103313" y="1905000"/>
            <a:ext cx="439633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49" name="Google Shape;49;p6"/>
          <p:cNvSpPr txBox="1">
            <a:spLocks noGrp="1"/>
          </p:cNvSpPr>
          <p:nvPr>
            <p:ph type="body" idx="2"/>
          </p:nvPr>
        </p:nvSpPr>
        <p:spPr>
          <a:xfrm>
            <a:off x="1103312" y="2514600"/>
            <a:ext cx="4396339" cy="3741738"/>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50" name="Google Shape;50;p6"/>
          <p:cNvSpPr txBox="1">
            <a:spLocks noGrp="1"/>
          </p:cNvSpPr>
          <p:nvPr>
            <p:ph type="body" idx="3"/>
          </p:nvPr>
        </p:nvSpPr>
        <p:spPr>
          <a:xfrm>
            <a:off x="5654495" y="1905000"/>
            <a:ext cx="4396339"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51" name="Google Shape;51;p6"/>
          <p:cNvSpPr txBox="1">
            <a:spLocks noGrp="1"/>
          </p:cNvSpPr>
          <p:nvPr>
            <p:ph type="body" idx="4"/>
          </p:nvPr>
        </p:nvSpPr>
        <p:spPr>
          <a:xfrm>
            <a:off x="5654495" y="2514600"/>
            <a:ext cx="4396339" cy="3741738"/>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52" name="Google Shape;52;p6"/>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7"/>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8"/>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8"/>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9"/>
          <p:cNvSpPr txBox="1">
            <a:spLocks noGrp="1"/>
          </p:cNvSpPr>
          <p:nvPr>
            <p:ph type="title"/>
          </p:nvPr>
        </p:nvSpPr>
        <p:spPr>
          <a:xfrm>
            <a:off x="1154953" y="1447800"/>
            <a:ext cx="3401064" cy="1447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9"/>
          <p:cNvSpPr txBox="1">
            <a:spLocks noGrp="1"/>
          </p:cNvSpPr>
          <p:nvPr>
            <p:ph type="body" idx="1"/>
          </p:nvPr>
        </p:nvSpPr>
        <p:spPr>
          <a:xfrm>
            <a:off x="4784616" y="1447800"/>
            <a:ext cx="5195997" cy="4572000"/>
          </a:xfrm>
          <a:prstGeom prst="rect">
            <a:avLst/>
          </a:prstGeom>
          <a:noFill/>
          <a:ln>
            <a:noFill/>
          </a:ln>
        </p:spPr>
        <p:txBody>
          <a:bodyPr spcFirstLastPara="1" wrap="square" lIns="91425" tIns="45700" rIns="91425" bIns="45700" anchor="ctr" anchorCtr="0">
            <a:noAutofit/>
          </a:bodyPr>
          <a:lstStyle>
            <a:lvl1pPr marL="457200" lvl="0" indent="-330200" algn="l">
              <a:spcBef>
                <a:spcPts val="1000"/>
              </a:spcBef>
              <a:spcAft>
                <a:spcPts val="0"/>
              </a:spcAft>
              <a:buSzPts val="1600"/>
              <a:buChar char="►"/>
              <a:defRPr sz="2000"/>
            </a:lvl1pPr>
            <a:lvl2pPr marL="914400" lvl="1" indent="-320040" algn="l">
              <a:spcBef>
                <a:spcPts val="1000"/>
              </a:spcBef>
              <a:spcAft>
                <a:spcPts val="0"/>
              </a:spcAft>
              <a:buSzPts val="1440"/>
              <a:buChar char="►"/>
              <a:defRPr sz="1800"/>
            </a:lvl2pPr>
            <a:lvl3pPr marL="1371600" lvl="2" indent="-309880" algn="l">
              <a:spcBef>
                <a:spcPts val="1000"/>
              </a:spcBef>
              <a:spcAft>
                <a:spcPts val="0"/>
              </a:spcAft>
              <a:buSzPts val="1280"/>
              <a:buChar char="►"/>
              <a:defRPr sz="1600"/>
            </a:lvl3pPr>
            <a:lvl4pPr marL="1828800" lvl="3" indent="-299719" algn="l">
              <a:spcBef>
                <a:spcPts val="1000"/>
              </a:spcBef>
              <a:spcAft>
                <a:spcPts val="0"/>
              </a:spcAft>
              <a:buSzPts val="1120"/>
              <a:buChar char="►"/>
              <a:defRPr sz="1400"/>
            </a:lvl4pPr>
            <a:lvl5pPr marL="2286000" lvl="4" indent="-299720" algn="l">
              <a:spcBef>
                <a:spcPts val="1000"/>
              </a:spcBef>
              <a:spcAft>
                <a:spcPts val="0"/>
              </a:spcAft>
              <a:buSzPts val="1120"/>
              <a:buChar char="►"/>
              <a:defRPr sz="1400"/>
            </a:lvl5pPr>
            <a:lvl6pPr marL="2743200" lvl="5" indent="-299720" algn="l">
              <a:spcBef>
                <a:spcPts val="1000"/>
              </a:spcBef>
              <a:spcAft>
                <a:spcPts val="0"/>
              </a:spcAft>
              <a:buSzPts val="1120"/>
              <a:buChar char="►"/>
              <a:defRPr sz="1400"/>
            </a:lvl6pPr>
            <a:lvl7pPr marL="3200400" lvl="6" indent="-299720" algn="l">
              <a:spcBef>
                <a:spcPts val="1000"/>
              </a:spcBef>
              <a:spcAft>
                <a:spcPts val="0"/>
              </a:spcAft>
              <a:buSzPts val="1120"/>
              <a:buChar char="►"/>
              <a:defRPr sz="1400"/>
            </a:lvl7pPr>
            <a:lvl8pPr marL="3657600" lvl="7" indent="-299720" algn="l">
              <a:spcBef>
                <a:spcPts val="1000"/>
              </a:spcBef>
              <a:spcAft>
                <a:spcPts val="0"/>
              </a:spcAft>
              <a:buSzPts val="1120"/>
              <a:buChar char="►"/>
              <a:defRPr sz="1400"/>
            </a:lvl8pPr>
            <a:lvl9pPr marL="4114800" lvl="8" indent="-299720" algn="l">
              <a:spcBef>
                <a:spcPts val="1000"/>
              </a:spcBef>
              <a:spcAft>
                <a:spcPts val="0"/>
              </a:spcAft>
              <a:buSzPts val="1120"/>
              <a:buChar char="►"/>
              <a:defRPr sz="1400"/>
            </a:lvl9pPr>
          </a:lstStyle>
          <a:p>
            <a:endParaRPr/>
          </a:p>
        </p:txBody>
      </p:sp>
      <p:sp>
        <p:nvSpPr>
          <p:cNvPr id="67" name="Google Shape;67;p9"/>
          <p:cNvSpPr txBox="1">
            <a:spLocks noGrp="1"/>
          </p:cNvSpPr>
          <p:nvPr>
            <p:ph type="body" idx="2"/>
          </p:nvPr>
        </p:nvSpPr>
        <p:spPr>
          <a:xfrm>
            <a:off x="1154953" y="3129280"/>
            <a:ext cx="3401063" cy="2895599"/>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68" name="Google Shape;68;p9"/>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9"/>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10"/>
          <p:cNvSpPr txBox="1">
            <a:spLocks noGrp="1"/>
          </p:cNvSpPr>
          <p:nvPr>
            <p:ph type="title"/>
          </p:nvPr>
        </p:nvSpPr>
        <p:spPr>
          <a:xfrm>
            <a:off x="1153907" y="1854192"/>
            <a:ext cx="5092906" cy="157480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3600"/>
              <a:buFont typeface="Century Gothic"/>
              <a:buNone/>
              <a:defRPr sz="36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0"/>
          <p:cNvSpPr>
            <a:spLocks noGrp="1"/>
          </p:cNvSpPr>
          <p:nvPr>
            <p:ph type="pic" idx="2"/>
          </p:nvPr>
        </p:nvSpPr>
        <p:spPr>
          <a:xfrm>
            <a:off x="6949546" y="1143000"/>
            <a:ext cx="3200400" cy="4572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74" name="Google Shape;74;p10"/>
          <p:cNvSpPr txBox="1">
            <a:spLocks noGrp="1"/>
          </p:cNvSpPr>
          <p:nvPr>
            <p:ph type="body" idx="1"/>
          </p:nvPr>
        </p:nvSpPr>
        <p:spPr>
          <a:xfrm>
            <a:off x="1154954" y="3657600"/>
            <a:ext cx="5084979" cy="1371600"/>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75" name="Google Shape;75;p10"/>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20">
            <a:alphaModFix/>
          </a:blip>
          <a:srcRect l="3613"/>
          <a:stretch/>
        </p:blipFill>
        <p:spPr>
          <a:xfrm>
            <a:off x="0" y="2669685"/>
            <a:ext cx="4037012" cy="4188315"/>
          </a:xfrm>
          <a:prstGeom prst="rect">
            <a:avLst/>
          </a:prstGeom>
          <a:noFill/>
          <a:ln>
            <a:noFill/>
          </a:ln>
        </p:spPr>
      </p:pic>
      <p:pic>
        <p:nvPicPr>
          <p:cNvPr id="11" name="Google Shape;11;p1"/>
          <p:cNvPicPr preferRelativeResize="0"/>
          <p:nvPr/>
        </p:nvPicPr>
        <p:blipFill rotWithShape="1">
          <a:blip r:embed="rId21">
            <a:alphaModFix/>
          </a:blip>
          <a:srcRect l="35640"/>
          <a:stretch/>
        </p:blipFill>
        <p:spPr>
          <a:xfrm>
            <a:off x="0" y="2892347"/>
            <a:ext cx="1522412" cy="2365453"/>
          </a:xfrm>
          <a:prstGeom prst="rect">
            <a:avLst/>
          </a:prstGeom>
          <a:noFill/>
          <a:ln>
            <a:noFill/>
          </a:ln>
        </p:spPr>
      </p:pic>
      <p:sp>
        <p:nvSpPr>
          <p:cNvPr id="12" name="Google Shape;12;p1"/>
          <p:cNvSpPr/>
          <p:nvPr/>
        </p:nvSpPr>
        <p:spPr>
          <a:xfrm>
            <a:off x="860901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13;p1"/>
          <p:cNvPicPr preferRelativeResize="0"/>
          <p:nvPr/>
        </p:nvPicPr>
        <p:blipFill rotWithShape="1">
          <a:blip r:embed="rId22">
            <a:alphaModFix/>
          </a:blip>
          <a:srcRect t="28812"/>
          <a:stretch/>
        </p:blipFill>
        <p:spPr>
          <a:xfrm>
            <a:off x="7999412" y="0"/>
            <a:ext cx="1603387" cy="1141407"/>
          </a:xfrm>
          <a:prstGeom prst="rect">
            <a:avLst/>
          </a:prstGeom>
          <a:noFill/>
          <a:ln>
            <a:noFill/>
          </a:ln>
        </p:spPr>
      </p:pic>
      <p:pic>
        <p:nvPicPr>
          <p:cNvPr id="14" name="Google Shape;14;p1"/>
          <p:cNvPicPr preferRelativeResize="0"/>
          <p:nvPr/>
        </p:nvPicPr>
        <p:blipFill rotWithShape="1">
          <a:blip r:embed="rId23">
            <a:alphaModFix/>
          </a:blip>
          <a:srcRect b="23320"/>
          <a:stretch/>
        </p:blipFill>
        <p:spPr>
          <a:xfrm>
            <a:off x="8605878" y="6096000"/>
            <a:ext cx="993734" cy="762000"/>
          </a:xfrm>
          <a:prstGeom prst="rect">
            <a:avLst/>
          </a:prstGeom>
          <a:noFill/>
          <a:ln>
            <a:noFill/>
          </a:ln>
        </p:spPr>
      </p:pic>
      <p:sp>
        <p:nvSpPr>
          <p:cNvPr id="15" name="Google Shape;15;p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lt2"/>
              </a:buClr>
              <a:buSzPts val="4200"/>
              <a:buFont typeface="Century Gothic"/>
              <a:buNone/>
              <a:defRPr sz="42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7" name="Google Shape;17;p1"/>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Autofit/>
          </a:bodyPr>
          <a:lstStyle>
            <a:lvl1pPr marL="457200" marR="0" lvl="0" indent="-330200" algn="l" rtl="0">
              <a:spcBef>
                <a:spcPts val="1000"/>
              </a:spcBef>
              <a:spcAft>
                <a:spcPts val="0"/>
              </a:spcAft>
              <a:buClr>
                <a:srgbClr val="86D1D8"/>
              </a:buClr>
              <a:buSzPts val="16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914400" marR="0" lvl="1" indent="-320040" algn="l" rtl="0">
              <a:spcBef>
                <a:spcPts val="1000"/>
              </a:spcBef>
              <a:spcAft>
                <a:spcPts val="0"/>
              </a:spcAft>
              <a:buClr>
                <a:srgbClr val="86D1D8"/>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371600" marR="0" lvl="2" indent="-309880" algn="l" rtl="0">
              <a:spcBef>
                <a:spcPts val="1000"/>
              </a:spcBef>
              <a:spcAft>
                <a:spcPts val="0"/>
              </a:spcAft>
              <a:buClr>
                <a:srgbClr val="86D1D8"/>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828800" marR="0" lvl="3" indent="-299719"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286000" marR="0" lvl="4"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743200" marR="0" lvl="5"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3200400" marR="0" lvl="6"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657600" marR="0" lvl="7"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4114800" marR="0" lvl="8"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8" name="Google Shape;18;p1"/>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9" name="Google Shape;19;p1"/>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0" name="Google Shape;20;p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8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8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8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8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8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8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8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apa.org/helpcenter/road-resilienc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fs.cornell.edu/docs/node_doc/725_Culitvating%20Resilience%20June%20Facilities%20talk%20(00000002).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hyperlink" Target="https://www.apa.org/helpcenter/road-resilienc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9"/>
          <p:cNvSpPr txBox="1">
            <a:spLocks noGrp="1"/>
          </p:cNvSpPr>
          <p:nvPr>
            <p:ph type="ctrTitle"/>
          </p:nvPr>
        </p:nvSpPr>
        <p:spPr>
          <a:xfrm>
            <a:off x="1154955" y="1447800"/>
            <a:ext cx="8825658" cy="3329581"/>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7200"/>
              <a:buFont typeface="Century Gothic"/>
              <a:buNone/>
            </a:pPr>
            <a:r>
              <a:rPr lang="en-US"/>
              <a:t>How to Foster Resilience in Students</a:t>
            </a:r>
            <a:endParaRPr/>
          </a:p>
        </p:txBody>
      </p:sp>
      <p:sp>
        <p:nvSpPr>
          <p:cNvPr id="152" name="Google Shape;152;p19"/>
          <p:cNvSpPr txBox="1">
            <a:spLocks noGrp="1"/>
          </p:cNvSpPr>
          <p:nvPr>
            <p:ph type="subTitle" idx="1"/>
          </p:nvPr>
        </p:nvSpPr>
        <p:spPr>
          <a:xfrm>
            <a:off x="1154955" y="4777380"/>
            <a:ext cx="8825658" cy="86142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r>
              <a:rPr lang="en-US"/>
              <a:t>DR. HALEY FRENCH, LPC &amp; MS. RACHEL OJEDA, LPC </a:t>
            </a:r>
            <a:endParaRPr/>
          </a:p>
          <a:p>
            <a:pPr marL="0" lvl="0" indent="0" algn="l" rtl="0">
              <a:spcBef>
                <a:spcPts val="1000"/>
              </a:spcBef>
              <a:spcAft>
                <a:spcPts val="0"/>
              </a:spcAft>
              <a:buSzPts val="1600"/>
              <a:buNone/>
            </a:pPr>
            <a:r>
              <a:rPr lang="en-US"/>
              <a:t>ORU STUDENT COUNSELING SERVICES </a:t>
            </a:r>
            <a:endParaRPr/>
          </a:p>
          <a:p>
            <a:pPr marL="0" lvl="0" indent="0" algn="l" rtl="0">
              <a:spcBef>
                <a:spcPts val="1000"/>
              </a:spcBef>
              <a:spcAft>
                <a:spcPts val="0"/>
              </a:spcAft>
              <a:buSzPts val="16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8"/>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Students carry a lifetime of experience into the classroom</a:t>
            </a:r>
            <a:endParaRPr/>
          </a:p>
        </p:txBody>
      </p:sp>
      <p:pic>
        <p:nvPicPr>
          <p:cNvPr id="217" name="Google Shape;217;p28" descr="Image result for backpack with rocks"/>
          <p:cNvPicPr preferRelativeResize="0">
            <a:picLocks noGrp="1"/>
          </p:cNvPicPr>
          <p:nvPr>
            <p:ph type="body" idx="1"/>
          </p:nvPr>
        </p:nvPicPr>
        <p:blipFill rotWithShape="1">
          <a:blip r:embed="rId3">
            <a:alphaModFix/>
          </a:blip>
          <a:srcRect/>
          <a:stretch/>
        </p:blipFill>
        <p:spPr>
          <a:xfrm>
            <a:off x="707159" y="2069431"/>
            <a:ext cx="6972968" cy="3922295"/>
          </a:xfrm>
          <a:prstGeom prst="rect">
            <a:avLst/>
          </a:prstGeom>
          <a:noFill/>
          <a:ln>
            <a:noFill/>
          </a:ln>
        </p:spPr>
      </p:pic>
      <p:sp>
        <p:nvSpPr>
          <p:cNvPr id="218" name="Google Shape;218;p28"/>
          <p:cNvSpPr txBox="1"/>
          <p:nvPr/>
        </p:nvSpPr>
        <p:spPr>
          <a:xfrm>
            <a:off x="7892716" y="3015916"/>
            <a:ext cx="3392905"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We can assist students in learning how to off-load the ‘SAS’ (stress, anger, and sadness) that they carry by learning how to cope positively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9"/>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Stages of Development &amp; Resilience</a:t>
            </a:r>
            <a:endParaRPr/>
          </a:p>
        </p:txBody>
      </p:sp>
      <p:sp>
        <p:nvSpPr>
          <p:cNvPr id="224" name="Google Shape;224;p29"/>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1360"/>
              <a:buChar char="►"/>
            </a:pPr>
            <a:r>
              <a:rPr lang="en-US" sz="1700"/>
              <a:t>Identity vs. Role Confusion (Erikson, 1950)</a:t>
            </a:r>
            <a:endParaRPr/>
          </a:p>
          <a:p>
            <a:pPr marL="342900" lvl="0" indent="-342900" algn="l" rtl="0">
              <a:lnSpc>
                <a:spcPct val="80000"/>
              </a:lnSpc>
              <a:spcBef>
                <a:spcPts val="1000"/>
              </a:spcBef>
              <a:spcAft>
                <a:spcPts val="0"/>
              </a:spcAft>
              <a:buSzPts val="1360"/>
              <a:buChar char="►"/>
            </a:pPr>
            <a:r>
              <a:rPr lang="en-US" sz="1700"/>
              <a:t>Intimacy vs. Isolation (Erikson, 1950)</a:t>
            </a:r>
            <a:endParaRPr/>
          </a:p>
          <a:p>
            <a:pPr marL="342900" lvl="0" indent="-342900" algn="l" rtl="0">
              <a:lnSpc>
                <a:spcPct val="80000"/>
              </a:lnSpc>
              <a:spcBef>
                <a:spcPts val="1000"/>
              </a:spcBef>
              <a:spcAft>
                <a:spcPts val="0"/>
              </a:spcAft>
              <a:buSzPts val="1360"/>
              <a:buChar char="►"/>
            </a:pPr>
            <a:r>
              <a:rPr lang="en-US" sz="1700"/>
              <a:t>“Competence begets competence” (Masten, 2014, p. 73). </a:t>
            </a:r>
            <a:endParaRPr sz="1700"/>
          </a:p>
          <a:p>
            <a:pPr marL="342900" lvl="0" indent="-342900" algn="l" rtl="0">
              <a:lnSpc>
                <a:spcPct val="80000"/>
              </a:lnSpc>
              <a:spcBef>
                <a:spcPts val="1000"/>
              </a:spcBef>
              <a:spcAft>
                <a:spcPts val="0"/>
              </a:spcAft>
              <a:buSzPts val="1360"/>
              <a:buChar char="►"/>
            </a:pPr>
            <a:r>
              <a:rPr lang="en-US" sz="1700"/>
              <a:t>The transition to adulthood is a time in which a “convergence of opportunities and maturation of function” occurs that is “conducive to positive redirection of the life course” (Masten, 2014, p. 73). </a:t>
            </a:r>
            <a:endParaRPr/>
          </a:p>
          <a:p>
            <a:pPr marL="342900" lvl="0" indent="-342900" algn="l" rtl="0">
              <a:lnSpc>
                <a:spcPct val="80000"/>
              </a:lnSpc>
              <a:spcBef>
                <a:spcPts val="1000"/>
              </a:spcBef>
              <a:spcAft>
                <a:spcPts val="0"/>
              </a:spcAft>
              <a:buSzPts val="1360"/>
              <a:buChar char="►"/>
            </a:pPr>
            <a:r>
              <a:rPr lang="en-US" sz="1700"/>
              <a:t>“The transition to adulthood years appeared to be a window of opportunity for young people who had gotten off-track to take a more positive road, often heralded by a change of heart or surge in motivation to succeed…” (Masten, 2014, p. 77). </a:t>
            </a:r>
            <a:endParaRPr sz="1700"/>
          </a:p>
          <a:p>
            <a:pPr marL="342900" lvl="0" indent="-342900" algn="l" rtl="0">
              <a:lnSpc>
                <a:spcPct val="80000"/>
              </a:lnSpc>
              <a:spcBef>
                <a:spcPts val="1000"/>
              </a:spcBef>
              <a:spcAft>
                <a:spcPts val="0"/>
              </a:spcAft>
              <a:buSzPts val="1360"/>
              <a:buChar char="►"/>
            </a:pPr>
            <a:r>
              <a:rPr lang="en-US" sz="1700"/>
              <a:t>“During emerging adulthood, new planning capacity, motivation, and orientation to the future emerge in many young people, in conjunction with late-maturing aspects of brain development and function. These capacities coincide with opportunities that many societies provide during this age period to scaffold positive growth in the transition into adulthood…” (Masten, 2014, p. 78).</a:t>
            </a:r>
            <a:endParaRPr sz="1700"/>
          </a:p>
          <a:p>
            <a:pPr marL="0" lvl="0" indent="0" algn="l" rtl="0">
              <a:lnSpc>
                <a:spcPct val="80000"/>
              </a:lnSpc>
              <a:spcBef>
                <a:spcPts val="1000"/>
              </a:spcBef>
              <a:spcAft>
                <a:spcPts val="0"/>
              </a:spcAft>
              <a:buSzPts val="1360"/>
              <a:buNone/>
            </a:pPr>
            <a:endParaRPr sz="17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0"/>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Anti-fragility</a:t>
            </a:r>
            <a:endParaRPr/>
          </a:p>
        </p:txBody>
      </p:sp>
      <p:sp>
        <p:nvSpPr>
          <p:cNvPr id="230" name="Google Shape;230;p30"/>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1480"/>
              <a:buChar char="►"/>
            </a:pPr>
            <a:r>
              <a:rPr lang="en-US" sz="1850"/>
              <a:t>“But college is quite possibly the best environment on earth in which to come face-to face with people and ideas that are potentially offensive or even downright hostile. It is the ultimate mental gymnasium, full of advanced equipment, skilled trainers, and therapists standing by, just in case…” (Lukianoff &amp; Haidt, 2018, pp. 8-9).</a:t>
            </a:r>
            <a:endParaRPr sz="1850"/>
          </a:p>
          <a:p>
            <a:pPr marL="342900" lvl="0" indent="-342900" algn="l" rtl="0">
              <a:lnSpc>
                <a:spcPct val="80000"/>
              </a:lnSpc>
              <a:spcBef>
                <a:spcPts val="1000"/>
              </a:spcBef>
              <a:spcAft>
                <a:spcPts val="0"/>
              </a:spcAft>
              <a:buSzPts val="1480"/>
              <a:buChar char="►"/>
            </a:pPr>
            <a:r>
              <a:rPr lang="en-US" sz="1850"/>
              <a:t>“Human beings need physical and mental challenges and stressors, or we will deteriorate”(Lukianoff &amp; Haidt, 2018, p. 22).</a:t>
            </a:r>
            <a:endParaRPr sz="1850"/>
          </a:p>
          <a:p>
            <a:pPr marL="342900" lvl="0" indent="-342900" algn="l" rtl="0">
              <a:lnSpc>
                <a:spcPct val="80000"/>
              </a:lnSpc>
              <a:spcBef>
                <a:spcPts val="1000"/>
              </a:spcBef>
              <a:spcAft>
                <a:spcPts val="0"/>
              </a:spcAft>
              <a:buSzPts val="1480"/>
              <a:buChar char="►"/>
            </a:pPr>
            <a:r>
              <a:rPr lang="en-US" sz="1850"/>
              <a:t>“Many of the important systems in our economic and political system are like our immune systems: they require stressors and challenges to learn, adapt, and grow. Systems that are anti-fragile become weak, and inefficient when nothing challenges them or pushes them to respond vigorously” (Lukianoff &amp; Haidt, 2018, p. 23).</a:t>
            </a:r>
            <a:endParaRPr sz="1850"/>
          </a:p>
          <a:p>
            <a:pPr marL="342900" lvl="0" indent="-342900" algn="l" rtl="0">
              <a:lnSpc>
                <a:spcPct val="80000"/>
              </a:lnSpc>
              <a:spcBef>
                <a:spcPts val="1000"/>
              </a:spcBef>
              <a:spcAft>
                <a:spcPts val="0"/>
              </a:spcAft>
              <a:buSzPts val="1480"/>
              <a:buChar char="►"/>
            </a:pPr>
            <a:r>
              <a:rPr lang="en-US" sz="1850"/>
              <a:t>“…but we also glory in our sufferings, because we know suffering produces perseverance, perseverance character, and character hope” Romans 5:3-4 (NIV). </a:t>
            </a:r>
            <a:endParaRPr sz="185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1"/>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Cultivating Resilience in the University Context</a:t>
            </a:r>
            <a:endParaRPr/>
          </a:p>
        </p:txBody>
      </p:sp>
      <p:sp>
        <p:nvSpPr>
          <p:cNvPr id="236" name="Google Shape;236;p31"/>
          <p:cNvSpPr txBox="1">
            <a:spLocks noGrp="1"/>
          </p:cNvSpPr>
          <p:nvPr>
            <p:ph type="body" idx="1"/>
          </p:nvPr>
        </p:nvSpPr>
        <p:spPr>
          <a:xfrm>
            <a:off x="875201" y="2782834"/>
            <a:ext cx="8946541" cy="419548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Char char="►"/>
            </a:pPr>
            <a:r>
              <a:rPr lang="en-US"/>
              <a:t>“Colleges and universities at their best balance this dynamic tension of providing enough stress to challenge and motivate our students and our staffs without overwhelming them” (Eells, n.d.). </a:t>
            </a:r>
            <a:endParaRPr/>
          </a:p>
          <a:p>
            <a:pPr marL="0" lvl="0" indent="0" algn="l" rtl="0">
              <a:spcBef>
                <a:spcPts val="1000"/>
              </a:spcBef>
              <a:spcAft>
                <a:spcPts val="0"/>
              </a:spcAft>
              <a:buSzPts val="1600"/>
              <a:buNone/>
            </a:pPr>
            <a:endParaRPr/>
          </a:p>
          <a:p>
            <a:pPr marL="342900" lvl="0" indent="-342900" algn="l" rtl="0">
              <a:spcBef>
                <a:spcPts val="1000"/>
              </a:spcBef>
              <a:spcAft>
                <a:spcPts val="0"/>
              </a:spcAft>
              <a:buSzPts val="1600"/>
              <a:buChar char="►"/>
            </a:pPr>
            <a:r>
              <a:rPr lang="en-US"/>
              <a:t>“Teaching resilience as part of the process of learning can become part of the environment” (Eells, n.d.).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2"/>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ZPD &amp; Yerkes-Dodson Law</a:t>
            </a:r>
            <a:endParaRPr/>
          </a:p>
        </p:txBody>
      </p:sp>
      <p:pic>
        <p:nvPicPr>
          <p:cNvPr id="242" name="Google Shape;242;p32"/>
          <p:cNvPicPr preferRelativeResize="0"/>
          <p:nvPr/>
        </p:nvPicPr>
        <p:blipFill rotWithShape="1">
          <a:blip r:embed="rId3">
            <a:alphaModFix/>
          </a:blip>
          <a:srcRect/>
          <a:stretch/>
        </p:blipFill>
        <p:spPr>
          <a:xfrm>
            <a:off x="5510463" y="1956096"/>
            <a:ext cx="6355690" cy="3876971"/>
          </a:xfrm>
          <a:prstGeom prst="rect">
            <a:avLst/>
          </a:prstGeom>
          <a:noFill/>
          <a:ln>
            <a:noFill/>
          </a:ln>
        </p:spPr>
      </p:pic>
      <p:pic>
        <p:nvPicPr>
          <p:cNvPr id="243" name="Google Shape;243;p32"/>
          <p:cNvPicPr preferRelativeResize="0">
            <a:picLocks noGrp="1"/>
          </p:cNvPicPr>
          <p:nvPr>
            <p:ph type="body" idx="1"/>
          </p:nvPr>
        </p:nvPicPr>
        <p:blipFill rotWithShape="1">
          <a:blip r:embed="rId4">
            <a:alphaModFix/>
          </a:blip>
          <a:srcRect/>
          <a:stretch/>
        </p:blipFill>
        <p:spPr>
          <a:xfrm>
            <a:off x="330596" y="2412941"/>
            <a:ext cx="4554225" cy="3202363"/>
          </a:xfrm>
          <a:prstGeom prst="rect">
            <a:avLst/>
          </a:prstGeom>
          <a:noFill/>
          <a:ln>
            <a:noFill/>
          </a:ln>
        </p:spPr>
      </p:pic>
      <p:sp>
        <p:nvSpPr>
          <p:cNvPr id="244" name="Google Shape;244;p32"/>
          <p:cNvSpPr txBox="1"/>
          <p:nvPr/>
        </p:nvSpPr>
        <p:spPr>
          <a:xfrm>
            <a:off x="1074821" y="5833067"/>
            <a:ext cx="785261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“Education should not be intended to make people comfortable; it is meant to make them think” (Hannah Holborn Gray, as quoted in Lukianoff &amp; Haidt, 2018, p. 51).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3"/>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Dr. Eells of Cornell University – </a:t>
            </a:r>
            <a:br>
              <a:rPr lang="en-US"/>
            </a:br>
            <a:r>
              <a:rPr lang="en-US"/>
              <a:t>SAVES model</a:t>
            </a:r>
            <a:endParaRPr/>
          </a:p>
        </p:txBody>
      </p:sp>
      <p:sp>
        <p:nvSpPr>
          <p:cNvPr id="250" name="Google Shape;250;p33"/>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560"/>
              <a:buNone/>
            </a:pPr>
            <a:endParaRPr sz="3200"/>
          </a:p>
          <a:p>
            <a:pPr marL="342900" lvl="0" indent="-342900" algn="l" rtl="0">
              <a:spcBef>
                <a:spcPts val="1000"/>
              </a:spcBef>
              <a:spcAft>
                <a:spcPts val="0"/>
              </a:spcAft>
              <a:buSzPts val="2560"/>
              <a:buChar char="►"/>
            </a:pPr>
            <a:r>
              <a:rPr lang="en-US" sz="3200"/>
              <a:t>S - Social Connection</a:t>
            </a:r>
            <a:endParaRPr/>
          </a:p>
          <a:p>
            <a:pPr marL="342900" lvl="0" indent="-342900" algn="l" rtl="0">
              <a:spcBef>
                <a:spcPts val="1000"/>
              </a:spcBef>
              <a:spcAft>
                <a:spcPts val="0"/>
              </a:spcAft>
              <a:buSzPts val="2560"/>
              <a:buChar char="►"/>
            </a:pPr>
            <a:r>
              <a:rPr lang="en-US" sz="3200"/>
              <a:t>A – Attitude</a:t>
            </a:r>
            <a:endParaRPr/>
          </a:p>
          <a:p>
            <a:pPr marL="342900" lvl="0" indent="-342900" algn="l" rtl="0">
              <a:spcBef>
                <a:spcPts val="1000"/>
              </a:spcBef>
              <a:spcAft>
                <a:spcPts val="0"/>
              </a:spcAft>
              <a:buSzPts val="2560"/>
              <a:buChar char="►"/>
            </a:pPr>
            <a:r>
              <a:rPr lang="en-US" sz="3200"/>
              <a:t>V – Values</a:t>
            </a:r>
            <a:endParaRPr/>
          </a:p>
          <a:p>
            <a:pPr marL="342900" lvl="0" indent="-342900" algn="l" rtl="0">
              <a:spcBef>
                <a:spcPts val="1000"/>
              </a:spcBef>
              <a:spcAft>
                <a:spcPts val="0"/>
              </a:spcAft>
              <a:buSzPts val="2560"/>
              <a:buChar char="►"/>
            </a:pPr>
            <a:r>
              <a:rPr lang="en-US" sz="3200"/>
              <a:t>E – Emotions</a:t>
            </a:r>
            <a:endParaRPr/>
          </a:p>
          <a:p>
            <a:pPr marL="342900" lvl="0" indent="-342900" algn="l" rtl="0">
              <a:spcBef>
                <a:spcPts val="1000"/>
              </a:spcBef>
              <a:spcAft>
                <a:spcPts val="0"/>
              </a:spcAft>
              <a:buSzPts val="2560"/>
              <a:buChar char="►"/>
            </a:pPr>
            <a:r>
              <a:rPr lang="en-US" sz="3200"/>
              <a:t>S – Silliness </a:t>
            </a:r>
            <a:endParaRPr sz="3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4"/>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Social Connection</a:t>
            </a:r>
            <a:endParaRPr/>
          </a:p>
        </p:txBody>
      </p:sp>
      <p:sp>
        <p:nvSpPr>
          <p:cNvPr id="256" name="Google Shape;256;p34"/>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1776"/>
              <a:buChar char="►"/>
            </a:pPr>
            <a:r>
              <a:rPr lang="en-US" sz="2220"/>
              <a:t>Recognizing a need &amp; meeting it</a:t>
            </a:r>
            <a:endParaRPr/>
          </a:p>
          <a:p>
            <a:pPr marL="742950" lvl="1" indent="-285750" algn="l" rtl="0">
              <a:lnSpc>
                <a:spcPct val="80000"/>
              </a:lnSpc>
              <a:spcBef>
                <a:spcPts val="1000"/>
              </a:spcBef>
              <a:spcAft>
                <a:spcPts val="0"/>
              </a:spcAft>
              <a:buSzPts val="1628"/>
              <a:buChar char="►"/>
            </a:pPr>
            <a:r>
              <a:rPr lang="en-US" sz="2035"/>
              <a:t>Remember things about students</a:t>
            </a:r>
            <a:endParaRPr/>
          </a:p>
          <a:p>
            <a:pPr marL="742950" lvl="1" indent="-285750" algn="l" rtl="0">
              <a:lnSpc>
                <a:spcPct val="80000"/>
              </a:lnSpc>
              <a:spcBef>
                <a:spcPts val="1000"/>
              </a:spcBef>
              <a:spcAft>
                <a:spcPts val="0"/>
              </a:spcAft>
              <a:buSzPts val="1628"/>
              <a:buChar char="►"/>
            </a:pPr>
            <a:r>
              <a:rPr lang="en-US" sz="2035"/>
              <a:t>If class size allows, greet them by name</a:t>
            </a:r>
            <a:endParaRPr/>
          </a:p>
          <a:p>
            <a:pPr marL="742950" lvl="1" indent="-285750" algn="l" rtl="0">
              <a:lnSpc>
                <a:spcPct val="80000"/>
              </a:lnSpc>
              <a:spcBef>
                <a:spcPts val="1000"/>
              </a:spcBef>
              <a:spcAft>
                <a:spcPts val="0"/>
              </a:spcAft>
              <a:buSzPts val="1628"/>
              <a:buChar char="►"/>
            </a:pPr>
            <a:r>
              <a:rPr lang="en-US" sz="2035"/>
              <a:t>Staying a consistent version of yourself</a:t>
            </a:r>
            <a:endParaRPr/>
          </a:p>
          <a:p>
            <a:pPr marL="742950" lvl="1" indent="-285750" algn="l" rtl="0">
              <a:lnSpc>
                <a:spcPct val="80000"/>
              </a:lnSpc>
              <a:spcBef>
                <a:spcPts val="1000"/>
              </a:spcBef>
              <a:spcAft>
                <a:spcPts val="0"/>
              </a:spcAft>
              <a:buSzPts val="1628"/>
              <a:buChar char="►"/>
            </a:pPr>
            <a:r>
              <a:rPr lang="en-US" sz="2035"/>
              <a:t>Checking in on students (Ephesians 1:17-19)</a:t>
            </a:r>
            <a:endParaRPr/>
          </a:p>
          <a:p>
            <a:pPr marL="342900" lvl="0" indent="-342900" algn="l" rtl="0">
              <a:lnSpc>
                <a:spcPct val="80000"/>
              </a:lnSpc>
              <a:spcBef>
                <a:spcPts val="1000"/>
              </a:spcBef>
              <a:spcAft>
                <a:spcPts val="0"/>
              </a:spcAft>
              <a:buSzPts val="1776"/>
              <a:buChar char="►"/>
            </a:pPr>
            <a:r>
              <a:rPr lang="en-US" sz="2220"/>
              <a:t>Sociolinguistic Theory (Vygotsky) &amp; Social Learning Theory (Bandura)</a:t>
            </a:r>
            <a:endParaRPr/>
          </a:p>
          <a:p>
            <a:pPr marL="342900" lvl="0" indent="-342900" algn="l" rtl="0">
              <a:lnSpc>
                <a:spcPct val="80000"/>
              </a:lnSpc>
              <a:spcBef>
                <a:spcPts val="1000"/>
              </a:spcBef>
              <a:spcAft>
                <a:spcPts val="0"/>
              </a:spcAft>
              <a:buSzPts val="1776"/>
              <a:buChar char="►"/>
            </a:pPr>
            <a:r>
              <a:rPr lang="en-US" sz="2220"/>
              <a:t>Encouraging students to ask questions, “Smart people ask questions…”</a:t>
            </a:r>
            <a:endParaRPr/>
          </a:p>
          <a:p>
            <a:pPr marL="342900" lvl="0" indent="-342900" algn="l" rtl="0">
              <a:lnSpc>
                <a:spcPct val="80000"/>
              </a:lnSpc>
              <a:spcBef>
                <a:spcPts val="1000"/>
              </a:spcBef>
              <a:spcAft>
                <a:spcPts val="0"/>
              </a:spcAft>
              <a:buSzPts val="1776"/>
              <a:buChar char="►"/>
            </a:pPr>
            <a:r>
              <a:rPr lang="en-US" sz="2220"/>
              <a:t>Surround yourself with role models</a:t>
            </a:r>
            <a:endParaRPr/>
          </a:p>
          <a:p>
            <a:pPr marL="342900" lvl="0" indent="-342900" algn="l" rtl="0">
              <a:lnSpc>
                <a:spcPct val="80000"/>
              </a:lnSpc>
              <a:spcBef>
                <a:spcPts val="1000"/>
              </a:spcBef>
              <a:spcAft>
                <a:spcPts val="0"/>
              </a:spcAft>
              <a:buSzPts val="1776"/>
              <a:buChar char="►"/>
            </a:pPr>
            <a:r>
              <a:rPr lang="en-US" sz="2220"/>
              <a:t>Find a mentor</a:t>
            </a:r>
            <a:endParaRPr sz="222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5"/>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Attitude	</a:t>
            </a:r>
            <a:endParaRPr/>
          </a:p>
        </p:txBody>
      </p:sp>
      <p:sp>
        <p:nvSpPr>
          <p:cNvPr id="262" name="Google Shape;262;p35"/>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Char char="►"/>
            </a:pPr>
            <a:r>
              <a:rPr lang="en-US" sz="2400"/>
              <a:t>Permanence</a:t>
            </a:r>
            <a:endParaRPr/>
          </a:p>
          <a:p>
            <a:pPr marL="742950" lvl="1" indent="-285750" algn="l" rtl="0">
              <a:spcBef>
                <a:spcPts val="1000"/>
              </a:spcBef>
              <a:spcAft>
                <a:spcPts val="0"/>
              </a:spcAft>
              <a:buSzPts val="1760"/>
              <a:buChar char="►"/>
            </a:pPr>
            <a:r>
              <a:rPr lang="en-US" sz="2200"/>
              <a:t>Step back and realize that this will change</a:t>
            </a:r>
            <a:endParaRPr/>
          </a:p>
          <a:p>
            <a:pPr marL="342900" lvl="0" indent="-342900" algn="l" rtl="0">
              <a:spcBef>
                <a:spcPts val="1000"/>
              </a:spcBef>
              <a:spcAft>
                <a:spcPts val="0"/>
              </a:spcAft>
              <a:buSzPts val="1920"/>
              <a:buChar char="►"/>
            </a:pPr>
            <a:r>
              <a:rPr lang="en-US" sz="2400"/>
              <a:t>Pervasiveness</a:t>
            </a:r>
            <a:endParaRPr/>
          </a:p>
          <a:p>
            <a:pPr marL="742950" lvl="1" indent="-285750" algn="l" rtl="0">
              <a:spcBef>
                <a:spcPts val="1000"/>
              </a:spcBef>
              <a:spcAft>
                <a:spcPts val="0"/>
              </a:spcAft>
              <a:buSzPts val="1760"/>
              <a:buChar char="►"/>
            </a:pPr>
            <a:r>
              <a:rPr lang="en-US" sz="2200"/>
              <a:t>Learning how to ‘contain’ negative events and shift our focus to the positive</a:t>
            </a:r>
            <a:endParaRPr/>
          </a:p>
          <a:p>
            <a:pPr marL="342900" lvl="0" indent="-342900" algn="l" rtl="0">
              <a:spcBef>
                <a:spcPts val="1000"/>
              </a:spcBef>
              <a:spcAft>
                <a:spcPts val="0"/>
              </a:spcAft>
              <a:buSzPts val="1920"/>
              <a:buChar char="►"/>
            </a:pPr>
            <a:r>
              <a:rPr lang="en-US" sz="2400"/>
              <a:t>Personalization </a:t>
            </a:r>
            <a:endParaRPr/>
          </a:p>
          <a:p>
            <a:pPr marL="742950" lvl="1" indent="-285750" algn="l" rtl="0">
              <a:spcBef>
                <a:spcPts val="1000"/>
              </a:spcBef>
              <a:spcAft>
                <a:spcPts val="0"/>
              </a:spcAft>
              <a:buSzPts val="1760"/>
              <a:buChar char="►"/>
            </a:pPr>
            <a:r>
              <a:rPr lang="en-US" sz="2200"/>
              <a:t>Opening up to the broader context and history of a situation, and recognizing that it’s greater than me</a:t>
            </a:r>
            <a:endParaRPr/>
          </a:p>
          <a:p>
            <a:pPr marL="457200" lvl="1" indent="0" algn="l" rtl="0">
              <a:spcBef>
                <a:spcPts val="1000"/>
              </a:spcBef>
              <a:spcAft>
                <a:spcPts val="0"/>
              </a:spcAft>
              <a:buSzPts val="1760"/>
              <a:buNone/>
            </a:pPr>
            <a:r>
              <a:rPr lang="en-US" sz="2200"/>
              <a:t>(Eells, n.d.)</a:t>
            </a:r>
            <a:endParaRPr/>
          </a:p>
        </p:txBody>
      </p:sp>
      <p:pic>
        <p:nvPicPr>
          <p:cNvPr id="263" name="Google Shape;263;p35"/>
          <p:cNvPicPr preferRelativeResize="0"/>
          <p:nvPr/>
        </p:nvPicPr>
        <p:blipFill rotWithShape="1">
          <a:blip r:embed="rId3">
            <a:alphaModFix/>
          </a:blip>
          <a:srcRect/>
          <a:stretch/>
        </p:blipFill>
        <p:spPr>
          <a:xfrm>
            <a:off x="7101354" y="184484"/>
            <a:ext cx="3220987" cy="236535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6"/>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Values</a:t>
            </a:r>
            <a:endParaRPr/>
          </a:p>
        </p:txBody>
      </p:sp>
      <p:sp>
        <p:nvSpPr>
          <p:cNvPr id="269" name="Google Shape;269;p36"/>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Char char="►"/>
            </a:pPr>
            <a:r>
              <a:rPr lang="en-US"/>
              <a:t>Helping students recognize the value of school, beyond the degree</a:t>
            </a:r>
            <a:endParaRPr/>
          </a:p>
          <a:p>
            <a:pPr marL="742950" lvl="1" indent="-285750" algn="l" rtl="0">
              <a:spcBef>
                <a:spcPts val="1000"/>
              </a:spcBef>
              <a:spcAft>
                <a:spcPts val="0"/>
              </a:spcAft>
              <a:buSzPts val="1440"/>
              <a:buChar char="►"/>
            </a:pPr>
            <a:r>
              <a:rPr lang="en-US"/>
              <a:t>Building character and social skills that are valuable to the work force</a:t>
            </a:r>
            <a:endParaRPr/>
          </a:p>
          <a:p>
            <a:pPr marL="742950" lvl="1" indent="-285750" algn="l" rtl="0">
              <a:spcBef>
                <a:spcPts val="1000"/>
              </a:spcBef>
              <a:spcAft>
                <a:spcPts val="0"/>
              </a:spcAft>
              <a:buSzPts val="1440"/>
              <a:buChar char="►"/>
            </a:pPr>
            <a:r>
              <a:rPr lang="en-US"/>
              <a:t>Employers are looking for more than just a GPA</a:t>
            </a:r>
            <a:endParaRPr/>
          </a:p>
          <a:p>
            <a:pPr marL="342900" lvl="0" indent="-342900" algn="l" rtl="0">
              <a:spcBef>
                <a:spcPts val="1000"/>
              </a:spcBef>
              <a:spcAft>
                <a:spcPts val="0"/>
              </a:spcAft>
              <a:buSzPts val="1600"/>
              <a:buChar char="►"/>
            </a:pPr>
            <a:r>
              <a:rPr lang="en-US"/>
              <a:t>Understanding purpose by balancing uniqueness with humility</a:t>
            </a:r>
            <a:endParaRPr/>
          </a:p>
          <a:p>
            <a:pPr marL="342900" lvl="0" indent="-342900" algn="l" rtl="0">
              <a:spcBef>
                <a:spcPts val="1000"/>
              </a:spcBef>
              <a:spcAft>
                <a:spcPts val="0"/>
              </a:spcAft>
              <a:buSzPts val="1600"/>
              <a:buChar char="►"/>
            </a:pPr>
            <a:r>
              <a:rPr lang="en-US"/>
              <a:t>Finding pursuits that are meaningful</a:t>
            </a:r>
            <a:endParaRPr/>
          </a:p>
          <a:p>
            <a:pPr marL="742950" lvl="1" indent="-285750" algn="l" rtl="0">
              <a:spcBef>
                <a:spcPts val="1000"/>
              </a:spcBef>
              <a:spcAft>
                <a:spcPts val="0"/>
              </a:spcAft>
              <a:buSzPts val="1440"/>
              <a:buChar char="►"/>
            </a:pPr>
            <a:r>
              <a:rPr lang="en-US"/>
              <a:t>When surveyed the number one thing that Generation Z is looking for in work is a sense of meaning </a:t>
            </a:r>
            <a:endParaRPr/>
          </a:p>
          <a:p>
            <a:pPr marL="342900" lvl="0" indent="-342900" algn="l" rtl="0">
              <a:spcBef>
                <a:spcPts val="1000"/>
              </a:spcBef>
              <a:spcAft>
                <a:spcPts val="0"/>
              </a:spcAft>
              <a:buSzPts val="1600"/>
              <a:buChar char="►"/>
            </a:pPr>
            <a:r>
              <a:rPr lang="en-US"/>
              <a:t>Finding meaning even in pursuits that seem mundane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7"/>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Emotions</a:t>
            </a:r>
            <a:endParaRPr/>
          </a:p>
        </p:txBody>
      </p:sp>
      <p:sp>
        <p:nvSpPr>
          <p:cNvPr id="275" name="Google Shape;275;p37"/>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1360"/>
              <a:buChar char="►"/>
            </a:pPr>
            <a:r>
              <a:rPr lang="en-US" sz="1700"/>
              <a:t>Labeling &amp; expressing emotion (going beyond emojis and memes)</a:t>
            </a:r>
            <a:endParaRPr/>
          </a:p>
          <a:p>
            <a:pPr marL="342900" lvl="0" indent="-342900" algn="l" rtl="0">
              <a:lnSpc>
                <a:spcPct val="90000"/>
              </a:lnSpc>
              <a:spcBef>
                <a:spcPts val="1000"/>
              </a:spcBef>
              <a:spcAft>
                <a:spcPts val="0"/>
              </a:spcAft>
              <a:buSzPts val="1360"/>
              <a:buChar char="►"/>
            </a:pPr>
            <a:r>
              <a:rPr lang="en-US" sz="1700"/>
              <a:t>Emotions have a big impact on learning </a:t>
            </a:r>
            <a:endParaRPr/>
          </a:p>
          <a:p>
            <a:pPr marL="742950" lvl="1" indent="-285750" algn="l" rtl="0">
              <a:lnSpc>
                <a:spcPct val="90000"/>
              </a:lnSpc>
              <a:spcBef>
                <a:spcPts val="1000"/>
              </a:spcBef>
              <a:spcAft>
                <a:spcPts val="0"/>
              </a:spcAft>
              <a:buSzPts val="1224"/>
              <a:buChar char="►"/>
            </a:pPr>
            <a:r>
              <a:rPr lang="en-US" sz="1530"/>
              <a:t>Fear/Threat</a:t>
            </a:r>
            <a:endParaRPr/>
          </a:p>
          <a:p>
            <a:pPr marL="742950" lvl="1" indent="-285750" algn="l" rtl="0">
              <a:lnSpc>
                <a:spcPct val="90000"/>
              </a:lnSpc>
              <a:spcBef>
                <a:spcPts val="1000"/>
              </a:spcBef>
              <a:spcAft>
                <a:spcPts val="0"/>
              </a:spcAft>
              <a:buSzPts val="1224"/>
              <a:buChar char="►"/>
            </a:pPr>
            <a:r>
              <a:rPr lang="en-US" sz="1530"/>
              <a:t>Joy/Pleasure</a:t>
            </a:r>
            <a:endParaRPr/>
          </a:p>
          <a:p>
            <a:pPr marL="742950" lvl="1" indent="-285750" algn="l" rtl="0">
              <a:lnSpc>
                <a:spcPct val="90000"/>
              </a:lnSpc>
              <a:spcBef>
                <a:spcPts val="1000"/>
              </a:spcBef>
              <a:spcAft>
                <a:spcPts val="0"/>
              </a:spcAft>
              <a:buSzPts val="1224"/>
              <a:buChar char="►"/>
            </a:pPr>
            <a:r>
              <a:rPr lang="en-US" sz="1530"/>
              <a:t>Sadness/Disappointment</a:t>
            </a:r>
            <a:endParaRPr/>
          </a:p>
          <a:p>
            <a:pPr marL="742950" lvl="1" indent="-285750" algn="l" rtl="0">
              <a:lnSpc>
                <a:spcPct val="90000"/>
              </a:lnSpc>
              <a:spcBef>
                <a:spcPts val="1000"/>
              </a:spcBef>
              <a:spcAft>
                <a:spcPts val="0"/>
              </a:spcAft>
              <a:buSzPts val="1224"/>
              <a:buChar char="►"/>
            </a:pPr>
            <a:r>
              <a:rPr lang="en-US" sz="1530"/>
              <a:t>Anticipation/Curiosity </a:t>
            </a:r>
            <a:endParaRPr sz="1530"/>
          </a:p>
          <a:p>
            <a:pPr marL="342900" lvl="0" indent="-342900" algn="l" rtl="0">
              <a:lnSpc>
                <a:spcPct val="90000"/>
              </a:lnSpc>
              <a:spcBef>
                <a:spcPts val="1000"/>
              </a:spcBef>
              <a:spcAft>
                <a:spcPts val="0"/>
              </a:spcAft>
              <a:buSzPts val="1360"/>
              <a:buChar char="►"/>
            </a:pPr>
            <a:r>
              <a:rPr lang="en-US" sz="1700"/>
              <a:t>Perceived threat – high recovery time 30-90 minutes to return to a positive state of learning</a:t>
            </a:r>
            <a:endParaRPr/>
          </a:p>
          <a:p>
            <a:pPr marL="342900" lvl="0" indent="-342900" algn="l" rtl="0">
              <a:lnSpc>
                <a:spcPct val="90000"/>
              </a:lnSpc>
              <a:spcBef>
                <a:spcPts val="1000"/>
              </a:spcBef>
              <a:spcAft>
                <a:spcPts val="0"/>
              </a:spcAft>
              <a:buSzPts val="1360"/>
              <a:buChar char="►"/>
            </a:pPr>
            <a:r>
              <a:rPr lang="en-US" sz="1700"/>
              <a:t>Notice emotional states within the classroom &amp; knowing that you have the power to shift emotional states (as do your students) (Jensen, 2005, pp. 72-77).</a:t>
            </a:r>
            <a:endParaRPr sz="1700"/>
          </a:p>
          <a:p>
            <a:pPr marL="342900" lvl="0" indent="-342900" algn="l" rtl="0">
              <a:lnSpc>
                <a:spcPct val="90000"/>
              </a:lnSpc>
              <a:spcBef>
                <a:spcPts val="1000"/>
              </a:spcBef>
              <a:spcAft>
                <a:spcPts val="0"/>
              </a:spcAft>
              <a:buSzPts val="1360"/>
              <a:buChar char="►"/>
            </a:pPr>
            <a:r>
              <a:rPr lang="en-US" sz="1700"/>
              <a:t>“I've learned that people will forget what you said, people will forget what you did, but people will never forget how you made them feel” (Maya Angelou)</a:t>
            </a:r>
            <a:endParaRPr sz="17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0"/>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Life as a River</a:t>
            </a:r>
            <a:endParaRPr/>
          </a:p>
        </p:txBody>
      </p:sp>
      <p:pic>
        <p:nvPicPr>
          <p:cNvPr id="158" name="Google Shape;158;p20"/>
          <p:cNvPicPr preferRelativeResize="0">
            <a:picLocks noGrp="1"/>
          </p:cNvPicPr>
          <p:nvPr>
            <p:ph type="body" idx="1"/>
          </p:nvPr>
        </p:nvPicPr>
        <p:blipFill rotWithShape="1">
          <a:blip r:embed="rId3">
            <a:alphaModFix/>
          </a:blip>
          <a:srcRect/>
          <a:stretch/>
        </p:blipFill>
        <p:spPr>
          <a:xfrm>
            <a:off x="774448" y="2281614"/>
            <a:ext cx="4495385" cy="3124576"/>
          </a:xfrm>
          <a:prstGeom prst="rect">
            <a:avLst/>
          </a:prstGeom>
          <a:noFill/>
          <a:ln>
            <a:noFill/>
          </a:ln>
        </p:spPr>
      </p:pic>
      <p:pic>
        <p:nvPicPr>
          <p:cNvPr id="159" name="Google Shape;159;p20"/>
          <p:cNvPicPr preferRelativeResize="0"/>
          <p:nvPr/>
        </p:nvPicPr>
        <p:blipFill rotWithShape="1">
          <a:blip r:embed="rId4">
            <a:alphaModFix/>
          </a:blip>
          <a:srcRect/>
          <a:stretch/>
        </p:blipFill>
        <p:spPr>
          <a:xfrm>
            <a:off x="5967665" y="2281614"/>
            <a:ext cx="4154905" cy="311617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8"/>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Silliness	</a:t>
            </a:r>
            <a:endParaRPr/>
          </a:p>
        </p:txBody>
      </p:sp>
      <p:sp>
        <p:nvSpPr>
          <p:cNvPr id="281" name="Google Shape;281;p38"/>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Char char="►"/>
            </a:pPr>
            <a:r>
              <a:rPr lang="en-US"/>
              <a:t>“Authenticity”</a:t>
            </a:r>
            <a:endParaRPr/>
          </a:p>
          <a:p>
            <a:pPr marL="342900" lvl="0" indent="-342900" algn="l" rtl="0">
              <a:spcBef>
                <a:spcPts val="1000"/>
              </a:spcBef>
              <a:spcAft>
                <a:spcPts val="0"/>
              </a:spcAft>
              <a:buSzPts val="1600"/>
              <a:buChar char="►"/>
            </a:pPr>
            <a:r>
              <a:rPr lang="en-US"/>
              <a:t>What sets you apart from Google is who you are…</a:t>
            </a:r>
            <a:endParaRPr/>
          </a:p>
          <a:p>
            <a:pPr marL="342900" lvl="0" indent="-342900" algn="l" rtl="0">
              <a:spcBef>
                <a:spcPts val="1000"/>
              </a:spcBef>
              <a:spcAft>
                <a:spcPts val="0"/>
              </a:spcAft>
              <a:buSzPts val="1600"/>
              <a:buChar char="►"/>
            </a:pPr>
            <a:r>
              <a:rPr lang="en-US"/>
              <a:t>Not taking ourselves too seriously and recognizing opportunities to be human</a:t>
            </a:r>
            <a:endParaRPr/>
          </a:p>
          <a:p>
            <a:pPr marL="342900" lvl="0" indent="-342900" algn="l" rtl="0">
              <a:spcBef>
                <a:spcPts val="1000"/>
              </a:spcBef>
              <a:spcAft>
                <a:spcPts val="0"/>
              </a:spcAft>
              <a:buSzPts val="1600"/>
              <a:buChar char="►"/>
            </a:pPr>
            <a:r>
              <a:rPr lang="en-US"/>
              <a:t>We are teaching students all the time through our responses, behaviors, attitudes, preparedness – what messages do you send your students?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9"/>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Reflecting on Luke 5:5-11(NIV): A picture of resilience in Scripture</a:t>
            </a:r>
            <a:endParaRPr/>
          </a:p>
        </p:txBody>
      </p:sp>
      <p:sp>
        <p:nvSpPr>
          <p:cNvPr id="287" name="Google Shape;287;p39"/>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1120"/>
              <a:buChar char="►"/>
            </a:pPr>
            <a:r>
              <a:rPr lang="en-US" sz="1400" b="1"/>
              <a:t>5 </a:t>
            </a:r>
            <a:r>
              <a:rPr lang="en-US" sz="1400"/>
              <a:t>One day as Jesus was standing by the Lake of Gennesaret, the people were crowding around him and listening to the word of God. </a:t>
            </a:r>
            <a:r>
              <a:rPr lang="en-US" sz="1400" b="1" baseline="30000"/>
              <a:t>2 </a:t>
            </a:r>
            <a:r>
              <a:rPr lang="en-US" sz="1400"/>
              <a:t>He saw at the water’s edge two boats, left there by the fishermen, who were washing their nets. </a:t>
            </a:r>
            <a:r>
              <a:rPr lang="en-US" sz="1400" b="1" baseline="30000"/>
              <a:t>3 </a:t>
            </a:r>
            <a:r>
              <a:rPr lang="en-US" sz="1400"/>
              <a:t>He got into one of the boats, the one belonging to Simon, and asked him to put out a little from shore. Then he sat down and taught the people from the boat.</a:t>
            </a:r>
            <a:endParaRPr/>
          </a:p>
          <a:p>
            <a:pPr marL="342900" lvl="0" indent="-342900" algn="l" rtl="0">
              <a:lnSpc>
                <a:spcPct val="80000"/>
              </a:lnSpc>
              <a:spcBef>
                <a:spcPts val="1000"/>
              </a:spcBef>
              <a:spcAft>
                <a:spcPts val="0"/>
              </a:spcAft>
              <a:buSzPts val="1120"/>
              <a:buChar char="►"/>
            </a:pPr>
            <a:r>
              <a:rPr lang="en-US" sz="1400" b="1" baseline="30000"/>
              <a:t>4 </a:t>
            </a:r>
            <a:r>
              <a:rPr lang="en-US" sz="1400"/>
              <a:t>When he had finished speaking, he said to Simon, “Put out into deep water, and let down the nets for a catch.”</a:t>
            </a:r>
            <a:endParaRPr/>
          </a:p>
          <a:p>
            <a:pPr marL="342900" lvl="0" indent="-342900" algn="l" rtl="0">
              <a:lnSpc>
                <a:spcPct val="80000"/>
              </a:lnSpc>
              <a:spcBef>
                <a:spcPts val="1000"/>
              </a:spcBef>
              <a:spcAft>
                <a:spcPts val="0"/>
              </a:spcAft>
              <a:buSzPts val="1120"/>
              <a:buChar char="►"/>
            </a:pPr>
            <a:r>
              <a:rPr lang="en-US" sz="1400" b="1" baseline="30000"/>
              <a:t>5 </a:t>
            </a:r>
            <a:r>
              <a:rPr lang="en-US" sz="1400"/>
              <a:t>Simon answered, “Master, we’ve worked hard all night and haven’t caught anything. But because you say so, I will let down the nets.”</a:t>
            </a:r>
            <a:endParaRPr/>
          </a:p>
          <a:p>
            <a:pPr marL="342900" lvl="0" indent="-342900" algn="l" rtl="0">
              <a:lnSpc>
                <a:spcPct val="80000"/>
              </a:lnSpc>
              <a:spcBef>
                <a:spcPts val="1000"/>
              </a:spcBef>
              <a:spcAft>
                <a:spcPts val="0"/>
              </a:spcAft>
              <a:buSzPts val="1120"/>
              <a:buChar char="►"/>
            </a:pPr>
            <a:r>
              <a:rPr lang="en-US" sz="1400" b="1" baseline="30000"/>
              <a:t>6 </a:t>
            </a:r>
            <a:r>
              <a:rPr lang="en-US" sz="1400"/>
              <a:t>When they had done so, they caught such a large number of fish that their nets began to break. </a:t>
            </a:r>
            <a:r>
              <a:rPr lang="en-US" sz="1400" b="1" baseline="30000"/>
              <a:t>7 </a:t>
            </a:r>
            <a:r>
              <a:rPr lang="en-US" sz="1400"/>
              <a:t>So they signaled their partners in the other boat to come and help them, and they came and filled both boats so full that they began to sink.</a:t>
            </a:r>
            <a:endParaRPr/>
          </a:p>
          <a:p>
            <a:pPr marL="342900" lvl="0" indent="-342900" algn="l" rtl="0">
              <a:lnSpc>
                <a:spcPct val="80000"/>
              </a:lnSpc>
              <a:spcBef>
                <a:spcPts val="1000"/>
              </a:spcBef>
              <a:spcAft>
                <a:spcPts val="0"/>
              </a:spcAft>
              <a:buSzPts val="1120"/>
              <a:buChar char="►"/>
            </a:pPr>
            <a:r>
              <a:rPr lang="en-US" sz="1400" b="1" baseline="30000"/>
              <a:t>8 </a:t>
            </a:r>
            <a:r>
              <a:rPr lang="en-US" sz="1400"/>
              <a:t>When Simon Peter saw this, he fell at Jesus’ knees and said, “Go away from me, Lord; I am a sinful man!” </a:t>
            </a:r>
            <a:r>
              <a:rPr lang="en-US" sz="1400" b="1" baseline="30000"/>
              <a:t>9 </a:t>
            </a:r>
            <a:r>
              <a:rPr lang="en-US" sz="1400"/>
              <a:t>For he and all his companions were astonished at the catch of fish they had taken, </a:t>
            </a:r>
            <a:r>
              <a:rPr lang="en-US" sz="1400" b="1" baseline="30000"/>
              <a:t>10 </a:t>
            </a:r>
            <a:r>
              <a:rPr lang="en-US" sz="1400"/>
              <a:t>and so were James and John, the sons of Zebedee, Simon’s partners.</a:t>
            </a:r>
            <a:endParaRPr/>
          </a:p>
          <a:p>
            <a:pPr marL="342900" lvl="0" indent="-342900" algn="l" rtl="0">
              <a:lnSpc>
                <a:spcPct val="80000"/>
              </a:lnSpc>
              <a:spcBef>
                <a:spcPts val="1000"/>
              </a:spcBef>
              <a:spcAft>
                <a:spcPts val="0"/>
              </a:spcAft>
              <a:buSzPts val="1120"/>
              <a:buChar char="►"/>
            </a:pPr>
            <a:r>
              <a:rPr lang="en-US" sz="1400"/>
              <a:t>Then Jesus said to Simon, “Don’t be afraid; from now on you will fish for people.” </a:t>
            </a:r>
            <a:r>
              <a:rPr lang="en-US" sz="1400" b="1" baseline="30000"/>
              <a:t>11 </a:t>
            </a:r>
            <a:r>
              <a:rPr lang="en-US" sz="1400"/>
              <a:t>So they pulled their boats up on shore, left everything and followed him.</a:t>
            </a:r>
            <a:endParaRPr/>
          </a:p>
          <a:p>
            <a:pPr marL="0" lvl="0" indent="0" algn="l" rtl="0">
              <a:lnSpc>
                <a:spcPct val="80000"/>
              </a:lnSpc>
              <a:spcBef>
                <a:spcPts val="1000"/>
              </a:spcBef>
              <a:spcAft>
                <a:spcPts val="0"/>
              </a:spcAft>
              <a:buSzPts val="1120"/>
              <a:buNone/>
            </a:pPr>
            <a:endParaRPr sz="1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0"/>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References </a:t>
            </a:r>
            <a:endParaRPr/>
          </a:p>
        </p:txBody>
      </p:sp>
      <p:sp>
        <p:nvSpPr>
          <p:cNvPr id="293" name="Google Shape;293;p40"/>
          <p:cNvSpPr txBox="1">
            <a:spLocks noGrp="1"/>
          </p:cNvSpPr>
          <p:nvPr>
            <p:ph type="body" idx="1"/>
          </p:nvPr>
        </p:nvSpPr>
        <p:spPr>
          <a:xfrm>
            <a:off x="1376028" y="1523528"/>
            <a:ext cx="8946541" cy="419548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960"/>
              <a:buNone/>
            </a:pPr>
            <a:r>
              <a:rPr lang="en-US" sz="1200"/>
              <a:t>American Psychological Association (2019). The road to resilience. </a:t>
            </a:r>
            <a:r>
              <a:rPr lang="en-US" sz="1200" u="sng">
                <a:solidFill>
                  <a:schemeClr val="hlink"/>
                </a:solidFill>
                <a:hlinkClick r:id="rId3"/>
              </a:rPr>
              <a:t>https://www.apa.org/helpcenter/road-resilience</a:t>
            </a:r>
            <a:endParaRPr sz="1200"/>
          </a:p>
          <a:p>
            <a:pPr marL="0" lvl="0" indent="0" algn="l" rtl="0">
              <a:spcBef>
                <a:spcPts val="1000"/>
              </a:spcBef>
              <a:spcAft>
                <a:spcPts val="0"/>
              </a:spcAft>
              <a:buSzPts val="960"/>
              <a:buNone/>
            </a:pPr>
            <a:r>
              <a:rPr lang="en-US" sz="1200"/>
              <a:t>Eells, G. T. (n.d.). Cultivating resilience. PowerPoint. </a:t>
            </a:r>
            <a:r>
              <a:rPr lang="en-US" sz="1200" u="sng">
                <a:solidFill>
                  <a:schemeClr val="hlink"/>
                </a:solidFill>
                <a:hlinkClick r:id="rId4"/>
              </a:rPr>
              <a:t>https://www.fs.cornell.edu/docs/node_doc/725_Culitvating%20Resilience%20June%20Facilities%20talk%20(00000002).pdf</a:t>
            </a:r>
            <a:endParaRPr sz="1200"/>
          </a:p>
          <a:p>
            <a:pPr marL="0" lvl="0" indent="0" algn="l" rtl="0">
              <a:spcBef>
                <a:spcPts val="1000"/>
              </a:spcBef>
              <a:spcAft>
                <a:spcPts val="0"/>
              </a:spcAft>
              <a:buSzPts val="960"/>
              <a:buNone/>
            </a:pPr>
            <a:r>
              <a:rPr lang="en-US" sz="1200"/>
              <a:t>Erikson, E. H. (1950). </a:t>
            </a:r>
            <a:r>
              <a:rPr lang="en-US" sz="1200" i="1"/>
              <a:t>Childhood and society</a:t>
            </a:r>
            <a:r>
              <a:rPr lang="en-US" sz="1200"/>
              <a:t>. New York, NY: W.W. Norton &amp; Co.</a:t>
            </a:r>
            <a:endParaRPr/>
          </a:p>
          <a:p>
            <a:pPr marL="0" lvl="0" indent="0" algn="l" rtl="0">
              <a:spcBef>
                <a:spcPts val="1000"/>
              </a:spcBef>
              <a:spcAft>
                <a:spcPts val="0"/>
              </a:spcAft>
              <a:buSzPts val="960"/>
              <a:buNone/>
            </a:pPr>
            <a:r>
              <a:rPr lang="en-US" sz="1200"/>
              <a:t>Jensen, E. (2005). </a:t>
            </a:r>
            <a:r>
              <a:rPr lang="en-US" sz="1200" i="1"/>
              <a:t>Teaching with the brain in mind</a:t>
            </a:r>
            <a:r>
              <a:rPr lang="en-US" sz="1200"/>
              <a:t>. Alexandria, VA: ASCD. </a:t>
            </a:r>
            <a:endParaRPr/>
          </a:p>
          <a:p>
            <a:pPr marL="0" lvl="0" indent="0" algn="l" rtl="0">
              <a:spcBef>
                <a:spcPts val="1000"/>
              </a:spcBef>
              <a:spcAft>
                <a:spcPts val="0"/>
              </a:spcAft>
              <a:buSzPts val="960"/>
              <a:buNone/>
            </a:pPr>
            <a:r>
              <a:rPr lang="en-US" sz="1200"/>
              <a:t>Lukianoff, G. &amp; Haidt, J. (2018). </a:t>
            </a:r>
            <a:r>
              <a:rPr lang="en-US" sz="1200" i="1"/>
              <a:t>The coddling of the American mind: How good intentions and bad ideas are setting up a generation for failure</a:t>
            </a:r>
            <a:r>
              <a:rPr lang="en-US" sz="1200"/>
              <a:t>. New York, NY: Penguin  Books. </a:t>
            </a:r>
            <a:endParaRPr/>
          </a:p>
          <a:p>
            <a:pPr marL="0" lvl="0" indent="0" algn="l" rtl="0">
              <a:spcBef>
                <a:spcPts val="1000"/>
              </a:spcBef>
              <a:spcAft>
                <a:spcPts val="0"/>
              </a:spcAft>
              <a:buSzPts val="960"/>
              <a:buNone/>
            </a:pPr>
            <a:r>
              <a:rPr lang="en-US" sz="1200"/>
              <a:t>Masten, A. (2001). Ordinary magic: resilience processes in development. </a:t>
            </a:r>
            <a:r>
              <a:rPr lang="en-US" sz="1200" i="1"/>
              <a:t>American Psychologist, 56(3)</a:t>
            </a:r>
            <a:r>
              <a:rPr lang="en-US" sz="1200"/>
              <a:t>, pp. 227-238. </a:t>
            </a:r>
            <a:endParaRPr/>
          </a:p>
          <a:p>
            <a:pPr marL="0" lvl="0" indent="0" algn="l" rtl="0">
              <a:spcBef>
                <a:spcPts val="1000"/>
              </a:spcBef>
              <a:spcAft>
                <a:spcPts val="0"/>
              </a:spcAft>
              <a:buSzPts val="960"/>
              <a:buNone/>
            </a:pPr>
            <a:r>
              <a:rPr lang="en-US" sz="1200"/>
              <a:t>Masten, A. (2014). </a:t>
            </a:r>
            <a:r>
              <a:rPr lang="en-US" sz="1200" i="1"/>
              <a:t>Ordinary magic: Resilience in development</a:t>
            </a:r>
            <a:r>
              <a:rPr lang="en-US" sz="1200"/>
              <a:t>. New York, NY: Guilford Press. </a:t>
            </a:r>
            <a:endParaRPr/>
          </a:p>
          <a:p>
            <a:pPr marL="0" lvl="0" indent="0" algn="l" rtl="0">
              <a:spcBef>
                <a:spcPts val="1000"/>
              </a:spcBef>
              <a:spcAft>
                <a:spcPts val="0"/>
              </a:spcAft>
              <a:buSzPts val="960"/>
              <a:buNone/>
            </a:pP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1"/>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Helpers &amp; Inhibitors to Flow </a:t>
            </a:r>
            <a:endParaRPr/>
          </a:p>
        </p:txBody>
      </p:sp>
      <p:pic>
        <p:nvPicPr>
          <p:cNvPr id="165" name="Google Shape;165;p21"/>
          <p:cNvPicPr preferRelativeResize="0"/>
          <p:nvPr/>
        </p:nvPicPr>
        <p:blipFill rotWithShape="1">
          <a:blip r:embed="rId3">
            <a:alphaModFix/>
          </a:blip>
          <a:srcRect/>
          <a:stretch/>
        </p:blipFill>
        <p:spPr>
          <a:xfrm>
            <a:off x="6574067" y="2502567"/>
            <a:ext cx="4748665" cy="3160783"/>
          </a:xfrm>
          <a:prstGeom prst="rect">
            <a:avLst/>
          </a:prstGeom>
          <a:noFill/>
          <a:ln>
            <a:noFill/>
          </a:ln>
        </p:spPr>
      </p:pic>
      <p:pic>
        <p:nvPicPr>
          <p:cNvPr id="166" name="Google Shape;166;p21"/>
          <p:cNvPicPr preferRelativeResize="0"/>
          <p:nvPr/>
        </p:nvPicPr>
        <p:blipFill rotWithShape="1">
          <a:blip r:embed="rId4">
            <a:alphaModFix/>
          </a:blip>
          <a:srcRect/>
          <a:stretch/>
        </p:blipFill>
        <p:spPr>
          <a:xfrm>
            <a:off x="561474" y="2093495"/>
            <a:ext cx="2690648" cy="2085474"/>
          </a:xfrm>
          <a:prstGeom prst="rect">
            <a:avLst/>
          </a:prstGeom>
          <a:noFill/>
          <a:ln>
            <a:noFill/>
          </a:ln>
        </p:spPr>
      </p:pic>
      <p:pic>
        <p:nvPicPr>
          <p:cNvPr id="167" name="Google Shape;167;p21"/>
          <p:cNvPicPr preferRelativeResize="0"/>
          <p:nvPr/>
        </p:nvPicPr>
        <p:blipFill rotWithShape="1">
          <a:blip r:embed="rId5">
            <a:alphaModFix/>
          </a:blip>
          <a:srcRect/>
          <a:stretch/>
        </p:blipFill>
        <p:spPr>
          <a:xfrm>
            <a:off x="561475" y="4267200"/>
            <a:ext cx="2690648" cy="1989222"/>
          </a:xfrm>
          <a:prstGeom prst="rect">
            <a:avLst/>
          </a:prstGeom>
          <a:noFill/>
          <a:ln>
            <a:noFill/>
          </a:ln>
        </p:spPr>
      </p:pic>
      <p:pic>
        <p:nvPicPr>
          <p:cNvPr id="168" name="Google Shape;168;p21"/>
          <p:cNvPicPr preferRelativeResize="0"/>
          <p:nvPr/>
        </p:nvPicPr>
        <p:blipFill rotWithShape="1">
          <a:blip r:embed="rId6">
            <a:alphaModFix/>
          </a:blip>
          <a:srcRect/>
          <a:stretch/>
        </p:blipFill>
        <p:spPr>
          <a:xfrm>
            <a:off x="3393104" y="3177465"/>
            <a:ext cx="3039979" cy="217947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2"/>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Defining Resilience: What is it?</a:t>
            </a:r>
            <a:endParaRPr/>
          </a:p>
        </p:txBody>
      </p:sp>
      <p:sp>
        <p:nvSpPr>
          <p:cNvPr id="174" name="Google Shape;174;p22"/>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1600"/>
              <a:buChar char="►"/>
            </a:pPr>
            <a:r>
              <a:rPr lang="en-US"/>
              <a:t>“Resilience is the process of adapting well in the face of adversity, trauma, tragedy, threats or significant sources of stress— such as family and relationship problems, serious health problems or workplace and financial stressors. It means ‘bouncing back’ from difficult experiences” (American Psychological Association, 2019).</a:t>
            </a:r>
            <a:endParaRPr/>
          </a:p>
          <a:p>
            <a:pPr marL="742950" lvl="1" indent="-285750" algn="l" rtl="0">
              <a:lnSpc>
                <a:spcPct val="90000"/>
              </a:lnSpc>
              <a:spcBef>
                <a:spcPts val="1000"/>
              </a:spcBef>
              <a:spcAft>
                <a:spcPts val="0"/>
              </a:spcAft>
              <a:buSzPts val="1440"/>
              <a:buChar char="►"/>
            </a:pPr>
            <a:r>
              <a:rPr lang="en-US"/>
              <a:t>Resilience is not extraordinary, but a “common phenomenon arising from ordinary human adaptive processes” (Masten, 2001, p. 234). </a:t>
            </a:r>
            <a:endParaRPr/>
          </a:p>
          <a:p>
            <a:pPr marL="742950" lvl="1" indent="-285750" algn="l" rtl="0">
              <a:lnSpc>
                <a:spcPct val="90000"/>
              </a:lnSpc>
              <a:spcBef>
                <a:spcPts val="1000"/>
              </a:spcBef>
              <a:spcAft>
                <a:spcPts val="0"/>
              </a:spcAft>
              <a:buSzPts val="1440"/>
              <a:buChar char="►"/>
            </a:pPr>
            <a:r>
              <a:rPr lang="en-US"/>
              <a:t>Resilience does not mean that a person does not experience adversity. In fact, the development of resilience must involve a ‘threat’ to which the individual adapts (Masten, 2001). </a:t>
            </a:r>
            <a:endParaRPr/>
          </a:p>
          <a:p>
            <a:pPr marL="742950" lvl="1" indent="-285750" algn="l" rtl="0">
              <a:lnSpc>
                <a:spcPct val="90000"/>
              </a:lnSpc>
              <a:spcBef>
                <a:spcPts val="1000"/>
              </a:spcBef>
              <a:spcAft>
                <a:spcPts val="0"/>
              </a:spcAft>
              <a:buSzPts val="1440"/>
              <a:buChar char="►"/>
            </a:pPr>
            <a:r>
              <a:rPr lang="en-US"/>
              <a:t>Resilience is not ‘innate’ in some people and absent from others. It can be developed and learned by anyone, and it involves thoughts, actions, and behaviors. </a:t>
            </a:r>
            <a:endParaRPr/>
          </a:p>
          <a:p>
            <a:pPr marL="457200" lvl="1" indent="0" algn="l" rtl="0">
              <a:lnSpc>
                <a:spcPct val="90000"/>
              </a:lnSpc>
              <a:spcBef>
                <a:spcPts val="1000"/>
              </a:spcBef>
              <a:spcAft>
                <a:spcPts val="0"/>
              </a:spcAft>
              <a:buSzPts val="880"/>
              <a:buNone/>
            </a:pPr>
            <a:r>
              <a:rPr lang="en-US" sz="1100"/>
              <a:t>(American Psychological Association, 2019, </a:t>
            </a:r>
            <a:r>
              <a:rPr lang="en-US" sz="1100" u="sng">
                <a:solidFill>
                  <a:schemeClr val="hlink"/>
                </a:solidFill>
                <a:hlinkClick r:id="rId3"/>
              </a:rPr>
              <a:t>https://www.apa.org/helpcenter/road-resilience</a:t>
            </a:r>
            <a:r>
              <a:rPr lang="en-US" sz="1100"/>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3"/>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Resilience</a:t>
            </a:r>
            <a:endParaRPr/>
          </a:p>
        </p:txBody>
      </p:sp>
      <p:sp>
        <p:nvSpPr>
          <p:cNvPr id="180" name="Google Shape;180;p23"/>
          <p:cNvSpPr txBox="1">
            <a:spLocks noGrp="1"/>
          </p:cNvSpPr>
          <p:nvPr>
            <p:ph type="body" idx="1"/>
          </p:nvPr>
        </p:nvSpPr>
        <p:spPr>
          <a:xfrm>
            <a:off x="1104293" y="2478033"/>
            <a:ext cx="8946541" cy="419548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Char char="►"/>
            </a:pPr>
            <a:r>
              <a:rPr lang="en-US"/>
              <a:t>“Stems from the Latin word </a:t>
            </a:r>
            <a:r>
              <a:rPr lang="en-US" i="1"/>
              <a:t>resilire </a:t>
            </a:r>
            <a:r>
              <a:rPr lang="en-US"/>
              <a:t>(to rebound)”… “referring to the property of elasticity or springing back, much as a rubber band does after it’s stretched…” (Masten, 2014, p. 9)</a:t>
            </a:r>
            <a:endParaRPr/>
          </a:p>
          <a:p>
            <a:pPr marL="342900" lvl="0" indent="-342900" algn="l" rtl="0">
              <a:spcBef>
                <a:spcPts val="1000"/>
              </a:spcBef>
              <a:spcAft>
                <a:spcPts val="0"/>
              </a:spcAft>
              <a:buSzPts val="1600"/>
              <a:buChar char="►"/>
            </a:pPr>
            <a:r>
              <a:rPr lang="en-US"/>
              <a:t>“In engineering science, materials are said to be resilient when they resist cracking or breaking under stress or return to original form after distortion by stress or load…” (Gunederson, Folke, &amp; Janssen, as quoted in Masten, 2014, p. 9).</a:t>
            </a:r>
            <a:endParaRPr/>
          </a:p>
          <a:p>
            <a:pPr marL="342900" lvl="0" indent="-342900" algn="l" rtl="0">
              <a:spcBef>
                <a:spcPts val="1000"/>
              </a:spcBef>
              <a:spcAft>
                <a:spcPts val="0"/>
              </a:spcAft>
              <a:buSzPts val="1600"/>
              <a:buChar char="►"/>
            </a:pPr>
            <a:r>
              <a:rPr lang="en-US"/>
              <a:t>“…referring to the process of successful transformation to a stable new functional state…” (Masten, 2014, p. 9).</a:t>
            </a:r>
            <a:endParaRPr/>
          </a:p>
          <a:p>
            <a:pPr marL="0" lvl="0" indent="0" algn="l" rtl="0">
              <a:spcBef>
                <a:spcPts val="1000"/>
              </a:spcBef>
              <a:spcAft>
                <a:spcPts val="0"/>
              </a:spcAft>
              <a:buSzPts val="1600"/>
              <a:buNone/>
            </a:pPr>
            <a:endParaRPr/>
          </a:p>
        </p:txBody>
      </p:sp>
      <p:pic>
        <p:nvPicPr>
          <p:cNvPr id="181" name="Google Shape;181;p23" descr="Image result for rubber band resilience"/>
          <p:cNvPicPr preferRelativeResize="0"/>
          <p:nvPr/>
        </p:nvPicPr>
        <p:blipFill rotWithShape="1">
          <a:blip r:embed="rId3">
            <a:alphaModFix/>
          </a:blip>
          <a:srcRect/>
          <a:stretch/>
        </p:blipFill>
        <p:spPr>
          <a:xfrm>
            <a:off x="4038784" y="110172"/>
            <a:ext cx="2619375" cy="17430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4"/>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ACEs </a:t>
            </a:r>
            <a:br>
              <a:rPr lang="en-US"/>
            </a:br>
            <a:r>
              <a:rPr lang="en-US"/>
              <a:t>(Adverse Childhood Experiences)</a:t>
            </a:r>
            <a:endParaRPr/>
          </a:p>
        </p:txBody>
      </p:sp>
      <p:pic>
        <p:nvPicPr>
          <p:cNvPr id="187" name="Google Shape;187;p24" descr="Image result for pictures of ACES list"/>
          <p:cNvPicPr preferRelativeResize="0"/>
          <p:nvPr/>
        </p:nvPicPr>
        <p:blipFill rotWithShape="1">
          <a:blip r:embed="rId3">
            <a:alphaModFix/>
          </a:blip>
          <a:srcRect/>
          <a:stretch/>
        </p:blipFill>
        <p:spPr>
          <a:xfrm>
            <a:off x="401695" y="1994985"/>
            <a:ext cx="5385721" cy="4373729"/>
          </a:xfrm>
          <a:prstGeom prst="rect">
            <a:avLst/>
          </a:prstGeom>
          <a:noFill/>
          <a:ln>
            <a:noFill/>
          </a:ln>
        </p:spPr>
      </p:pic>
      <p:pic>
        <p:nvPicPr>
          <p:cNvPr id="188" name="Google Shape;188;p24"/>
          <p:cNvPicPr preferRelativeResize="0"/>
          <p:nvPr/>
        </p:nvPicPr>
        <p:blipFill rotWithShape="1">
          <a:blip r:embed="rId4">
            <a:alphaModFix/>
          </a:blip>
          <a:srcRect/>
          <a:stretch/>
        </p:blipFill>
        <p:spPr>
          <a:xfrm>
            <a:off x="5959419" y="2366210"/>
            <a:ext cx="6071939" cy="341546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5"/>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PACEs (Protective and Compensatory Experiences)</a:t>
            </a:r>
            <a:endParaRPr/>
          </a:p>
        </p:txBody>
      </p:sp>
      <p:pic>
        <p:nvPicPr>
          <p:cNvPr id="194" name="Google Shape;194;p25"/>
          <p:cNvPicPr preferRelativeResize="0"/>
          <p:nvPr/>
        </p:nvPicPr>
        <p:blipFill rotWithShape="1">
          <a:blip r:embed="rId3">
            <a:alphaModFix/>
          </a:blip>
          <a:srcRect/>
          <a:stretch/>
        </p:blipFill>
        <p:spPr>
          <a:xfrm>
            <a:off x="829427" y="1836436"/>
            <a:ext cx="9509710" cy="502156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6"/>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Nested development &amp; Nested Support Systems</a:t>
            </a:r>
            <a:endParaRPr/>
          </a:p>
        </p:txBody>
      </p:sp>
      <p:sp>
        <p:nvSpPr>
          <p:cNvPr id="200" name="Google Shape;200;p26"/>
          <p:cNvSpPr txBox="1">
            <a:spLocks noGrp="1"/>
          </p:cNvSpPr>
          <p:nvPr>
            <p:ph type="body" idx="1"/>
          </p:nvPr>
        </p:nvSpPr>
        <p:spPr>
          <a:xfrm>
            <a:off x="916490" y="1955827"/>
            <a:ext cx="7627495" cy="378593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120"/>
              <a:buChar char="►"/>
            </a:pPr>
            <a:r>
              <a:rPr lang="en-US" sz="1400"/>
              <a:t>Resilience is not cultivated by one thing or person in one context. It is cultivated through a network or layered ‘nest’ of systems. YOU are a part of the support system that can act as a protective measure against the effects of adversity in ORU students’ lives. </a:t>
            </a:r>
            <a:endParaRPr sz="1400"/>
          </a:p>
        </p:txBody>
      </p:sp>
      <p:pic>
        <p:nvPicPr>
          <p:cNvPr id="201" name="Google Shape;201;p26"/>
          <p:cNvPicPr preferRelativeResize="0"/>
          <p:nvPr/>
        </p:nvPicPr>
        <p:blipFill rotWithShape="1">
          <a:blip r:embed="rId3">
            <a:alphaModFix/>
          </a:blip>
          <a:srcRect/>
          <a:stretch/>
        </p:blipFill>
        <p:spPr>
          <a:xfrm>
            <a:off x="6139224" y="2865751"/>
            <a:ext cx="4809522" cy="3382648"/>
          </a:xfrm>
          <a:prstGeom prst="rect">
            <a:avLst/>
          </a:prstGeom>
          <a:noFill/>
          <a:ln>
            <a:noFill/>
          </a:ln>
        </p:spPr>
      </p:pic>
      <p:pic>
        <p:nvPicPr>
          <p:cNvPr id="202" name="Google Shape;202;p26"/>
          <p:cNvPicPr preferRelativeResize="0"/>
          <p:nvPr/>
        </p:nvPicPr>
        <p:blipFill rotWithShape="1">
          <a:blip r:embed="rId4">
            <a:alphaModFix/>
          </a:blip>
          <a:srcRect/>
          <a:stretch/>
        </p:blipFill>
        <p:spPr>
          <a:xfrm>
            <a:off x="424206" y="2911642"/>
            <a:ext cx="5035912" cy="3179918"/>
          </a:xfrm>
          <a:prstGeom prst="rect">
            <a:avLst/>
          </a:prstGeom>
          <a:noFill/>
          <a:ln>
            <a:noFill/>
          </a:ln>
        </p:spPr>
      </p:pic>
      <p:sp>
        <p:nvSpPr>
          <p:cNvPr id="203" name="Google Shape;203;p26"/>
          <p:cNvSpPr txBox="1"/>
          <p:nvPr/>
        </p:nvSpPr>
        <p:spPr>
          <a:xfrm>
            <a:off x="480029" y="6142153"/>
            <a:ext cx="4924266" cy="2539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b="0" i="0" u="none" strike="noStrike" cap="none">
                <a:solidFill>
                  <a:schemeClr val="lt1"/>
                </a:solidFill>
                <a:latin typeface="Century Gothic"/>
                <a:ea typeface="Century Gothic"/>
                <a:cs typeface="Century Gothic"/>
                <a:sym typeface="Century Gothic"/>
              </a:rPr>
              <a:t>(Hays-Grudo &amp; Slocum, 2018)</a:t>
            </a:r>
            <a:endParaRPr sz="1050">
              <a:solidFill>
                <a:schemeClr val="lt1"/>
              </a:solidFill>
              <a:latin typeface="Century Gothic"/>
              <a:ea typeface="Century Gothic"/>
              <a:cs typeface="Century Gothic"/>
              <a:sym typeface="Century Gothic"/>
            </a:endParaRPr>
          </a:p>
        </p:txBody>
      </p:sp>
      <p:sp>
        <p:nvSpPr>
          <p:cNvPr id="204" name="Google Shape;204;p26"/>
          <p:cNvSpPr txBox="1"/>
          <p:nvPr/>
        </p:nvSpPr>
        <p:spPr>
          <a:xfrm>
            <a:off x="6139224" y="6248014"/>
            <a:ext cx="4809522" cy="261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a:solidFill>
                  <a:schemeClr val="lt1"/>
                </a:solidFill>
                <a:latin typeface="Century Gothic"/>
                <a:ea typeface="Century Gothic"/>
                <a:cs typeface="Century Gothic"/>
                <a:sym typeface="Century Gothic"/>
              </a:rPr>
              <a:t>Herrman et al. (2011)</a:t>
            </a:r>
            <a:endParaRPr sz="1050">
              <a:solidFill>
                <a:schemeClr val="lt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7"/>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Contributing Factors to Resilience</a:t>
            </a:r>
            <a:endParaRPr/>
          </a:p>
        </p:txBody>
      </p:sp>
      <p:sp>
        <p:nvSpPr>
          <p:cNvPr id="210" name="Google Shape;210;p27"/>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Char char="►"/>
            </a:pPr>
            <a:r>
              <a:rPr lang="en-US"/>
              <a:t>A healthy human brain in good working order</a:t>
            </a:r>
            <a:endParaRPr/>
          </a:p>
          <a:p>
            <a:pPr marL="342900" lvl="0" indent="-342900" algn="l" rtl="0">
              <a:spcBef>
                <a:spcPts val="1000"/>
              </a:spcBef>
              <a:spcAft>
                <a:spcPts val="0"/>
              </a:spcAft>
              <a:buSzPts val="1600"/>
              <a:buChar char="►"/>
            </a:pPr>
            <a:r>
              <a:rPr lang="en-US" b="1" i="1" u="sng"/>
              <a:t>Close relationships with competent, caring adults</a:t>
            </a:r>
            <a:endParaRPr/>
          </a:p>
          <a:p>
            <a:pPr marL="342900" lvl="0" indent="-342900" algn="l" rtl="0">
              <a:spcBef>
                <a:spcPts val="1000"/>
              </a:spcBef>
              <a:spcAft>
                <a:spcPts val="0"/>
              </a:spcAft>
              <a:buSzPts val="1600"/>
              <a:buChar char="►"/>
            </a:pPr>
            <a:r>
              <a:rPr lang="en-US"/>
              <a:t>Committed families</a:t>
            </a:r>
            <a:endParaRPr/>
          </a:p>
          <a:p>
            <a:pPr marL="342900" lvl="0" indent="-342900" algn="l" rtl="0">
              <a:spcBef>
                <a:spcPts val="1000"/>
              </a:spcBef>
              <a:spcAft>
                <a:spcPts val="0"/>
              </a:spcAft>
              <a:buSzPts val="1600"/>
              <a:buChar char="►"/>
            </a:pPr>
            <a:r>
              <a:rPr lang="en-US"/>
              <a:t>Effective schools &amp; community</a:t>
            </a:r>
            <a:endParaRPr/>
          </a:p>
          <a:p>
            <a:pPr marL="342900" lvl="0" indent="-342900" algn="l" rtl="0">
              <a:spcBef>
                <a:spcPts val="1000"/>
              </a:spcBef>
              <a:spcAft>
                <a:spcPts val="0"/>
              </a:spcAft>
              <a:buSzPts val="1600"/>
              <a:buChar char="►"/>
            </a:pPr>
            <a:r>
              <a:rPr lang="en-US"/>
              <a:t>Opportunity to succeed</a:t>
            </a:r>
            <a:endParaRPr/>
          </a:p>
          <a:p>
            <a:pPr marL="342900" lvl="0" indent="-342900" algn="l" rtl="0">
              <a:spcBef>
                <a:spcPts val="1000"/>
              </a:spcBef>
              <a:spcAft>
                <a:spcPts val="0"/>
              </a:spcAft>
              <a:buSzPts val="1600"/>
              <a:buChar char="►"/>
            </a:pPr>
            <a:r>
              <a:rPr lang="en-US"/>
              <a:t>Belief in self nurtured by positive interaction with the world</a:t>
            </a:r>
            <a:endParaRPr/>
          </a:p>
          <a:p>
            <a:pPr marL="342900" lvl="0" indent="-241300" algn="l" rtl="0">
              <a:spcBef>
                <a:spcPts val="1000"/>
              </a:spcBef>
              <a:spcAft>
                <a:spcPts val="0"/>
              </a:spcAft>
              <a:buSzPts val="1600"/>
              <a:buNone/>
            </a:pPr>
            <a:endParaRPr/>
          </a:p>
          <a:p>
            <a:pPr marL="0" lvl="0" indent="0" algn="l" rtl="0">
              <a:spcBef>
                <a:spcPts val="1000"/>
              </a:spcBef>
              <a:spcAft>
                <a:spcPts val="0"/>
              </a:spcAft>
              <a:buSzPts val="960"/>
              <a:buNone/>
            </a:pPr>
            <a:r>
              <a:rPr lang="en-US" sz="1200"/>
              <a:t>(Masten, 2014)</a:t>
            </a:r>
            <a:endParaRPr/>
          </a:p>
        </p:txBody>
      </p:sp>
      <p:pic>
        <p:nvPicPr>
          <p:cNvPr id="211" name="Google Shape;211;p27"/>
          <p:cNvPicPr preferRelativeResize="0"/>
          <p:nvPr/>
        </p:nvPicPr>
        <p:blipFill rotWithShape="1">
          <a:blip r:embed="rId3">
            <a:alphaModFix/>
          </a:blip>
          <a:srcRect/>
          <a:stretch/>
        </p:blipFill>
        <p:spPr>
          <a:xfrm>
            <a:off x="8226037" y="1853248"/>
            <a:ext cx="3051564" cy="1716505"/>
          </a:xfrm>
          <a:prstGeom prst="rect">
            <a:avLst/>
          </a:prstGeom>
          <a:noFill/>
          <a:ln>
            <a:noFill/>
          </a:ln>
        </p:spPr>
      </p:pic>
    </p:spTree>
  </p:cSld>
  <p:clrMapOvr>
    <a:masterClrMapping/>
  </p:clrMapOvr>
</p:sld>
</file>

<file path=ppt/theme/theme1.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1364</Words>
  <Application>Microsoft Office PowerPoint</Application>
  <PresentationFormat>Widescreen</PresentationFormat>
  <Paragraphs>113</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Noto Sans Symbols</vt:lpstr>
      <vt:lpstr>Arial</vt:lpstr>
      <vt:lpstr>Century Gothic</vt:lpstr>
      <vt:lpstr>Calibri</vt:lpstr>
      <vt:lpstr>Ion</vt:lpstr>
      <vt:lpstr>How to Foster Resilience in Students</vt:lpstr>
      <vt:lpstr>Life as a River</vt:lpstr>
      <vt:lpstr>Helpers &amp; Inhibitors to Flow </vt:lpstr>
      <vt:lpstr>Defining Resilience: What is it?</vt:lpstr>
      <vt:lpstr>Resilience</vt:lpstr>
      <vt:lpstr>ACEs  (Adverse Childhood Experiences)</vt:lpstr>
      <vt:lpstr>PACEs (Protective and Compensatory Experiences)</vt:lpstr>
      <vt:lpstr>Nested development &amp; Nested Support Systems</vt:lpstr>
      <vt:lpstr>Contributing Factors to Resilience</vt:lpstr>
      <vt:lpstr>Students carry a lifetime of experience into the classroom</vt:lpstr>
      <vt:lpstr>Stages of Development &amp; Resilience</vt:lpstr>
      <vt:lpstr>Anti-fragility</vt:lpstr>
      <vt:lpstr>Cultivating Resilience in the University Context</vt:lpstr>
      <vt:lpstr>ZPD &amp; Yerkes-Dodson Law</vt:lpstr>
      <vt:lpstr>Dr. Eells of Cornell University –  SAVES model</vt:lpstr>
      <vt:lpstr>Social Connection</vt:lpstr>
      <vt:lpstr>Attitude </vt:lpstr>
      <vt:lpstr>Values</vt:lpstr>
      <vt:lpstr>Emotions</vt:lpstr>
      <vt:lpstr>Silliness </vt:lpstr>
      <vt:lpstr>Reflecting on Luke 5:5-11(NIV): A picture of resilience in Scripture</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Foster Resilience in Students</dc:title>
  <dc:creator>kboyd</dc:creator>
  <cp:lastModifiedBy>kboyd</cp:lastModifiedBy>
  <cp:revision>1</cp:revision>
  <dcterms:modified xsi:type="dcterms:W3CDTF">2020-01-03T22:37:51Z</dcterms:modified>
</cp:coreProperties>
</file>