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8"/>
  </p:handoutMasterIdLst>
  <p:sldIdLst>
    <p:sldId id="256" r:id="rId2"/>
    <p:sldId id="266" r:id="rId3"/>
    <p:sldId id="267" r:id="rId4"/>
    <p:sldId id="257" r:id="rId5"/>
    <p:sldId id="260" r:id="rId6"/>
    <p:sldId id="258" r:id="rId7"/>
    <p:sldId id="259" r:id="rId8"/>
    <p:sldId id="270" r:id="rId9"/>
    <p:sldId id="272" r:id="rId10"/>
    <p:sldId id="264" r:id="rId11"/>
    <p:sldId id="262" r:id="rId12"/>
    <p:sldId id="263" r:id="rId13"/>
    <p:sldId id="274" r:id="rId14"/>
    <p:sldId id="268" r:id="rId15"/>
    <p:sldId id="265" r:id="rId16"/>
    <p:sldId id="269" r:id="rId17"/>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4" autoAdjust="0"/>
    <p:restoredTop sz="94660"/>
  </p:normalViewPr>
  <p:slideViewPr>
    <p:cSldViewPr snapToGrid="0">
      <p:cViewPr varScale="1">
        <p:scale>
          <a:sx n="117" d="100"/>
          <a:sy n="117" d="100"/>
        </p:scale>
        <p:origin x="120"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8F80312E-4034-42CF-8AD2-22E51C6BF8B5}" type="datetimeFigureOut">
              <a:rPr lang="en-US" smtClean="0"/>
              <a:t>12/16/2019</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B07BB99F-61E8-402D-BCB1-8AC39071DB36}" type="slidenum">
              <a:rPr lang="en-US" smtClean="0"/>
              <a:t>‹#›</a:t>
            </a:fld>
            <a:endParaRPr lang="en-US"/>
          </a:p>
        </p:txBody>
      </p:sp>
    </p:spTree>
    <p:extLst>
      <p:ext uri="{BB962C8B-B14F-4D97-AF65-F5344CB8AC3E}">
        <p14:creationId xmlns:p14="http://schemas.microsoft.com/office/powerpoint/2010/main" val="2428960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12/16/2019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spreadsheets/d/1NaxVaphYuLaEm0RoZLnD8t237T5XG-boyAII-4dhIq8/edit#gid=0" TargetMode="External"/><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facultyfocus.com/author/matt-farrell-and-shannon-mahe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690" y="3783620"/>
            <a:ext cx="4089778" cy="2453407"/>
          </a:xfrm>
          <a:prstGeom prst="rect">
            <a:avLst/>
          </a:prstGeom>
        </p:spPr>
      </p:pic>
      <p:sp>
        <p:nvSpPr>
          <p:cNvPr id="2" name="Title 1"/>
          <p:cNvSpPr>
            <a:spLocks noGrp="1"/>
          </p:cNvSpPr>
          <p:nvPr>
            <p:ph type="ctrTitle"/>
          </p:nvPr>
        </p:nvSpPr>
        <p:spPr/>
        <p:txBody>
          <a:bodyPr>
            <a:noAutofit/>
          </a:bodyPr>
          <a:lstStyle/>
          <a:p>
            <a:r>
              <a:rPr lang="en-US" sz="2000" dirty="0"/>
              <a:t>Professional Development Jan. 7, 2020 </a:t>
            </a:r>
            <a:r>
              <a:rPr lang="en-US" sz="2000" dirty="0" smtClean="0"/>
              <a:t/>
            </a:r>
            <a:br>
              <a:rPr lang="en-US" sz="2000" dirty="0" smtClean="0"/>
            </a:br>
            <a:r>
              <a:rPr lang="en-US" sz="2000" dirty="0" smtClean="0"/>
              <a:t/>
            </a:r>
            <a:br>
              <a:rPr lang="en-US" sz="2000" dirty="0" smtClean="0"/>
            </a:br>
            <a:r>
              <a:rPr lang="en-US" sz="6000" b="1" dirty="0" smtClean="0">
                <a:solidFill>
                  <a:srgbClr val="7030A0"/>
                </a:solidFill>
                <a:latin typeface="Bradley Hand ITC" panose="03070402050302030203" pitchFamily="66" charset="0"/>
              </a:rPr>
              <a:t>Creative  Ways  to Evaluate  Learning at ORU</a:t>
            </a:r>
            <a:endParaRPr lang="en-US" sz="6000" b="1" dirty="0">
              <a:solidFill>
                <a:srgbClr val="7030A0"/>
              </a:solidFill>
              <a:latin typeface="Bradley Hand ITC" panose="03070402050302030203" pitchFamily="66" charset="0"/>
            </a:endParaRPr>
          </a:p>
        </p:txBody>
      </p:sp>
      <p:sp>
        <p:nvSpPr>
          <p:cNvPr id="3" name="Subtitle 2"/>
          <p:cNvSpPr>
            <a:spLocks noGrp="1"/>
          </p:cNvSpPr>
          <p:nvPr>
            <p:ph type="subTitle" idx="1"/>
          </p:nvPr>
        </p:nvSpPr>
        <p:spPr>
          <a:xfrm>
            <a:off x="1751012" y="3886200"/>
            <a:ext cx="5195698" cy="2171700"/>
          </a:xfrm>
        </p:spPr>
        <p:txBody>
          <a:bodyPr>
            <a:normAutofit/>
          </a:bodyPr>
          <a:lstStyle/>
          <a:p>
            <a:r>
              <a:rPr lang="en-US" dirty="0" smtClean="0"/>
              <a:t>Prof. Denise Miller</a:t>
            </a:r>
          </a:p>
          <a:p>
            <a:r>
              <a:rPr lang="en-US" dirty="0" smtClean="0"/>
              <a:t>Dr. Marcela Chaván</a:t>
            </a:r>
          </a:p>
          <a:p>
            <a:r>
              <a:rPr lang="en-US" dirty="0" smtClean="0"/>
              <a:t>Prof. Rhonda Gallagher</a:t>
            </a:r>
          </a:p>
          <a:p>
            <a:r>
              <a:rPr lang="en-US" dirty="0" smtClean="0"/>
              <a:t>Dr. Philip Nelson</a:t>
            </a:r>
            <a:endParaRPr lang="en-US" dirty="0"/>
          </a:p>
        </p:txBody>
      </p:sp>
    </p:spTree>
    <p:extLst>
      <p:ext uri="{BB962C8B-B14F-4D97-AF65-F5344CB8AC3E}">
        <p14:creationId xmlns:p14="http://schemas.microsoft.com/office/powerpoint/2010/main" val="3114422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in Evaluative </a:t>
            </a:r>
            <a:r>
              <a:rPr lang="en-US" dirty="0" smtClean="0"/>
              <a:t>Settings</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413421" y="1009934"/>
            <a:ext cx="6123924" cy="4599296"/>
          </a:xfrm>
        </p:spPr>
      </p:pic>
      <p:sp>
        <p:nvSpPr>
          <p:cNvPr id="4" name="Text Placeholder 3"/>
          <p:cNvSpPr>
            <a:spLocks noGrp="1"/>
          </p:cNvSpPr>
          <p:nvPr>
            <p:ph type="body" sz="half" idx="2"/>
          </p:nvPr>
        </p:nvSpPr>
        <p:spPr/>
        <p:txBody>
          <a:bodyPr/>
          <a:lstStyle/>
          <a:p>
            <a:r>
              <a:rPr lang="en-US" dirty="0"/>
              <a:t>by Dr. </a:t>
            </a:r>
            <a:r>
              <a:rPr lang="en-US" dirty="0" err="1"/>
              <a:t>Chavan</a:t>
            </a:r>
            <a:endParaRPr lang="en-US" dirty="0"/>
          </a:p>
          <a:p>
            <a:endParaRPr lang="en-US" dirty="0"/>
          </a:p>
        </p:txBody>
      </p:sp>
    </p:spTree>
    <p:extLst>
      <p:ext uri="{BB962C8B-B14F-4D97-AF65-F5344CB8AC3E}">
        <p14:creationId xmlns:p14="http://schemas.microsoft.com/office/powerpoint/2010/main" val="4199715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Quick Techie </a:t>
            </a:r>
            <a:r>
              <a:rPr lang="en-US" dirty="0" smtClean="0"/>
              <a:t>Review Quizzes</a:t>
            </a:r>
            <a:r>
              <a:rPr lang="en-US" dirty="0"/>
              <a:t/>
            </a:r>
            <a:br>
              <a:rPr lang="en-US" dirty="0"/>
            </a:b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0" y="761054"/>
            <a:ext cx="6845554" cy="4397800"/>
          </a:xfrm>
        </p:spPr>
      </p:pic>
      <p:sp>
        <p:nvSpPr>
          <p:cNvPr id="4" name="Text Placeholder 3"/>
          <p:cNvSpPr>
            <a:spLocks noGrp="1"/>
          </p:cNvSpPr>
          <p:nvPr>
            <p:ph type="body" sz="half" idx="2"/>
          </p:nvPr>
        </p:nvSpPr>
        <p:spPr/>
        <p:txBody>
          <a:bodyPr/>
          <a:lstStyle/>
          <a:p>
            <a:r>
              <a:rPr lang="en-US" dirty="0"/>
              <a:t>by Dr. Nelson</a:t>
            </a:r>
          </a:p>
        </p:txBody>
      </p:sp>
    </p:spTree>
    <p:extLst>
      <p:ext uri="{BB962C8B-B14F-4D97-AF65-F5344CB8AC3E}">
        <p14:creationId xmlns:p14="http://schemas.microsoft.com/office/powerpoint/2010/main" val="2889382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a:t>
            </a:r>
            <a:r>
              <a:rPr lang="en-US" dirty="0" smtClean="0"/>
              <a:t>Grading</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849463" y="609600"/>
            <a:ext cx="6575831" cy="5013277"/>
          </a:xfrm>
        </p:spPr>
      </p:pic>
      <p:sp>
        <p:nvSpPr>
          <p:cNvPr id="4" name="Text Placeholder 3"/>
          <p:cNvSpPr>
            <a:spLocks noGrp="1"/>
          </p:cNvSpPr>
          <p:nvPr>
            <p:ph type="body" sz="half" idx="2"/>
          </p:nvPr>
        </p:nvSpPr>
        <p:spPr>
          <a:xfrm>
            <a:off x="913774" y="2632851"/>
            <a:ext cx="3935689" cy="1493671"/>
          </a:xfrm>
        </p:spPr>
        <p:txBody>
          <a:bodyPr/>
          <a:lstStyle/>
          <a:p>
            <a:r>
              <a:rPr lang="en-US" dirty="0"/>
              <a:t>by Prof. </a:t>
            </a:r>
            <a:r>
              <a:rPr lang="en-US" dirty="0" smtClean="0"/>
              <a:t>Gallagher</a:t>
            </a:r>
            <a:endParaRPr lang="en-US" dirty="0"/>
          </a:p>
          <a:p>
            <a:r>
              <a:rPr lang="en-US" u="sng" dirty="0">
                <a:hlinkClick r:id="rId3"/>
              </a:rPr>
              <a:t>https://docs.google.com/spreadsheets/d/1NaxVaphYuLaEm0RoZLnD8t237T5XG-boyAII-4dhIq8/edit#gid=0</a:t>
            </a:r>
            <a:endParaRPr lang="en-US" dirty="0"/>
          </a:p>
          <a:p>
            <a:endParaRPr lang="en-US" dirty="0"/>
          </a:p>
        </p:txBody>
      </p:sp>
    </p:spTree>
    <p:extLst>
      <p:ext uri="{BB962C8B-B14F-4D97-AF65-F5344CB8AC3E}">
        <p14:creationId xmlns:p14="http://schemas.microsoft.com/office/powerpoint/2010/main" val="2966467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Remember 4 strategies for evaluation.</a:t>
            </a:r>
            <a:endParaRPr lang="en-US" cap="none"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055152" y="2095358"/>
            <a:ext cx="3921105" cy="1707221"/>
          </a:xfrm>
        </p:spPr>
      </p:pic>
      <p:sp>
        <p:nvSpPr>
          <p:cNvPr id="4" name="Content Placeholder 3"/>
          <p:cNvSpPr>
            <a:spLocks noGrp="1"/>
          </p:cNvSpPr>
          <p:nvPr>
            <p:ph sz="quarter" idx="14"/>
          </p:nvPr>
        </p:nvSpPr>
        <p:spPr/>
        <p:txBody>
          <a:bodyPr/>
          <a:lstStyle/>
          <a:p>
            <a:pPr marL="0" indent="0">
              <a:buNone/>
            </a:pPr>
            <a:r>
              <a:rPr lang="en-US" dirty="0" smtClean="0"/>
              <a:t>                     </a:t>
            </a:r>
            <a:endParaRPr lang="en-US" dirty="0"/>
          </a:p>
        </p:txBody>
      </p:sp>
      <p:pic>
        <p:nvPicPr>
          <p:cNvPr id="7" name="Picture 6"/>
          <p:cNvPicPr>
            <a:picLocks noChangeAspect="1"/>
          </p:cNvPicPr>
          <p:nvPr/>
        </p:nvPicPr>
        <p:blipFill>
          <a:blip r:embed="rId3"/>
          <a:stretch>
            <a:fillRect/>
          </a:stretch>
        </p:blipFill>
        <p:spPr>
          <a:xfrm>
            <a:off x="6883267" y="1958642"/>
            <a:ext cx="3368204" cy="2526991"/>
          </a:xfrm>
          <a:prstGeom prst="rect">
            <a:avLst/>
          </a:prstGeom>
        </p:spPr>
      </p:pic>
      <p:pic>
        <p:nvPicPr>
          <p:cNvPr id="8" name="Picture 7"/>
          <p:cNvPicPr>
            <a:picLocks noChangeAspect="1"/>
          </p:cNvPicPr>
          <p:nvPr/>
        </p:nvPicPr>
        <p:blipFill>
          <a:blip r:embed="rId4"/>
          <a:stretch>
            <a:fillRect/>
          </a:stretch>
        </p:blipFill>
        <p:spPr>
          <a:xfrm>
            <a:off x="798171" y="4154619"/>
            <a:ext cx="3503888" cy="2249602"/>
          </a:xfrm>
          <a:prstGeom prst="rect">
            <a:avLst/>
          </a:prstGeom>
        </p:spPr>
      </p:pic>
      <p:pic>
        <p:nvPicPr>
          <p:cNvPr id="9"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6835" y="4077183"/>
            <a:ext cx="2950765" cy="2249602"/>
          </a:xfrm>
          <a:prstGeom prst="rect">
            <a:avLst/>
          </a:prstGeom>
        </p:spPr>
      </p:pic>
    </p:spTree>
    <p:extLst>
      <p:ext uri="{BB962C8B-B14F-4D97-AF65-F5344CB8AC3E}">
        <p14:creationId xmlns:p14="http://schemas.microsoft.com/office/powerpoint/2010/main" val="2731444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6"/>
            <a:ext cx="4376833" cy="1715370"/>
          </a:xfrm>
        </p:spPr>
        <p:txBody>
          <a:bodyPr/>
          <a:lstStyle/>
          <a:p>
            <a:r>
              <a:rPr lang="en-US" dirty="0" smtClean="0"/>
              <a:t>Pair and Share</a:t>
            </a:r>
            <a:endParaRPr lang="en-US" dirty="0"/>
          </a:p>
        </p:txBody>
      </p:sp>
      <p:sp>
        <p:nvSpPr>
          <p:cNvPr id="3" name="Subtitle 2"/>
          <p:cNvSpPr>
            <a:spLocks noGrp="1"/>
          </p:cNvSpPr>
          <p:nvPr>
            <p:ph type="subTitle" idx="1"/>
          </p:nvPr>
        </p:nvSpPr>
        <p:spPr/>
        <p:txBody>
          <a:bodyPr>
            <a:noAutofit/>
          </a:bodyPr>
          <a:lstStyle/>
          <a:p>
            <a:r>
              <a:rPr lang="en-US" sz="2400" b="1" cap="none" dirty="0" smtClean="0">
                <a:solidFill>
                  <a:schemeClr val="tx1"/>
                </a:solidFill>
              </a:rPr>
              <a:t>What strategy might you implement this semester?  </a:t>
            </a:r>
          </a:p>
          <a:p>
            <a:r>
              <a:rPr lang="en-US" sz="2400" b="1" cap="none" dirty="0" smtClean="0">
                <a:solidFill>
                  <a:schemeClr val="tx1"/>
                </a:solidFill>
              </a:rPr>
              <a:t>What are your reservations?</a:t>
            </a:r>
          </a:p>
          <a:p>
            <a:r>
              <a:rPr lang="en-US" sz="2400" b="1" cap="none" dirty="0" smtClean="0">
                <a:solidFill>
                  <a:schemeClr val="tx1"/>
                </a:solidFill>
              </a:rPr>
              <a:t>How do others respond to the reservations?</a:t>
            </a:r>
          </a:p>
          <a:p>
            <a:r>
              <a:rPr lang="en-US" sz="2400" b="1" cap="none" dirty="0" smtClean="0">
                <a:solidFill>
                  <a:schemeClr val="tx1"/>
                </a:solidFill>
              </a:rPr>
              <a:t>How will this strategy work for online learners?</a:t>
            </a:r>
            <a:endParaRPr lang="en-US" sz="2400" b="1" cap="none"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0693" y="368491"/>
            <a:ext cx="4245153" cy="3098042"/>
          </a:xfrm>
          <a:prstGeom prst="rect">
            <a:avLst/>
          </a:prstGeom>
        </p:spPr>
      </p:pic>
    </p:spTree>
    <p:extLst>
      <p:ext uri="{BB962C8B-B14F-4D97-AF65-F5344CB8AC3E}">
        <p14:creationId xmlns:p14="http://schemas.microsoft.com/office/powerpoint/2010/main" val="1676430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6677" y="2138816"/>
            <a:ext cx="5955323" cy="918737"/>
          </a:xfrm>
        </p:spPr>
        <p:txBody>
          <a:bodyPr>
            <a:normAutofit fontScale="90000"/>
          </a:bodyPr>
          <a:lstStyle/>
          <a:p>
            <a:r>
              <a:rPr lang="en-US" cap="none" dirty="0" smtClean="0"/>
              <a:t>List an evaluation technique that you expect to try this semester</a:t>
            </a:r>
            <a:br>
              <a:rPr lang="en-US" cap="none" dirty="0" smtClean="0"/>
            </a:br>
            <a:r>
              <a:rPr lang="en-US" sz="4400" b="1" cap="none" dirty="0" smtClean="0"/>
              <a:t>on </a:t>
            </a:r>
            <a:r>
              <a:rPr lang="en-US" sz="4400" b="1" cap="none" dirty="0" err="1" smtClean="0"/>
              <a:t>polleverywhere</a:t>
            </a:r>
            <a:r>
              <a:rPr lang="en-US" sz="4400" b="1" cap="none" dirty="0" smtClean="0"/>
              <a:t>.</a:t>
            </a:r>
            <a:endParaRPr lang="en-US" sz="4400" b="1" cap="none" dirty="0"/>
          </a:p>
        </p:txBody>
      </p:sp>
      <p:sp>
        <p:nvSpPr>
          <p:cNvPr id="3" name="Subtitle 2"/>
          <p:cNvSpPr>
            <a:spLocks noGrp="1"/>
          </p:cNvSpPr>
          <p:nvPr>
            <p:ph type="subTitle" idx="1"/>
          </p:nvPr>
        </p:nvSpPr>
        <p:spPr>
          <a:xfrm>
            <a:off x="1751012" y="4149968"/>
            <a:ext cx="8689976" cy="1573705"/>
          </a:xfrm>
        </p:spPr>
        <p:txBody>
          <a:bodyPr>
            <a:normAutofit/>
          </a:bodyPr>
          <a:lstStyle/>
          <a:p>
            <a:r>
              <a:rPr lang="en-US" dirty="0" smtClean="0"/>
              <a:t>____________________________________________________________</a:t>
            </a:r>
          </a:p>
          <a:p>
            <a:r>
              <a:rPr lang="en-US" dirty="0" smtClean="0"/>
              <a:t>Thanks for practicing evaluation strategies as we prepare Whole Leaders for the Whole World.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54" y="391433"/>
            <a:ext cx="5955323" cy="2206752"/>
          </a:xfrm>
          <a:prstGeom prst="rect">
            <a:avLst/>
          </a:prstGeom>
        </p:spPr>
      </p:pic>
    </p:spTree>
    <p:extLst>
      <p:ext uri="{BB962C8B-B14F-4D97-AF65-F5344CB8AC3E}">
        <p14:creationId xmlns:p14="http://schemas.microsoft.com/office/powerpoint/2010/main" val="2949249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3"/>
          </p:nvPr>
        </p:nvSpPr>
        <p:spPr/>
        <p:txBody>
          <a:bodyPr/>
          <a:lstStyle/>
          <a:p>
            <a:pPr marL="0" indent="0">
              <a:buNone/>
            </a:pPr>
            <a:r>
              <a:rPr lang="en-US" dirty="0" smtClean="0">
                <a:hlinkClick r:id="rId2"/>
              </a:rPr>
              <a:t>M. Farrell </a:t>
            </a:r>
            <a:r>
              <a:rPr lang="en-US" dirty="0">
                <a:hlinkClick r:id="rId2"/>
              </a:rPr>
              <a:t>and </a:t>
            </a:r>
            <a:r>
              <a:rPr lang="en-US" dirty="0" smtClean="0">
                <a:hlinkClick r:id="rId2"/>
              </a:rPr>
              <a:t>S. </a:t>
            </a:r>
            <a:r>
              <a:rPr lang="en-US" dirty="0" err="1" smtClean="0">
                <a:hlinkClick r:id="rId2"/>
              </a:rPr>
              <a:t>Maheu</a:t>
            </a:r>
            <a:r>
              <a:rPr lang="en-US" dirty="0" smtClean="0"/>
              <a:t>, </a:t>
            </a:r>
            <a:r>
              <a:rPr lang="en-US" dirty="0"/>
              <a:t>April 5, </a:t>
            </a:r>
            <a:r>
              <a:rPr lang="en-US" dirty="0" smtClean="0"/>
              <a:t>2019. Why </a:t>
            </a:r>
            <a:r>
              <a:rPr lang="en-US" dirty="0"/>
              <a:t>Open-book Tests Deserve a Place in Your </a:t>
            </a:r>
            <a:r>
              <a:rPr lang="en-US" dirty="0" smtClean="0"/>
              <a:t>Courses, </a:t>
            </a:r>
            <a:r>
              <a:rPr lang="en-US" dirty="0"/>
              <a:t>The Teaching Professor</a:t>
            </a:r>
          </a:p>
          <a:p>
            <a:endParaRPr lang="en-US" b="1" dirty="0"/>
          </a:p>
        </p:txBody>
      </p:sp>
    </p:spTree>
    <p:extLst>
      <p:ext uri="{BB962C8B-B14F-4D97-AF65-F5344CB8AC3E}">
        <p14:creationId xmlns:p14="http://schemas.microsoft.com/office/powerpoint/2010/main" val="699879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099" y="820616"/>
            <a:ext cx="10597243" cy="2368062"/>
          </a:xfrm>
        </p:spPr>
        <p:txBody>
          <a:bodyPr>
            <a:noAutofit/>
          </a:bodyPr>
          <a:lstStyle/>
          <a:p>
            <a:r>
              <a:rPr lang="en-US" sz="3600" cap="none" dirty="0" smtClean="0"/>
              <a:t>After Johnny wrote, “I have went…” his teacher had him write “I have gone” on the board 100 times.  Johnny completed his learning experience while the teacher was temporarily out of the room.  He left her a note:  “I have went home”.</a:t>
            </a:r>
            <a:endParaRPr lang="en-US" sz="3600" cap="none" dirty="0"/>
          </a:p>
        </p:txBody>
      </p:sp>
      <p:sp>
        <p:nvSpPr>
          <p:cNvPr id="3" name="Subtitle 2"/>
          <p:cNvSpPr>
            <a:spLocks noGrp="1"/>
          </p:cNvSpPr>
          <p:nvPr>
            <p:ph type="subTitle" idx="1"/>
          </p:nvPr>
        </p:nvSpPr>
        <p:spPr>
          <a:xfrm>
            <a:off x="1751012" y="3526971"/>
            <a:ext cx="8689976" cy="1094016"/>
          </a:xfrm>
        </p:spPr>
        <p:txBody>
          <a:bodyPr>
            <a:normAutofit/>
          </a:bodyPr>
          <a:lstStyle/>
          <a:p>
            <a:r>
              <a:rPr lang="en-US" i="1" dirty="0" smtClean="0"/>
              <a:t>How do we know if our students are really learning and altering their behavior?</a:t>
            </a:r>
            <a:endParaRPr lang="en-US"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714" y="4620987"/>
            <a:ext cx="8033657" cy="2026042"/>
          </a:xfrm>
          <a:prstGeom prst="rect">
            <a:avLst/>
          </a:prstGeom>
        </p:spPr>
      </p:pic>
    </p:spTree>
    <p:extLst>
      <p:ext uri="{BB962C8B-B14F-4D97-AF65-F5344CB8AC3E}">
        <p14:creationId xmlns:p14="http://schemas.microsoft.com/office/powerpoint/2010/main" val="3677032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3156" y="1355271"/>
            <a:ext cx="7491753" cy="1334584"/>
          </a:xfrm>
        </p:spPr>
        <p:txBody>
          <a:bodyPr>
            <a:normAutofit fontScale="90000"/>
          </a:bodyPr>
          <a:lstStyle/>
          <a:p>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5400" cap="none" dirty="0" smtClean="0">
                <a:solidFill>
                  <a:schemeClr val="accent6">
                    <a:lumMod val="50000"/>
                  </a:schemeClr>
                </a:solidFill>
              </a:rPr>
              <a:t>Practice </a:t>
            </a:r>
            <a:r>
              <a:rPr lang="en-US" sz="5400" cap="none" dirty="0">
                <a:solidFill>
                  <a:schemeClr val="accent6">
                    <a:lumMod val="50000"/>
                  </a:schemeClr>
                </a:solidFill>
              </a:rPr>
              <a:t>strategies to assess student learning to </a:t>
            </a:r>
            <a:r>
              <a:rPr lang="en-US" sz="800" cap="none" dirty="0"/>
              <a:t/>
            </a:r>
            <a:br>
              <a:rPr lang="en-US" sz="800" cap="none" dirty="0"/>
            </a:br>
            <a:r>
              <a:rPr lang="en-US" sz="2000" dirty="0"/>
              <a:t/>
            </a:r>
            <a:br>
              <a:rPr lang="en-US" sz="2000" dirty="0"/>
            </a:br>
            <a:r>
              <a:rPr lang="en-US" sz="2000" dirty="0" smtClean="0"/>
              <a:t/>
            </a:r>
            <a:br>
              <a:rPr lang="en-US" sz="2000" dirty="0" smtClean="0"/>
            </a:br>
            <a:r>
              <a:rPr lang="en-US" sz="2000" dirty="0" smtClean="0"/>
              <a:t>               </a:t>
            </a:r>
            <a:endParaRPr lang="en-US" dirty="0"/>
          </a:p>
        </p:txBody>
      </p:sp>
      <p:sp>
        <p:nvSpPr>
          <p:cNvPr id="3" name="Subtitle 2"/>
          <p:cNvSpPr>
            <a:spLocks noGrp="1"/>
          </p:cNvSpPr>
          <p:nvPr>
            <p:ph type="subTitle" idx="1"/>
          </p:nvPr>
        </p:nvSpPr>
        <p:spPr>
          <a:xfrm>
            <a:off x="1371600" y="3429000"/>
            <a:ext cx="9069388" cy="2453185"/>
          </a:xfrm>
          <a:solidFill>
            <a:schemeClr val="accent6">
              <a:lumMod val="20000"/>
              <a:lumOff val="80000"/>
            </a:schemeClr>
          </a:solidFill>
        </p:spPr>
        <p:txBody>
          <a:bodyPr>
            <a:normAutofit/>
          </a:bodyPr>
          <a:lstStyle/>
          <a:p>
            <a:pPr marL="514350" indent="-514350" algn="l">
              <a:buFont typeface="+mj-lt"/>
              <a:buAutoNum type="arabicPeriod"/>
            </a:pPr>
            <a:endParaRPr lang="en-US" sz="2600" cap="none" dirty="0" smtClean="0">
              <a:solidFill>
                <a:schemeClr val="tx1"/>
              </a:solidFill>
            </a:endParaRPr>
          </a:p>
          <a:p>
            <a:pPr marL="514350" indent="-514350" algn="l">
              <a:buFont typeface="+mj-lt"/>
              <a:buAutoNum type="arabicPeriod"/>
            </a:pPr>
            <a:r>
              <a:rPr lang="en-US" sz="2600" cap="none" dirty="0" smtClean="0">
                <a:solidFill>
                  <a:schemeClr val="tx1"/>
                </a:solidFill>
              </a:rPr>
              <a:t>Improve learning and student engagement </a:t>
            </a:r>
          </a:p>
          <a:p>
            <a:pPr marL="514350" indent="-514350" algn="l">
              <a:buFont typeface="+mj-lt"/>
              <a:buAutoNum type="arabicPeriod"/>
            </a:pPr>
            <a:r>
              <a:rPr lang="en-US" sz="2600" cap="none" dirty="0" smtClean="0">
                <a:solidFill>
                  <a:schemeClr val="tx1"/>
                </a:solidFill>
              </a:rPr>
              <a:t>Help faculty improve teaching on the basis of the feedback they receive.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56" y="318068"/>
            <a:ext cx="3428999" cy="2902804"/>
          </a:xfrm>
          <a:prstGeom prst="rect">
            <a:avLst/>
          </a:prstGeom>
          <a:solidFill>
            <a:schemeClr val="accent6">
              <a:lumMod val="20000"/>
              <a:lumOff val="80000"/>
            </a:schemeClr>
          </a:solidFill>
        </p:spPr>
      </p:pic>
    </p:spTree>
    <p:extLst>
      <p:ext uri="{BB962C8B-B14F-4D97-AF65-F5344CB8AC3E}">
        <p14:creationId xmlns:p14="http://schemas.microsoft.com/office/powerpoint/2010/main" val="1334270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1433" y="3903260"/>
            <a:ext cx="6452976" cy="2574457"/>
          </a:xfrm>
          <a:prstGeom prst="rect">
            <a:avLst/>
          </a:prstGeom>
        </p:spPr>
      </p:pic>
      <p:sp>
        <p:nvSpPr>
          <p:cNvPr id="2" name="Title 1"/>
          <p:cNvSpPr>
            <a:spLocks noGrp="1"/>
          </p:cNvSpPr>
          <p:nvPr>
            <p:ph type="title"/>
          </p:nvPr>
        </p:nvSpPr>
        <p:spPr>
          <a:xfrm>
            <a:off x="913775" y="618517"/>
            <a:ext cx="10364451" cy="1328877"/>
          </a:xfrm>
        </p:spPr>
        <p:txBody>
          <a:bodyPr/>
          <a:lstStyle/>
          <a:p>
            <a:r>
              <a:rPr lang="en-US" dirty="0" smtClean="0"/>
              <a:t>Learning and Engagement Benefit of evaluation</a:t>
            </a:r>
            <a:endParaRPr lang="en-US" sz="2000" dirty="0"/>
          </a:p>
        </p:txBody>
      </p:sp>
      <p:sp>
        <p:nvSpPr>
          <p:cNvPr id="3" name="Content Placeholder 2"/>
          <p:cNvSpPr>
            <a:spLocks noGrp="1"/>
          </p:cNvSpPr>
          <p:nvPr>
            <p:ph sz="quarter" idx="13"/>
          </p:nvPr>
        </p:nvSpPr>
        <p:spPr>
          <a:xfrm>
            <a:off x="913774" y="1801504"/>
            <a:ext cx="10363826" cy="3989695"/>
          </a:xfrm>
        </p:spPr>
        <p:txBody>
          <a:bodyPr>
            <a:normAutofit/>
          </a:bodyPr>
          <a:lstStyle/>
          <a:p>
            <a:r>
              <a:rPr lang="en-US" sz="3600" dirty="0" smtClean="0"/>
              <a:t>Motivation</a:t>
            </a:r>
          </a:p>
          <a:p>
            <a:pPr lvl="1"/>
            <a:r>
              <a:rPr lang="en-US" sz="3600" cap="none" dirty="0" smtClean="0"/>
              <a:t>Students</a:t>
            </a:r>
            <a:r>
              <a:rPr lang="en-US" sz="2800" cap="none" dirty="0" smtClean="0"/>
              <a:t> prioritize the competencies over which they expect to be evaluated.</a:t>
            </a:r>
          </a:p>
          <a:p>
            <a:pPr lvl="1"/>
            <a:r>
              <a:rPr lang="en-US" sz="3600" cap="none" dirty="0" smtClean="0"/>
              <a:t>Professors </a:t>
            </a:r>
            <a:r>
              <a:rPr lang="en-US" sz="2800" cap="none" dirty="0" smtClean="0"/>
              <a:t>prioritize specific competencies or choose what’s easy to grade</a:t>
            </a:r>
          </a:p>
          <a:p>
            <a:endParaRPr lang="en-US" dirty="0"/>
          </a:p>
        </p:txBody>
      </p:sp>
    </p:spTree>
    <p:extLst>
      <p:ext uri="{BB962C8B-B14F-4D97-AF65-F5344CB8AC3E}">
        <p14:creationId xmlns:p14="http://schemas.microsoft.com/office/powerpoint/2010/main" val="236633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t>List a learning priority for one of your courses.</a:t>
            </a:r>
            <a:endParaRPr lang="en-US" cap="none" dirty="0"/>
          </a:p>
        </p:txBody>
      </p:sp>
      <p:sp>
        <p:nvSpPr>
          <p:cNvPr id="3" name="Subtitle 2"/>
          <p:cNvSpPr>
            <a:spLocks noGrp="1"/>
          </p:cNvSpPr>
          <p:nvPr>
            <p:ph type="subTitle" idx="1"/>
          </p:nvPr>
        </p:nvSpPr>
        <p:spPr/>
        <p:txBody>
          <a:bodyPr/>
          <a:lstStyle/>
          <a:p>
            <a:endParaRPr lang="en-US" dirty="0" smtClean="0"/>
          </a:p>
          <a:p>
            <a:r>
              <a:rPr lang="en-US" dirty="0" smtClean="0"/>
              <a:t>_____________________________________________________</a:t>
            </a:r>
            <a:endParaRPr lang="en-US" dirty="0"/>
          </a:p>
        </p:txBody>
      </p:sp>
    </p:spTree>
    <p:extLst>
      <p:ext uri="{BB962C8B-B14F-4D97-AF65-F5344CB8AC3E}">
        <p14:creationId xmlns:p14="http://schemas.microsoft.com/office/powerpoint/2010/main" val="428543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374056"/>
          </a:xfrm>
        </p:spPr>
        <p:txBody>
          <a:bodyPr/>
          <a:lstStyle/>
          <a:p>
            <a:r>
              <a:rPr lang="en-US" dirty="0" smtClean="0"/>
              <a:t>Another Benefit of evaluation</a:t>
            </a:r>
            <a:endParaRPr lang="en-US" sz="2000" dirty="0"/>
          </a:p>
        </p:txBody>
      </p:sp>
      <p:sp>
        <p:nvSpPr>
          <p:cNvPr id="3" name="Content Placeholder 2"/>
          <p:cNvSpPr>
            <a:spLocks noGrp="1"/>
          </p:cNvSpPr>
          <p:nvPr>
            <p:ph sz="quarter" idx="13"/>
          </p:nvPr>
        </p:nvSpPr>
        <p:spPr>
          <a:xfrm>
            <a:off x="913774" y="1746914"/>
            <a:ext cx="10363826" cy="4044286"/>
          </a:xfrm>
        </p:spPr>
        <p:txBody>
          <a:bodyPr/>
          <a:lstStyle/>
          <a:p>
            <a:r>
              <a:rPr lang="en-US" sz="3600" dirty="0" err="1"/>
              <a:t>FeedBack</a:t>
            </a:r>
            <a:endParaRPr lang="en-US" sz="3600" dirty="0"/>
          </a:p>
          <a:p>
            <a:pPr lvl="1"/>
            <a:r>
              <a:rPr lang="en-US" sz="3600" cap="none" dirty="0" smtClean="0"/>
              <a:t>Students </a:t>
            </a:r>
            <a:r>
              <a:rPr lang="en-US" sz="2000" cap="none" dirty="0" smtClean="0"/>
              <a:t>modify or feel affirmed</a:t>
            </a:r>
          </a:p>
          <a:p>
            <a:pPr marL="457200" lvl="1" indent="0">
              <a:buNone/>
            </a:pPr>
            <a:r>
              <a:rPr lang="en-US" sz="2000" cap="none" dirty="0" smtClean="0"/>
              <a:t>        In their thinking and study habits.</a:t>
            </a:r>
            <a:r>
              <a:rPr lang="en-US" sz="3600" cap="none" dirty="0" smtClean="0"/>
              <a:t> </a:t>
            </a:r>
          </a:p>
          <a:p>
            <a:pPr lvl="1"/>
            <a:r>
              <a:rPr lang="en-US" sz="3600" cap="none" dirty="0" smtClean="0"/>
              <a:t>Professors </a:t>
            </a:r>
            <a:r>
              <a:rPr lang="en-US" sz="2000" cap="none" dirty="0" smtClean="0"/>
              <a:t>modify or feel </a:t>
            </a:r>
          </a:p>
          <a:p>
            <a:pPr marL="457200" lvl="1" indent="0">
              <a:buNone/>
            </a:pPr>
            <a:r>
              <a:rPr lang="en-US" sz="2000" cap="none" dirty="0" smtClean="0"/>
              <a:t>       affirmed in their instruction strategies.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290" y="1992574"/>
            <a:ext cx="4508310" cy="4011560"/>
          </a:xfrm>
          <a:prstGeom prst="rect">
            <a:avLst/>
          </a:prstGeom>
        </p:spPr>
      </p:pic>
    </p:spTree>
    <p:extLst>
      <p:ext uri="{BB962C8B-B14F-4D97-AF65-F5344CB8AC3E}">
        <p14:creationId xmlns:p14="http://schemas.microsoft.com/office/powerpoint/2010/main" val="3508387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none" dirty="0" smtClean="0"/>
              <a:t/>
            </a:r>
            <a:br>
              <a:rPr lang="en-US" cap="none" dirty="0" smtClean="0"/>
            </a:br>
            <a:r>
              <a:rPr lang="en-US" cap="none" dirty="0" smtClean="0"/>
              <a:t>Do you notice student behaviors that make you wonder how well the students are learning your course competencies? </a:t>
            </a:r>
            <a:br>
              <a:rPr lang="en-US" cap="none" dirty="0" smtClean="0"/>
            </a:br>
            <a:r>
              <a:rPr lang="en-US" cap="none" dirty="0"/>
              <a:t/>
            </a:r>
            <a:br>
              <a:rPr lang="en-US" cap="none" dirty="0"/>
            </a:br>
            <a:r>
              <a:rPr lang="en-US" cap="none" dirty="0" smtClean="0"/>
              <a:t> Can you list one of your learning priorities that may not be “sinking in”?</a:t>
            </a:r>
            <a:endParaRPr lang="en-US" cap="none" dirty="0"/>
          </a:p>
        </p:txBody>
      </p:sp>
      <p:sp>
        <p:nvSpPr>
          <p:cNvPr id="3" name="Content Placeholder 2"/>
          <p:cNvSpPr>
            <a:spLocks noGrp="1"/>
          </p:cNvSpPr>
          <p:nvPr>
            <p:ph sz="quarter" idx="13"/>
          </p:nvPr>
        </p:nvSpPr>
        <p:spPr/>
        <p:txBody>
          <a:bodyPr/>
          <a:lstStyle/>
          <a:p>
            <a:endParaRPr lang="en-US" dirty="0" smtClean="0"/>
          </a:p>
          <a:p>
            <a:endParaRPr lang="en-US" dirty="0"/>
          </a:p>
          <a:p>
            <a:endParaRPr lang="en-US" dirty="0" smtClean="0"/>
          </a:p>
          <a:p>
            <a:endParaRPr lang="en-US" dirty="0"/>
          </a:p>
          <a:p>
            <a:endParaRPr lang="en-US" dirty="0" smtClean="0"/>
          </a:p>
          <a:p>
            <a:pPr marL="0" indent="0">
              <a:buNone/>
            </a:pPr>
            <a:r>
              <a:rPr lang="en-US" dirty="0" smtClean="0"/>
              <a:t>______________________________________________________________________________</a:t>
            </a:r>
            <a:endParaRPr lang="en-US" dirty="0"/>
          </a:p>
        </p:txBody>
      </p:sp>
    </p:spTree>
    <p:extLst>
      <p:ext uri="{BB962C8B-B14F-4D97-AF65-F5344CB8AC3E}">
        <p14:creationId xmlns:p14="http://schemas.microsoft.com/office/powerpoint/2010/main" val="507058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Perhaps a new evaluation method can result in “deeper” learning.</a:t>
            </a:r>
            <a:endParaRPr lang="en-US" cap="none"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055152" y="2095358"/>
            <a:ext cx="3921105" cy="1707221"/>
          </a:xfrm>
        </p:spPr>
      </p:pic>
      <p:sp>
        <p:nvSpPr>
          <p:cNvPr id="4" name="Content Placeholder 3"/>
          <p:cNvSpPr>
            <a:spLocks noGrp="1"/>
          </p:cNvSpPr>
          <p:nvPr>
            <p:ph sz="quarter" idx="14"/>
          </p:nvPr>
        </p:nvSpPr>
        <p:spPr/>
        <p:txBody>
          <a:bodyPr/>
          <a:lstStyle/>
          <a:p>
            <a:pPr marL="0" indent="0">
              <a:buNone/>
            </a:pPr>
            <a:r>
              <a:rPr lang="en-US" dirty="0" smtClean="0"/>
              <a:t>                     </a:t>
            </a:r>
            <a:endParaRPr lang="en-US" dirty="0"/>
          </a:p>
        </p:txBody>
      </p:sp>
      <p:pic>
        <p:nvPicPr>
          <p:cNvPr id="7" name="Picture 6"/>
          <p:cNvPicPr>
            <a:picLocks noChangeAspect="1"/>
          </p:cNvPicPr>
          <p:nvPr/>
        </p:nvPicPr>
        <p:blipFill>
          <a:blip r:embed="rId3"/>
          <a:stretch>
            <a:fillRect/>
          </a:stretch>
        </p:blipFill>
        <p:spPr>
          <a:xfrm>
            <a:off x="6883267" y="1958642"/>
            <a:ext cx="3368204" cy="2526991"/>
          </a:xfrm>
          <a:prstGeom prst="rect">
            <a:avLst/>
          </a:prstGeom>
        </p:spPr>
      </p:pic>
      <p:pic>
        <p:nvPicPr>
          <p:cNvPr id="8" name="Picture 7"/>
          <p:cNvPicPr>
            <a:picLocks noChangeAspect="1"/>
          </p:cNvPicPr>
          <p:nvPr/>
        </p:nvPicPr>
        <p:blipFill>
          <a:blip r:embed="rId4"/>
          <a:stretch>
            <a:fillRect/>
          </a:stretch>
        </p:blipFill>
        <p:spPr>
          <a:xfrm>
            <a:off x="798171" y="4154619"/>
            <a:ext cx="3503888" cy="2249602"/>
          </a:xfrm>
          <a:prstGeom prst="rect">
            <a:avLst/>
          </a:prstGeom>
        </p:spPr>
      </p:pic>
      <p:pic>
        <p:nvPicPr>
          <p:cNvPr id="9"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6835" y="4077183"/>
            <a:ext cx="2950765" cy="2249602"/>
          </a:xfrm>
          <a:prstGeom prst="rect">
            <a:avLst/>
          </a:prstGeom>
        </p:spPr>
      </p:pic>
    </p:spTree>
    <p:extLst>
      <p:ext uri="{BB962C8B-B14F-4D97-AF65-F5344CB8AC3E}">
        <p14:creationId xmlns:p14="http://schemas.microsoft.com/office/powerpoint/2010/main" val="25825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cap="none"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02129" y="2367092"/>
            <a:ext cx="6591302" cy="2869807"/>
          </a:xfrm>
        </p:spPr>
      </p:pic>
      <p:sp>
        <p:nvSpPr>
          <p:cNvPr id="4" name="Content Placeholder 3"/>
          <p:cNvSpPr>
            <a:spLocks noGrp="1"/>
          </p:cNvSpPr>
          <p:nvPr>
            <p:ph sz="quarter" idx="14"/>
          </p:nvPr>
        </p:nvSpPr>
        <p:spPr/>
        <p:txBody>
          <a:bodyPr/>
          <a:lstStyle/>
          <a:p>
            <a:r>
              <a:rPr lang="en-US" dirty="0" smtClean="0"/>
              <a:t>                     </a:t>
            </a:r>
            <a:endParaRPr lang="en-US" dirty="0"/>
          </a:p>
          <a:p>
            <a:endParaRPr lang="en-US" dirty="0" smtClean="0"/>
          </a:p>
          <a:p>
            <a:endParaRPr lang="en-US" dirty="0"/>
          </a:p>
          <a:p>
            <a:endParaRPr lang="en-US" dirty="0" smtClean="0"/>
          </a:p>
          <a:p>
            <a:endParaRPr lang="en-US" dirty="0"/>
          </a:p>
          <a:p>
            <a:pPr marL="1828800" lvl="4" indent="0">
              <a:buNone/>
            </a:pPr>
            <a:r>
              <a:rPr lang="en-US" dirty="0" smtClean="0"/>
              <a:t>            Prof. Denise Miller</a:t>
            </a:r>
            <a:endParaRPr lang="en-US" dirty="0"/>
          </a:p>
        </p:txBody>
      </p:sp>
      <p:sp>
        <p:nvSpPr>
          <p:cNvPr id="6" name="Rectangle 5"/>
          <p:cNvSpPr/>
          <p:nvPr/>
        </p:nvSpPr>
        <p:spPr>
          <a:xfrm>
            <a:off x="7462159" y="3286880"/>
            <a:ext cx="4285830" cy="1015663"/>
          </a:xfrm>
          <a:prstGeom prst="rect">
            <a:avLst/>
          </a:prstGeom>
          <a:noFill/>
        </p:spPr>
        <p:txBody>
          <a:bodyPr wrap="square" lIns="91440" tIns="45720" rIns="91440" bIns="45720">
            <a:spAutoFit/>
          </a:bodyPr>
          <a:lstStyle/>
          <a:p>
            <a:pPr algn="ctr"/>
            <a:r>
              <a:rPr lang="en-US" sz="6000" b="1" dirty="0" smtClean="0">
                <a:ln w="22225">
                  <a:solidFill>
                    <a:srgbClr val="48A8D0"/>
                  </a:solidFill>
                  <a:prstDash val="solid"/>
                </a:ln>
                <a:solidFill>
                  <a:srgbClr val="48A8D0">
                    <a:lumMod val="40000"/>
                    <a:lumOff val="60000"/>
                  </a:srgbClr>
                </a:solidFill>
              </a:rPr>
              <a:t>And </a:t>
            </a:r>
            <a:r>
              <a:rPr lang="en-US" sz="6000" b="1" dirty="0">
                <a:ln w="22225">
                  <a:solidFill>
                    <a:srgbClr val="48A8D0"/>
                  </a:solidFill>
                  <a:prstDash val="solid"/>
                </a:ln>
                <a:solidFill>
                  <a:srgbClr val="48A8D0">
                    <a:lumMod val="40000"/>
                    <a:lumOff val="60000"/>
                  </a:srgbClr>
                </a:solidFill>
              </a:rPr>
              <a:t>Reflect! </a:t>
            </a:r>
          </a:p>
        </p:txBody>
      </p:sp>
    </p:spTree>
    <p:extLst>
      <p:ext uri="{BB962C8B-B14F-4D97-AF65-F5344CB8AC3E}">
        <p14:creationId xmlns:p14="http://schemas.microsoft.com/office/powerpoint/2010/main" val="171751856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272</TotalTime>
  <Words>320</Words>
  <Application>Microsoft Office PowerPoint</Application>
  <PresentationFormat>Widescreen</PresentationFormat>
  <Paragraphs>59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Bradley Hand ITC</vt:lpstr>
      <vt:lpstr>Calibri</vt:lpstr>
      <vt:lpstr>Tw Cen MT</vt:lpstr>
      <vt:lpstr>Droplet</vt:lpstr>
      <vt:lpstr>Professional Development Jan. 7, 2020   Creative  Ways  to Evaluate  Learning at ORU</vt:lpstr>
      <vt:lpstr>After Johnny wrote, “I have went…” his teacher had him write “I have gone” on the board 100 times.  Johnny completed his learning experience while the teacher was temporarily out of the room.  He left her a note:  “I have went home”.</vt:lpstr>
      <vt:lpstr>     Practice strategies to assess student learning to                   </vt:lpstr>
      <vt:lpstr>Learning and Engagement Benefit of evaluation</vt:lpstr>
      <vt:lpstr>List a learning priority for one of your courses.</vt:lpstr>
      <vt:lpstr>Another Benefit of evaluation</vt:lpstr>
      <vt:lpstr> Do you notice student behaviors that make you wonder how well the students are learning your course competencies?    Can you list one of your learning priorities that may not be “sinking in”?</vt:lpstr>
      <vt:lpstr>Perhaps a new evaluation method can result in “deeper” learning.</vt:lpstr>
      <vt:lpstr>PowerPoint Presentation</vt:lpstr>
      <vt:lpstr>Collaboration in Evaluative Settings</vt:lpstr>
      <vt:lpstr>Quick Techie Review Quizzes </vt:lpstr>
      <vt:lpstr>Peer Grading</vt:lpstr>
      <vt:lpstr>Remember 4 strategies for evaluation.</vt:lpstr>
      <vt:lpstr>Pair and Share</vt:lpstr>
      <vt:lpstr>List an evaluation technique that you expect to try this semester on polleverywhere.</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Ways to Evaluate Learning</dc:title>
  <dc:creator>Denise Miller</dc:creator>
  <cp:lastModifiedBy>kboyd</cp:lastModifiedBy>
  <cp:revision>48</cp:revision>
  <cp:lastPrinted>2019-12-09T17:38:49Z</cp:lastPrinted>
  <dcterms:created xsi:type="dcterms:W3CDTF">2019-12-09T15:39:54Z</dcterms:created>
  <dcterms:modified xsi:type="dcterms:W3CDTF">2019-12-16T21:50:03Z</dcterms:modified>
</cp:coreProperties>
</file>