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547" r:id="rId4"/>
    <p:sldId id="259" r:id="rId5"/>
    <p:sldId id="551" r:id="rId6"/>
    <p:sldId id="258" r:id="rId7"/>
    <p:sldId id="261" r:id="rId8"/>
    <p:sldId id="260" r:id="rId9"/>
    <p:sldId id="549" r:id="rId10"/>
    <p:sldId id="262" r:id="rId11"/>
    <p:sldId id="537" r:id="rId12"/>
    <p:sldId id="447" r:id="rId13"/>
    <p:sldId id="538" r:id="rId14"/>
    <p:sldId id="473" r:id="rId15"/>
    <p:sldId id="467" r:id="rId16"/>
    <p:sldId id="532" r:id="rId17"/>
    <p:sldId id="539" r:id="rId18"/>
    <p:sldId id="540" r:id="rId19"/>
    <p:sldId id="541" r:id="rId20"/>
    <p:sldId id="543" r:id="rId21"/>
    <p:sldId id="461" r:id="rId22"/>
    <p:sldId id="477" r:id="rId23"/>
    <p:sldId id="542" r:id="rId24"/>
    <p:sldId id="544" r:id="rId25"/>
    <p:sldId id="545" r:id="rId26"/>
    <p:sldId id="546" r:id="rId27"/>
    <p:sldId id="550" r:id="rId28"/>
    <p:sldId id="54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B3CE1-CC26-4A1C-8482-3D588940F58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0C63E-8B2B-43F7-9E37-EBD68B67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2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Step</a:t>
            </a:r>
            <a:r>
              <a:rPr lang="en-US" baseline="0" dirty="0"/>
              <a:t> 4: Determine sample size (how many respondents you are looking for)</a:t>
            </a:r>
          </a:p>
          <a:p>
            <a:r>
              <a:rPr lang="en-US" baseline="0" dirty="0"/>
              <a:t>Qualitative factors that should be included in decision: 1) importance of the decision, 2) nature of the research, 3) nature of </a:t>
            </a:r>
            <a:r>
              <a:rPr lang="en-US" baseline="0" dirty="0" err="1"/>
              <a:t>analysisk</a:t>
            </a:r>
            <a:r>
              <a:rPr lang="en-US" baseline="0" dirty="0"/>
              <a:t> 4) sample sizes used in other students, 5) resource constraints</a:t>
            </a:r>
          </a:p>
          <a:p>
            <a:endParaRPr lang="en-US" baseline="0" dirty="0"/>
          </a:p>
          <a:p>
            <a:r>
              <a:rPr lang="en-US" baseline="0" dirty="0"/>
              <a:t>For exploratory research designs (i.e. qualitative research), sample size is usually small</a:t>
            </a:r>
          </a:p>
          <a:p>
            <a:r>
              <a:rPr lang="en-US" baseline="0" dirty="0"/>
              <a:t>For conclusive research designs (i.e. quant </a:t>
            </a:r>
            <a:r>
              <a:rPr lang="en-US" baseline="0" dirty="0" err="1"/>
              <a:t>resarch</a:t>
            </a:r>
            <a:r>
              <a:rPr lang="en-US" baseline="0" dirty="0"/>
              <a:t>), sample size is larger</a:t>
            </a:r>
          </a:p>
          <a:p>
            <a:endParaRPr lang="en-US" baseline="0" dirty="0"/>
          </a:p>
          <a:p>
            <a:r>
              <a:rPr lang="en-US" baseline="0" dirty="0"/>
              <a:t>If sophisticated analysis of data is needed, use large sample size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62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18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3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8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</a:t>
            </a:r>
          </a:p>
          <a:p>
            <a:r>
              <a:rPr lang="en-US" dirty="0"/>
              <a:t>The number of respondents</a:t>
            </a:r>
            <a:r>
              <a:rPr lang="en-US" baseline="0" dirty="0"/>
              <a:t> from whom you obtain the required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9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</a:t>
            </a:r>
          </a:p>
          <a:p>
            <a:r>
              <a:rPr lang="en-US" dirty="0"/>
              <a:t>Collectio</a:t>
            </a:r>
            <a:r>
              <a:rPr lang="en-US" baseline="0" dirty="0"/>
              <a:t>n of elements or objects that possesses the information sought by the researcher and about which </a:t>
            </a:r>
            <a:r>
              <a:rPr lang="en-US" baseline="0" dirty="0" err="1"/>
              <a:t>infrerencesare</a:t>
            </a:r>
            <a:r>
              <a:rPr lang="en-US" baseline="0" dirty="0"/>
              <a:t> to be made</a:t>
            </a:r>
          </a:p>
          <a:p>
            <a:endParaRPr lang="en-US" baseline="0" dirty="0"/>
          </a:p>
          <a:p>
            <a:r>
              <a:rPr lang="en-US" baseline="0" dirty="0"/>
              <a:t>Element – object about which or from which the information in desired (in survey research, usually respondent)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1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– the process of selecting a few (a sample) from a bigger group (the sampling population) to become the basis for estimating or predicting a fact, situation or outcome regarding the bigger group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D2DA-4F6A-4456-BECF-DC5BDB2792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D0933CB-EA6B-44B1-8B49-699240C356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D1D8BCE-07A9-4886-968B-7F5D3D91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39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alroberts.qualtrics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ualtrics.com/contact-suppor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trics.com/education/higher-educat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qualtrics.com/community/categories/higher-education" TargetMode="External"/><Relationship Id="rId4" Type="http://schemas.openxmlformats.org/officeDocument/2006/relationships/hyperlink" Target="https://www.qualtrics.com/education/student-and-faculty-researc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ralroberts.az1.qualtric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22D175-1963-4C43-B387-79C1324ED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3" y="92278"/>
            <a:ext cx="4889983" cy="28524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EF81C00-F39C-4DB2-85BD-5DACA12E9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141" y="4947104"/>
            <a:ext cx="9228201" cy="164592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Rebecca Gunn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February 25, 2021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512AD-7B49-4767-A1C0-72BDE13BE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3670628"/>
            <a:ext cx="11302814" cy="1072496"/>
          </a:xfrm>
        </p:spPr>
        <p:txBody>
          <a:bodyPr/>
          <a:lstStyle/>
          <a:p>
            <a:r>
              <a:rPr lang="en-US" sz="7200" dirty="0">
                <a:solidFill>
                  <a:schemeClr val="tx2"/>
                </a:solidFill>
              </a:rPr>
              <a:t/>
            </a:r>
            <a:br>
              <a:rPr lang="en-US" sz="7200" dirty="0">
                <a:solidFill>
                  <a:schemeClr val="tx2"/>
                </a:solidFill>
              </a:rPr>
            </a:br>
            <a:r>
              <a:rPr lang="en-US" sz="7200" dirty="0">
                <a:solidFill>
                  <a:schemeClr val="tx2"/>
                </a:solidFill>
              </a:rPr>
              <a:t/>
            </a:r>
            <a:br>
              <a:rPr lang="en-US" sz="7200" dirty="0">
                <a:solidFill>
                  <a:schemeClr val="tx2"/>
                </a:solidFill>
              </a:rPr>
            </a:br>
            <a:r>
              <a:rPr lang="en-US" sz="7200" dirty="0">
                <a:solidFill>
                  <a:schemeClr val="tx2"/>
                </a:solidFill>
              </a:rPr>
              <a:t/>
            </a:r>
            <a:br>
              <a:rPr lang="en-US" sz="7200" dirty="0">
                <a:solidFill>
                  <a:schemeClr val="tx2"/>
                </a:solidFill>
              </a:rPr>
            </a:br>
            <a:r>
              <a:rPr lang="en-US" sz="7200" dirty="0">
                <a:solidFill>
                  <a:schemeClr val="tx2"/>
                </a:solidFill>
              </a:rPr>
              <a:t>Qualtrics: Academic Research &amp; in the </a:t>
            </a:r>
            <a:r>
              <a:rPr lang="en-US" sz="7200" dirty="0" err="1">
                <a:solidFill>
                  <a:schemeClr val="tx2"/>
                </a:solidFill>
              </a:rPr>
              <a:t>Classroom</a:t>
            </a:r>
            <a:r>
              <a:rPr lang="en-US" sz="7200" b="1" dirty="0" err="1"/>
              <a:t>altrics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50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How to Use Qualtrics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76E6A-3ACA-4DEE-AAF0-A11FE1E7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A37AA-00E5-4E02-B4BE-A6446D90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52" r="1000" b="32969"/>
          <a:stretch/>
        </p:blipFill>
        <p:spPr>
          <a:xfrm>
            <a:off x="60960" y="2527069"/>
            <a:ext cx="12070080" cy="38321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A434508-37F8-4FF9-B916-942E83264A7F}"/>
              </a:ext>
            </a:extLst>
          </p:cNvPr>
          <p:cNvSpPr/>
          <p:nvPr/>
        </p:nvSpPr>
        <p:spPr>
          <a:xfrm>
            <a:off x="10673542" y="3022254"/>
            <a:ext cx="1363287" cy="635346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B806D-74D7-456D-B70C-E51261005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b="1" cap="small"/>
              <a:t>Qualtrics</a:t>
            </a:r>
            <a:endParaRPr lang="en-US" sz="5867" b="1" cap="sm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3A9FE-2AC7-437F-959B-168339DBC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1" r="-833"/>
          <a:stretch/>
        </p:blipFill>
        <p:spPr>
          <a:xfrm>
            <a:off x="0" y="365918"/>
            <a:ext cx="12293600" cy="61261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F6DD67E-356E-4650-A613-D5C06B8EDF2B}"/>
              </a:ext>
            </a:extLst>
          </p:cNvPr>
          <p:cNvSpPr/>
          <p:nvPr/>
        </p:nvSpPr>
        <p:spPr>
          <a:xfrm>
            <a:off x="9245600" y="1498600"/>
            <a:ext cx="2032000" cy="1422400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7510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47800"/>
            <a:ext cx="12192000" cy="541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4064000" y="3340100"/>
            <a:ext cx="5791200" cy="16256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A16A3-309A-45B1-B29E-0AE185B3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EA416-D1BB-4706-9179-C5E96F5DF420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CB2457-DCE6-4448-B228-3C0F61A81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111" r="51111" b="4000"/>
          <a:stretch/>
        </p:blipFill>
        <p:spPr>
          <a:xfrm>
            <a:off x="657224" y="1029825"/>
            <a:ext cx="10993223" cy="62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47800"/>
            <a:ext cx="12192000" cy="541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4064000" y="3340100"/>
            <a:ext cx="5791200" cy="16256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A16A3-309A-45B1-B29E-0AE185B3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EA416-D1BB-4706-9179-C5E96F5DF420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CB2457-DCE6-4448-B228-3C0F61A81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7AF3C4-8E5B-48BF-8B75-FF2893B6C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34" r="50588" b="3999"/>
          <a:stretch/>
        </p:blipFill>
        <p:spPr>
          <a:xfrm>
            <a:off x="1179286" y="1058275"/>
            <a:ext cx="10031584" cy="57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5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47800"/>
            <a:ext cx="12192000" cy="541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36600"/>
          </a:xfrm>
        </p:spPr>
        <p:txBody>
          <a:bodyPr>
            <a:normAutofit fontScale="90000"/>
          </a:bodyPr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Oval 7"/>
          <p:cNvSpPr/>
          <p:nvPr/>
        </p:nvSpPr>
        <p:spPr>
          <a:xfrm>
            <a:off x="1524000" y="2006600"/>
            <a:ext cx="2159000" cy="332131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b="7810"/>
          <a:stretch/>
        </p:blipFill>
        <p:spPr bwMode="auto">
          <a:xfrm>
            <a:off x="1" y="1041400"/>
            <a:ext cx="12241967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0F3A59-B5FA-47F2-82D0-C04D6B690B9E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7916CF-ACC7-4C78-806D-33EF41390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0000" b="5555"/>
          <a:stretch/>
        </p:blipFill>
        <p:spPr>
          <a:xfrm>
            <a:off x="-49967" y="1041400"/>
            <a:ext cx="12291933" cy="64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8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9058D-0992-4176-8DC3-9788D27009E5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22938-7F94-4AAC-9F89-C0C9E1A16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642" r="50000" b="3391"/>
          <a:stretch/>
        </p:blipFill>
        <p:spPr>
          <a:xfrm>
            <a:off x="601632" y="1396999"/>
            <a:ext cx="10871200" cy="61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2" name="Oval 1"/>
          <p:cNvSpPr/>
          <p:nvPr/>
        </p:nvSpPr>
        <p:spPr>
          <a:xfrm>
            <a:off x="4064000" y="3340100"/>
            <a:ext cx="5791200" cy="16256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72D14F-5F08-47C3-8E51-ACF07B8C2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" t="11094" r="1356" b="41462"/>
          <a:stretch/>
        </p:blipFill>
        <p:spPr>
          <a:xfrm>
            <a:off x="58057" y="2663561"/>
            <a:ext cx="12075886" cy="32938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7549C2-C431-48FE-B322-7E37D0E1AA5F}"/>
              </a:ext>
            </a:extLst>
          </p:cNvPr>
          <p:cNvSpPr/>
          <p:nvPr/>
        </p:nvSpPr>
        <p:spPr>
          <a:xfrm>
            <a:off x="10798629" y="2496457"/>
            <a:ext cx="537028" cy="725714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197037-A2B1-4FE7-A739-496C83C06C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" t="12006" r="1308" b="10688"/>
          <a:stretch/>
        </p:blipFill>
        <p:spPr>
          <a:xfrm>
            <a:off x="122162" y="1556313"/>
            <a:ext cx="11947676" cy="53016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7549C2-C431-48FE-B322-7E37D0E1AA5F}"/>
              </a:ext>
            </a:extLst>
          </p:cNvPr>
          <p:cNvSpPr/>
          <p:nvPr/>
        </p:nvSpPr>
        <p:spPr>
          <a:xfrm>
            <a:off x="4622800" y="4207156"/>
            <a:ext cx="1574800" cy="725714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38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E51AA9-EF17-41BA-9A0A-093ECC685E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" t="10278" r="2857" b="8183"/>
          <a:stretch/>
        </p:blipFill>
        <p:spPr>
          <a:xfrm>
            <a:off x="287867" y="1266029"/>
            <a:ext cx="11727543" cy="55919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7549C2-C431-48FE-B322-7E37D0E1AA5F}"/>
              </a:ext>
            </a:extLst>
          </p:cNvPr>
          <p:cNvSpPr/>
          <p:nvPr/>
        </p:nvSpPr>
        <p:spPr>
          <a:xfrm>
            <a:off x="1290661" y="2126925"/>
            <a:ext cx="2219377" cy="2169541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4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7549C2-C431-48FE-B322-7E37D0E1AA5F}"/>
              </a:ext>
            </a:extLst>
          </p:cNvPr>
          <p:cNvSpPr/>
          <p:nvPr/>
        </p:nvSpPr>
        <p:spPr>
          <a:xfrm>
            <a:off x="1290661" y="2126925"/>
            <a:ext cx="2219377" cy="2169541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0F825-8901-402B-87B2-D2D4C545D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06" r="1548" b="10053"/>
          <a:stretch/>
        </p:blipFill>
        <p:spPr>
          <a:xfrm>
            <a:off x="84667" y="1512771"/>
            <a:ext cx="12003314" cy="53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Qualtrics XM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482E-F212-4DDD-9EBB-CAE633DC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21" y="2592282"/>
            <a:ext cx="10753725" cy="42657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-What it is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-Why use it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-How to use it for education purposes </a:t>
            </a:r>
            <a:r>
              <a:rPr lang="en-US" i="1" dirty="0">
                <a:solidFill>
                  <a:schemeClr val="accent1"/>
                </a:solidFill>
              </a:rPr>
              <a:t>(academic research &amp; in the classroom)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-Creating an Account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-Using the Platform &amp;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8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7549C2-C431-48FE-B322-7E37D0E1AA5F}"/>
              </a:ext>
            </a:extLst>
          </p:cNvPr>
          <p:cNvSpPr/>
          <p:nvPr/>
        </p:nvSpPr>
        <p:spPr>
          <a:xfrm>
            <a:off x="1290661" y="2126925"/>
            <a:ext cx="2219377" cy="2169541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B774C-FC0C-4E82-93AC-3FAEFB8F3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59" r="2499" b="12169"/>
          <a:stretch/>
        </p:blipFill>
        <p:spPr>
          <a:xfrm>
            <a:off x="152400" y="1458687"/>
            <a:ext cx="11887200" cy="53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973039-93EF-4D63-80C2-DEED56A16B8C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2" r="1666" b="4142"/>
          <a:stretch/>
        </p:blipFill>
        <p:spPr bwMode="auto">
          <a:xfrm>
            <a:off x="711200" y="1106285"/>
            <a:ext cx="11074400" cy="575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0000" b="7037"/>
          <a:stretch/>
        </p:blipFill>
        <p:spPr>
          <a:xfrm>
            <a:off x="812800" y="1168400"/>
            <a:ext cx="10972800" cy="5689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67200" y="5054600"/>
            <a:ext cx="2438400" cy="584200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3149600" y="1904999"/>
            <a:ext cx="1524000" cy="344284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F83B49-F1DA-466F-BF09-B14ABA2370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7B339B-FA25-434C-A346-9F5AD112C331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 r="10834" b="1479"/>
          <a:stretch/>
        </p:blipFill>
        <p:spPr bwMode="auto">
          <a:xfrm>
            <a:off x="1422401" y="1417639"/>
            <a:ext cx="901843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022601"/>
            <a:ext cx="4927600" cy="30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0001" b="4073"/>
          <a:stretch/>
        </p:blipFill>
        <p:spPr>
          <a:xfrm>
            <a:off x="812800" y="1041401"/>
            <a:ext cx="10566400" cy="56745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23200" y="6309490"/>
            <a:ext cx="508000" cy="442149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3352800" y="3571083"/>
            <a:ext cx="609600" cy="584200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19EA5-468D-4BB2-91EA-6D6EADC5A1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7549C2-C431-48FE-B322-7E37D0E1AA5F}"/>
              </a:ext>
            </a:extLst>
          </p:cNvPr>
          <p:cNvSpPr/>
          <p:nvPr/>
        </p:nvSpPr>
        <p:spPr>
          <a:xfrm>
            <a:off x="1290661" y="2126925"/>
            <a:ext cx="2219377" cy="2169541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36804-E797-4DDA-935A-B23724439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59" r="2024" b="25926"/>
          <a:stretch/>
        </p:blipFill>
        <p:spPr>
          <a:xfrm>
            <a:off x="157236" y="1630496"/>
            <a:ext cx="11945257" cy="43833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9E358B7-B629-4820-BD17-3DDED1AAE026}"/>
              </a:ext>
            </a:extLst>
          </p:cNvPr>
          <p:cNvSpPr/>
          <p:nvPr/>
        </p:nvSpPr>
        <p:spPr>
          <a:xfrm>
            <a:off x="8681964" y="2963449"/>
            <a:ext cx="2504825" cy="1149675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22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7549C2-C431-48FE-B322-7E37D0E1AA5F}"/>
              </a:ext>
            </a:extLst>
          </p:cNvPr>
          <p:cNvSpPr/>
          <p:nvPr/>
        </p:nvSpPr>
        <p:spPr>
          <a:xfrm>
            <a:off x="1290661" y="2126925"/>
            <a:ext cx="2219377" cy="2169541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9FAA4-0866-4D8C-A1BC-E0C90CF42B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" t="10370" r="2024" b="12381"/>
          <a:stretch/>
        </p:blipFill>
        <p:spPr>
          <a:xfrm>
            <a:off x="165705" y="1485353"/>
            <a:ext cx="11860590" cy="5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95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7549C2-C431-48FE-B322-7E37D0E1AA5F}"/>
              </a:ext>
            </a:extLst>
          </p:cNvPr>
          <p:cNvSpPr/>
          <p:nvPr/>
        </p:nvSpPr>
        <p:spPr>
          <a:xfrm>
            <a:off x="1290661" y="2126925"/>
            <a:ext cx="2219377" cy="2169541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B4D10-CBA2-43B0-8150-A2E71BD69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" t="10370" r="-1" b="11746"/>
          <a:stretch/>
        </p:blipFill>
        <p:spPr>
          <a:xfrm>
            <a:off x="58056" y="1295400"/>
            <a:ext cx="12107333" cy="53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61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F567754-727B-498F-A614-C04833B6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7" y="2412998"/>
            <a:ext cx="10753725" cy="3766185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C4F142-188C-4AE9-942B-C776E0FFA617}"/>
              </a:ext>
            </a:extLst>
          </p:cNvPr>
          <p:cNvSpPr txBox="1">
            <a:spLocks/>
          </p:cNvSpPr>
          <p:nvPr/>
        </p:nvSpPr>
        <p:spPr>
          <a:xfrm>
            <a:off x="657224" y="823343"/>
            <a:ext cx="10772775" cy="1334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Qualtrics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34E33-DA12-438E-B9A4-8FB81AA74539}"/>
              </a:ext>
            </a:extLst>
          </p:cNvPr>
          <p:cNvSpPr txBox="1"/>
          <p:nvPr/>
        </p:nvSpPr>
        <p:spPr>
          <a:xfrm>
            <a:off x="3238810" y="3379304"/>
            <a:ext cx="5714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https://oralroberts.qualtrics.com/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5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RUUERQUFBUWFRcVFRQWFBQVFBcWFBYWFhcUFxQYHSggGBolHRgWJDEhJSkrLi4uFx8zODMsNygtLisBCgoKDg0OGhAQGywkICQsLCwsLCwsLCwsLCwsLCwsLCwsLCwsLCwsLCwsLCwsLCwsLCwsLCwsLCwsLCwsLCwsLP/AABEIATgAogMBIgACEQEDEQH/xAAbAAABBQEBAAAAAAAAAAAAAAAEAAEDBQYCB//EAEsQAAEDAwEEBgYHBAYIBwAAAAEAAhEDEiExBBNBUQUGImFxgTJCkaGxwSNSYnKi0fAUksLhBxUzgrLSJWNkc3TT4vEkNFNUg6Pj/8QAGgEAAwEBAQEAAAAAAAAAAAAAAAECAwQFBv/EACYRAAICAgIABgMBAQAAAAAAAAABAhESIQMxBBMiMkFxUcHwYdH/2gAMAwEAAhEDEQA/AMJCeF1CeF9XR87ZxCeF3alaihWcQnhdwnhOhWcQlCkhKEUFnFqVq7hPCKFZwGJQrjZaLTslZx1FSiB/ebW/JVdqmLtv/BvSRHCUKS1NCqibOLUrVJCUIoLI7UrV3CUIoLI7UrVJCUIoeRHaku7UkUFj2pWqW1K1VQrIrU9qktT2ooVkVqeFLansToVkVqVqlsT2oFZFantUtqcNQKw/Z6X/AIGsf9oojvwyt7sqqsWhoU/9HVDn/wA1T5Rik/j5qlsWXG7cvv8ASNORaj9ftkFqVqJDEixaWRQPalaiLEt2gKYNYmtRJppt2mGwe1K1EWJrEBsHtTqaxJAD2pWIixLdosdEFie1T7tPu0WFA9i6sU4prqxKx4g4prrdogMT2JWViQbtcimiQ1PalY8SzpMH9Wv/AOLHHP8AYjQfNUpprQ0x/o13/F8v9U3iqa1Y8T3L7NJrS+gcMTlqnDU9q2szSB7UrFPalagKB7E1iItTWp2FEFibdoi1K1FioG3aSntSRYqO92nsRNiVimy8QexKxE2JWIseJAGJ7FOGJ7ErHRBYlYiLErErHRBYlaiLEhTRYUGOqxsFtrzO1zcIsH0TRnOTr5Sqy1XlRsbBH+1D30x+vYqm1Y8L3L7NORdfRDalaprU1q3szohsStU1qVqLFRBalYp7ErUWFA9iViItStRYUD7tJEWpIsMSaxKxEWJWLOy6ILErERYmsRYUQ2pWKexK1FjohsSsU1qe1KwILFZ9GbIwkbyRJaSBHouc1up01nwCi2PZLzBc1gGS50+GAMk9yvdh2Wmxwc0F7sBtSpBtjAsp+iw41y7vXN4jlaVR7N+GCu5FJtm2U92GEsa3fudBe0PhrDBIcWnJxERnBOFX03scYHGQCIdoAdGzzI14eMA9aNqqU9t2hlxLRXqQHQ4QXkgQ4HEEKoO2T6VOkc62WO8ZpkLn45SjtM0nFP4NIWJrEN0Z0hvSW2BsNmQ4nQgaEd/NWFi9CM8lZyONMgsSsU9iViqxUQWJWKe1PYiwogsTWIixKxFhQPYkiLEkWFE1qVqmtStWVlkNqVqltT2osCG1K1TWpQiwIrUrVLCVqLAl2NuviPmr/oqnL2D7TfiqbY26+Lfg5aPoKn9Izxn2Li8Q+zp4V0edf0g7PHSFfvLHe2mwlZly3f8ASjSDdun61Jh48Lm/wrDkBTxu4ork1Jll1bb9K77h/wATVo7VR9Wh23aej8wtFYuvjejmn2Q2pWKexKxaWTRBYlYp7ErEZBRBYnsU9iViMgogtSRFiZGQUd2JWIixPYs8iqBrErETYlYjIKBrErETYlYjIKBrE9iI3aViMh0PszMHxHwctB1ZH0w7rvgqaizsnxHwcrzqu36Un7Lj7SAuHxDuzq4Pgy39L9P6ei7nSI/deT/EvPIyfL5r1D+l+lI2dw/1jfcwrzMjJ/XNHD7EHM/Uy36rD6R33fmVp7FneqbfpHeA+a1e7XVB0jma2DWJ7ERu0+7V5CoGsT2IndpbtLIKBrE9iI3afdoyHQNYkid2kjIKJN2lu0Xu0t2ssi6BN2lu0Xu0+7RkGIHu0+7Re7S3aMgxBN2lu0Xu0t2jIMQV7Yb5/AFXvVgdp55NA9pH5Kp2hvZHifgFcdWsNqH7o/xdy5uZ6ZvxLaKb+lRk7NTcOFaP3mP/AMq8tIz+vzXrf9IrJ2Jx+rUpu48y3+JeTRr/AD/JX4f2Ec/uLzqg36V3gPmthu1leprfpXeDfgVtd2tb2ZpAu7T7tE7tPu0ZDoF3aW7Re7S3aMgxBd2nsRO7S3aMh0DWJ0Tu0yWQUS7tLdom1PassjTEF3afdom1K1GQYg27S3aJtT2pZBiC7tPu0TalajIMSv21nZHifl3qx6Ab9G7vf3cAO/vQ22twPP5I7otsUh3ucePcPkseR6NeNbAOuNO7Yq4x6LXcPVew/IryOP1juXsvTrS7Zqzc/wBjUjXgwkce5ePMbn9fNy18O9My51s0PUxn0h/u/NbndrG9T2fSebeXM95W7tVSlsUFoH3aW7RNqVqWRWIPu0t2iLUrUsgxB92lu0RalajIMQfdpIm1JGQ8TiUpCq/25vNc/t7eay2aaLaQlIVT+3t5pHbm80bDRb3BK4Km/rBvPXTvS/rBvNGx6Lm4JXBUp6QbzTf1i3SdBJ9/5IthSLbacgefyR+ywKTfM/iPcqbY9oD2SOZHuBVnvw1rATHZHPiJ596znfRUaskrsuaW/Wa4e0Ecl45sY1Jxpz590L15m1tkZ4idfzXlLqdrnN5Oc32OIWnh7VmXPToverNUbwEH1m/W595K228C866HrWFvfUb8Vpdo6WayOMmB7JVz7FBaNBvAlvQsxtnTYFMuZBOANYyQJPgq2h1mqS4ODXOJNuQwAATmTp3qdl0bjehLejmsaesTpc2xu8BBDQ4uBYdDdEJ29LVSTbac8Gns6i05yZ5YSehqNujY70c1Dte0hrZ72/ELJ7P1hMhrmOJNU0yWjT7ThOMZjuKI2raSHQLi0lrridCHNER359iUnQ4xs1O9CSoB0o367P3h+aZGSDBmQHS1UjssefvCP5KSpt9YAAMbkazMTwxoVL1s6Mq7ExlVrm1GF9tRthaRdlrrpPER5hVux9KMq+iYP1Tr5c/JWqZDkGN2ytgw0ROpPFObiQ5z+0BDbREa6yM6lcbxPcqpCyYSyrjtdo6g4bBgjAA7+KjYIgBz40iRpGgxhDi0ns1c62t3bjryu71NU2NzBc97wDwinPsBOVGUUVjJhbGOfiTBxmSNIPu+ChqM3IBLZkkDBdEZ0OifYdpqB3Ye5zGBvZMNJJMEY4aZ8e5AbZ002pVe8EluBZLoZa0CSTq0kn2LPN3ro1UFW+za9A1waMz6x4EcG4hWW33XiC0CAMtJ9UDks10DXIoCcklxJi2ZMTHlzWh6QqgVCJGC76vhxKn5JnoiBcCZIPg0+7CxvS7I2it/vHn2uJ+a1prjWR7W/wCZZnp2N+/vDDw402nh4rbjezGXQDRpuIaGye1kDXgOIzy80b0JtDA80iC8Nkl5acSdHO4dnAKpttcQaVp9fOYHq6lWexMD21pcMsmcNDnWuktOrjgaR5qZ7lRrx+wN2vYqj3VGtILC+Wei60EtcZIEhxg41wq3a+g6jC4VD2SJBa104IDhkDuVUzba7bQ19UNt0DsYmOKiqbZXIBLqhMnW0nQd6STS7G5pu2i6YKgOaJNsNFTIlnMkDtREDnC6qbRu3Bo9Z4dmAS0tLpjMAEd0+apTt9cF0PqjOIMcQMZ5K36M2txpPdVc4vlgFwB9ZxdIIIOGj3cylJUioyt0Siu0FwYwG+4h4nUsLQLQYGMTGZ5qy2KvcXB8jEGcCRcQQDnWREYtVGzabTbMF7HhpIuJGSSANDBzhEUy51UsnBILnSSYidcz+tVm3o1x2F1WtuPieP8AJMpHbIJwf/sb83JKM2Xijvpnp39p2atSfTa2WGJcCS4C5tsE5DgNV5Vc/wAFrutdTcGiKYDQ6pDs1TIhuJf48FkdkYCwF2TnUk8eS1TpaOZQVml6E269trz2mwC4mSZJj3I47SAYnOOIGviqTowNa4di4REA2iTjURjzVudjBJLmAybjc8mTiSTcOHHwVqYnBEn7U0f92LvZ9ouOBJGoEHBxoBxmPNQHYRwpsGvFx5faUuzULThtETzBjGki5Dk2JRSCthdZUNMOJ+rmXR84jzjwXLOh3NFrWstJtJIYS6X3DMZ7NsBQPoBjTV7BeCG9kw20ydBOQfcSrVu0TRseRa4h0jBaGEE6HAjjjRc9uLpG8aaJ+jdksbRD5kuYLQfrVIAweHyWo2txvnmTwdxWX6Lh1bZ7S60PaQHTOHl2cnkrzaKwkGG8eX+Va2YTO3Ncef4lQdPNioCZk026z6ss4/dRm17TwlvfNn5Kt6RMtpHHoubi2MPc7hj1lcHszfRn+l3QaX3z/B4q3ZSc2nU3gaKjmG5oOdHRdkgk6jB+YpunXQaWnpOxz9DvCstkc6pv6rrWlzB6JadGuxaJLdNDxGh4KT9ZrBegyW87cT+If8z5Lue/8X/6Lmq7t4J8nH5VFLJ7/wAX5lWmSzhz44+8/wDMVh0PtJD2tEkPdBAMzggYk81U7ZMxn8f+Qozomg8NNUNJFJ9MkQ+Zc7AHYHEKZvVFwW0zUs2N7gS003w0tJaC11swWsaJLnYzmZxhd0djqNc1poiSQ4CpLKgpkAEWvxwdnmVNsTyKjargWNY21rLSLi8s7Th9YE8h5rrp7pU7QHPENcwACC4G2oRSyeOcweS4vMV0zs8ttWiqr9YdlY5zHbM6WktMVJEtMHPFJRU90ABacAD0hw8ky0yiLHk/mX76ALu0xpzHaptOC0T6VLwWB2ikN48CALjoIiCdAMD3Le4DuHpfYHq+IWA2lpL3xJ7ZyBjU8cqznO6VQXYEQQJ8/wBcVdhvf8PyWcoh0gwYkZ851Wia6TqQOJDSYHgrhpETVtUd2d59y7jvKBp7Re6BvB2i0BzSJI4zEQc8VE99QE6GMEa6a5ytMkRg/ksNuP0YjQv/AMI/6laUAAyiX8WugdqDG7ESDHw1VFWqlzabe6YE6k9/EgNV5T2dxFLDxDK3DHqtyCO+RPELkm7m2dEFUaDurzpqsmAQaxiAMN38HUcIVnUfnX4/J4VZ0BO9cDiKTzA+1HLh2+SOq+B8w7Tu7BWsXpGPJ2DVapk6/i/zofbCd0yZ9N4zdpFPme9O8frs/OmuKw+hMRio3S31mu5AfVCqPZD6M90/g0iDkF3t7Pepuhq76jtse7LXZaYw4NDxc3GREaYyh+nTmn/e/hUvRFGoBtArBwc1gIuM6ipjU8P1zc/cacftKbaaJD+cweJ4eBSNIxp7j/y1HWJLxInESQT792fih6zuYEcsYmObE06CrOtroZ0HsHP/AHS0XUmsWXtboXMugDAAqTo0AagZ5rN1Ha6DWfQGZ4mQr/qjUguMn0RAkFpyTOHHPAeJWPO/QzbgV8kUaPaNqa20E4Lg0ZkSQXR5x7whNv2e+nUpsIl4tkiAIdM8z4Qpdoph1pJ9E3TAOgfAzprM9y6Y0Zku/d8e9cCdbPTas7NCkclrZOT2GHPjCSj3I5u/dP5p0WKic1M6+t9YfV7qqy1LZC57gHOm4uAgn1tQJJP8tVqt4Sf7x4u+r94rJMANZ3q9p2QCT6RkafI+S9BHlMstprtLYqRzbgESMAktnIxiX+CfoTpRj9nqUwz6UWl5DnlrxLhc1h7RbpLeZCGeXWuhwcbTPOPfcI458lTdVtrDaz2uiXtAExGDJBnu+CmatF8TpmlrBwY49pvZOhcOH1YVVtweDTDBFMANwGBjS4kgWtAzjWFYbVDWOAbBLSZh3EeareltoeymRxbu3CQ4H0nN9fUaaYUQbvRtyJUE53w0EFrQeHYAZOPBXji416YqPYC2k52oEy+IyIGhHksp0bs7qpaH7U1rjkU2MY53qnJLmiYzgnQq9p9X3XB1SrXc8NcIJFIkXYa1wcW8HnLhqO9U4GKZfdEPa41OyJFJgnhE04iRHD3LqqBr2faz8whurjSDtH/wAHTVrj3choSjKgJnLvxn4Eq10YT7Ai7l+vZUTvJNOoNctd63AkcXn6yl3EetPcQ8D30yk2l2amRlnAjg9v2QeBRHsH0ZTp30qZ5T8R3dy0nSW0s/ZGGkWkCm7eABocA4Q2RmI015LNdYvSZ90/HwRTOjrX1DScbXUbqQeA1v7O4GGE4mo1+8YQZMAFXJXJMcJVFoze0N7UxwGbRy72fNCueByHm0fxBF7TAfGMY1bwHiEIanJ3sd+VZMYhU7/wAX5Vle9XadwebnNIiD2iIteSMv7uapRP2j5vPzcjeiXV941tFjiHH6T6NxDW5bc42ggAOJlTPaKi6kX79uaWPeXQ2nV3ZJ7JmHWkAEzMO9nmo9j28PrOpNgul0QSdJBmJyM+WVz0p0RZs9QuqNDHvbWqFrHF0tLhIkwPTMjjGIQWwUKTAz9ncXhwPbPZcHF2kDiBA4cMLlxg0duc1Rp6fR9ZwDmwQQCCKjSCDkEGchJVYouGBfjvKSjGAZ8v8AhbOJ5E9o8HHh3sK872/bHitUAMAPeI4RccEQPgF6JU2Jw1YdXa044HnSXmnStJwr1MEfSPiRA9I6fyXVFpnG0X9HaGbsue6yRx0JOoA58tfJUvQdJwqNfaYBj1QCSIi52Jyo9iogntZIGJ8dANFYkVHPBva1rciReJE+qZE+wDkiTSQ13ZbP2guHoHSMAn4aqr6eY6o4WXxabiWkAAOJE64yCiBWcI7RJ4kho9kfki6tQ7lznnTQeOXcMiAVzxnTNcslRmqGxkBry0Ft2JBgxGT9lXOyU9prGoaTabLGwQyRgucQABJmZWv6ubU9zO12nVCTm6CWiRlpAaPS4cFG3pN27pFgpS4tp1QQ5pFQPjSTOHAxwycLXzGzNRQf1cb9HV19Om3E+rSHj9ZFbZSgZGDpLW8u9iE6IfbQe5wyazjBAEQykIgxy0R9bbrmyC04zDwDryD1pejCS2AbLQa58S3nA3YJ4RgtRD2tAIF+WPiZj0Scy8/BBlzjlsjzeT7iVYOqTu7tTLdDq6BxZ3pfIzDdZPSZ90/ErV7ftgcSwyXCg51xqB8hwIDReBoWnT6yy3WFsub935lXm2PO9dP/ALXjvR/6n1y78lcxQMbtjoqYMece7eBRNJwfSzMSTyOe06QrGrsZc4ZcJHAmPIBw+CGr9HwJmYnhPvLSqGRBkzI/COfPd5Wg6t0nhtRzKc4Y02NBqS4uAIwIEXTg6DCzjtnAJ014ho487Qtf1L6Rp7NQ2p9VzAGtYQJEuI3kNbkzJgealq0NOmW42dz2OFQFmHCP2YPaWuIsEPi4iYMDvkKj2TowMqNaajAC8Bs0zTa67tiXARdDYnnjOETT/pPoAdrZqo+6abh7SQhOuPWShVpUTQNMvFVriOy+Aab5D2RwLu8SFHlfBr5j7Lp/RDiSRVbBMj0xjwnCdY+j0lthaCNpABAIHawCNEln5KNPP/qN1vTHZJ0fo53P7NU/rlovOOuTidsqXEk9jWZ9BvPK9Ec5xaRDj2X5h7uOOD/n3A6LznrgI2up/d7vUb3D4BVx9kTANgPaPh8xj9exEmo5rsAlpkDxGoCE2E9o+H6/WfBGufAJMGJMFs65JnTgtMM3RDdIs6mwAhu6qGq4nLWUamNJ7ThnVSVeitoe23dljQZN0N1I1nuHxWXobbL5kNyDpAAjlynxV/R6Te91KkHiC1jngi1ocTJGNMa66rF8VO0UqRqKGx7TTsO6JYx7HtDS0TFwN+dO0T4R3gSf1e9les9rOy6uSDIEB4BcRnIJMY5dyFqdNVt/SM0gHvDbGnsQ6QCYdJnBzGpxCMq7bXbUaHvpvk7wy1gLbnA9nPoiXNx71LRaSDGvimJPaL6pIzM7xzTofs+5QGnI0nxuj3tKJr6NB5Ensg5e9zvqnmgKrGg4LR+6D8Atl0c77HIDdYjwYPi0KUbV22ZENIOLeYPB4SpzwM+c/B6aq05kHPO75tKaE2ZzrC2KgHJsficqxvWN29qFwEECmAJba3tDUa68ZVp1p/tyPH/G5Yuoe0/75+JWjViiaV21kkRy5HlxiUPVcYyOeoxmJ1YnpskNxPZ5E8/sH4pboAcOP1Ry+6kM72dgJORrkAwde5wVR0+7LNfW7z6veVeMYWhxyeAy48e5x+Co+sA/s/B3CPq8wChDRV70qWnSJEiDjkZ+CGKM2MfBOxkr9veCQHEAGAJ4DRMhCUkUisj2eoJGR6r/AEm/a+1Sx7fbqvO+uWNrqeDdI+oOS3s4jDey6B2QfS5EMPw+awPXbG2PHGG+PojvPx9i5+Ps0n0VFGvbOJkQuNr2t5bE4OoAHxUbTlc7TwAW5kRsaI1Ph8UZR2v6QvdJJJODB0gQeGPghGujgSYMefFSUgf0CnQrLGptww6HXtIcHF5PaLiS7PMW/urUN610y09io3TSDMQcmZPH2rDPJMiDwGnJTUnkcFLgmUpUeu7ZUHZIEdhuDAMEAxk/BBufB4nwu/heVa0mNexkGOw3mNWg8O6NVFU2AEYew+P/AFNU0Ztle3aCPVB8Q7+JhUrdsmRDB4Cl8cFdu6LI0A8iz5OBXP7M8Ai1/sqfGSmIzvWYTX8WMP7wBPxKw20O7buRefjhbnrVh4PHcj8Jc3kOQHtWL2/YiymKkyHOI00IyPaCqscUaGlSFrCQB2RwHL7p7+KltAiDjOjwOX2gq3ZukgLM6NA+JjQdyLoba0gZznU+EcUrKoN2qkS2Bnu11M6Q5Z7rMy0UhgGHzAj6vcFeNcHudhozjEet4fMqp62043Qxo/n9ngmgM+CidnP6iVAG+C6Y+OCYx8J00pIEezPquo0WVKQp3glguYCQCXEgFuQDA4DTyWA6z9P7RVq1GPc1rcBzWMay7APadFx8CVp6HWFu0URSDbXA3AXF4LQDOokESOH8sH026K9TxH+Fq5uOKvaN5ydUmAXQVFfLlG52q6Y3ErpRgyQVTzS3xn3JOZAlc7Ky5x5AE/IfH3JtiOhUJOPlCK2hpAGkmDw+Ki6NoXODQJk4CvNoolr8xjGCI0Ejy0SvaRLZ6N0VQLqNMjjTpu9jBPtRdOm4RIGMeQtEKv6C2iNnpAEg2AT91WDNsdEEayQZ5An4hQyTmqDx4tjzifmoXVMNPOSOerR80W5wcD7RpwGPiUFWZNuY1HPgJ94CAMd1xqdtx+wB7yR8UD0ttNF+yOph7L7WvYAQ43s4Y0kSE3XSvqZ1j3BZp+yua2Tgzp3RMq1DLbGpuKO208DwXbW96HbVPL2FSkkkR8ZKUk49lqaYSx7hoVFt1UutuMxMZ00XN5jio3mQD4pRascpaFYkWQrDozZGvGXAHvgGO6TmZ9y4psZeQQTBIAnWOa0SszyAISVy7YnA+iz2tTJXH8hkV9HanUw4sJaS0tJBza7Dh56IQVZEcTiZPBTVfQP64oU8lNGrYgcwBPtPuVrs/QNd4uFMhsB0uta0AgkOJcRAgHPcuOiG0mEOqOJJdaaYabg3EvuMNPERM471f7Z1skkCkQHVA6LgJpsAtpyBgYHuUOUr0hxin2ym2roWoDaILsdnRwJjBB9HXicqbZOhHtol2rnmAANAB3Z4tTbd1idUqF7qbcnAGBHDxPernZa5qUaYOokmQCO0ScDhwzyAScpUrHivgg6v9DvbVucWdmSAM5iBk4GeKt6WwsqVHveCbCMDEuPMR3KLYqrabSaj9WuHCTKg6S6wAECjEEZ18sfzWU8m7XYmkkbZ1opUp1syO+4z8lTbf0sW1abW4FrgBB+sO/vKyDumKjjLi7jqSD8T+gpGVXuF+OySBdORIJIjl8lalSMq3ZuHvr0zcWyAQTDuAjxUtFxnDgfS4fWCz9Hp51Rha60HI7JmYGcoyjtrOJ0jMYOJxohc0VphKL+DH9cHfTtaci5ziIPF+hHmhdoqkuiBjiOMxC0tXo4PrOqvcHNMgQc5kgeZhDdGdDv+kc5zGXCIcSTEiCA0H3kcO9dC5oJ+ndb/AF/0yxbWzMbUND5LhrtJHh4LWDqoSDNTGYhue7iqur0VTY4C57pwDEQQeMcSCl4qUbTRXEnWyqpvFpxAn3eajdTloE8cDjlXlPYWNGWhxIIuLSQJiDznPJd06IADcZImJ5SBkcOHf4rj8z8GpTN6Oq3NDWOJOAYLeHM6BXHRXVmre0vsaAZIm4+ERCP/AGwjAlzpIxHAjMk5GIxzV7s1TQhaQ55Y0C44t2wTcAYJZIx6J/JJXgoUTm1ntKS58X+TXA8hrPwmpiREsOeYB8JSSXeZnVhacwMc0zBJ7oj2pkkwBXukjOp+auK20WkAi4QcEmOAwkkhCkSVHMtgCHTAPExMlclriIEHunQd5SSWPI9k0Iuz4d/u7wrrZWtDBJ9LHAyHASYHCQdUySie0hpElVzWsPaaQQCBabjI4RIEgcVLstM7rsl4cMtj0mnAJDTwzprhJJZOPpsoahU7DQTdPZvzDSQcAO1+SL24gHsNc49kEzp4DynikkiaxG1QQ/azTaxrQZd9YgRJycDn/wBkNtmzNIBdOp46nEcddOCSSjJugegCrsbXiZcBqdSOBk8jOnsSqdHi8G/1TAAAwQcZ8u/JSSSf4ChM2B7agcBIg5bB1AgyP5q+2Wi5jWyIBmNOGun61SSV8fZSQTckkktR2f/Z"/>
          <p:cNvSpPr>
            <a:spLocks noChangeAspect="1" noChangeArrowheads="1"/>
          </p:cNvSpPr>
          <p:nvPr/>
        </p:nvSpPr>
        <p:spPr bwMode="auto">
          <a:xfrm>
            <a:off x="84667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b="1" cap="small" dirty="0" err="1"/>
              <a:t>Qualtrics</a:t>
            </a:r>
            <a:endParaRPr lang="en-US" b="1" cap="sm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26635-C6C6-4921-B200-D706E9669B1F}"/>
              </a:ext>
            </a:extLst>
          </p:cNvPr>
          <p:cNvSpPr/>
          <p:nvPr/>
        </p:nvSpPr>
        <p:spPr>
          <a:xfrm>
            <a:off x="0" y="-37553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DFFFF-D687-49C3-9925-1D1BEC6B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2"/>
            <a:ext cx="3365094" cy="864525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F567754-727B-498F-A614-C04833B6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7" y="2412998"/>
            <a:ext cx="10753725" cy="37661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If you have any questions about using Qualtrics at Oral Roberts, please contact Qualtrics Support through </a:t>
            </a:r>
            <a:r>
              <a:rPr lang="en-US" sz="4000" u="sng" dirty="0">
                <a:solidFill>
                  <a:schemeClr val="accent1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qualtrics.com/contact-support</a:t>
            </a:r>
            <a:r>
              <a:rPr lang="en-US" sz="4000" u="sng" dirty="0">
                <a:solidFill>
                  <a:schemeClr val="accent1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C4F142-188C-4AE9-942B-C776E0FFA617}"/>
              </a:ext>
            </a:extLst>
          </p:cNvPr>
          <p:cNvSpPr txBox="1">
            <a:spLocks/>
          </p:cNvSpPr>
          <p:nvPr/>
        </p:nvSpPr>
        <p:spPr>
          <a:xfrm>
            <a:off x="657224" y="823343"/>
            <a:ext cx="10772775" cy="1334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Qualtrics Support</a:t>
            </a:r>
          </a:p>
        </p:txBody>
      </p:sp>
    </p:spTree>
    <p:extLst>
      <p:ext uri="{BB962C8B-B14F-4D97-AF65-F5344CB8AC3E}">
        <p14:creationId xmlns:p14="http://schemas.microsoft.com/office/powerpoint/2010/main" val="1507795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Additional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76E6A-3ACA-4DEE-AAF0-A11FE1E7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500944"/>
            <a:ext cx="10753725" cy="37661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hlinkClick r:id="rId3"/>
              </a:rPr>
              <a:t>https://www.qualtrics.com/education/higher-education/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  <a:hlinkClick r:id="rId4"/>
              </a:rPr>
              <a:t>https://www.qualtrics.com/education/student-and-faculty-research/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  <a:hlinkClick r:id="rId5"/>
              </a:rPr>
              <a:t>https://www.qualtrics.com/community/categories/higher-education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What is Qualtrics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482E-F212-4DDD-9EBB-CAE633DC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21" y="2592282"/>
            <a:ext cx="10753725" cy="3766185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A cloud-based </a:t>
            </a:r>
            <a:r>
              <a:rPr lang="en-US" sz="3200" b="1" dirty="0">
                <a:solidFill>
                  <a:schemeClr val="accent3"/>
                </a:solidFill>
              </a:rPr>
              <a:t>experience management </a:t>
            </a:r>
            <a:r>
              <a:rPr lang="en-US" sz="3200" dirty="0">
                <a:solidFill>
                  <a:schemeClr val="accent1"/>
                </a:solidFill>
              </a:rPr>
              <a:t>company with software platforms that focuses on designing and improving products, services, and experiences for businesses and other organizations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 Survey software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 Academic research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 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3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Why Use Qualtrics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482E-F212-4DDD-9EBB-CAE633DC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34" y="2617220"/>
            <a:ext cx="10753725" cy="42407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- Competitors include Google, SurveyMonkey, </a:t>
            </a:r>
            <a:r>
              <a:rPr lang="en-US" sz="3200" dirty="0" err="1">
                <a:solidFill>
                  <a:schemeClr val="accent1"/>
                </a:solidFill>
              </a:rPr>
              <a:t>QuestionPro</a:t>
            </a:r>
            <a:r>
              <a:rPr lang="en-US" sz="3200" dirty="0">
                <a:solidFill>
                  <a:schemeClr val="accent1"/>
                </a:solidFill>
              </a:rPr>
              <a:t>, Survey Gizmo</a:t>
            </a:r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- Qualtrics is used by over 12,000+ brands worldwide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* Microsoft, HP, ABC, Chobani, P&amp;G, NASA, Zillow, IBM, Wharton, University of Cambridge…and ORU!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4572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- Over 2000 Universities &amp; Colleges use Qualtrics</a:t>
            </a:r>
          </a:p>
          <a:p>
            <a:pPr marL="4572" lvl="1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Why I like Qualtrics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482E-F212-4DDD-9EBB-CAE633DC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34" y="2617220"/>
            <a:ext cx="10753725" cy="42407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-Industry-leader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-User-friendly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-Smart / AI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-Customer Service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-“Qualtrics is the BMW of survey platforms”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13A7A-0C93-4BBF-A93F-CE5503E47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14" y="2358320"/>
            <a:ext cx="5114752" cy="30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Qualtrics for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482E-F212-4DDD-9EBB-CAE633DC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21" y="2592282"/>
            <a:ext cx="10753725" cy="376618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>
                <a:solidFill>
                  <a:schemeClr val="accent1"/>
                </a:solidFill>
              </a:rPr>
              <a:t> User-friendly survey platform (over 1 billion surveys a year)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accent1"/>
                </a:solidFill>
              </a:rPr>
              <a:t> Convert data into SPSS, Excel, other formats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accent1"/>
                </a:solidFill>
              </a:rPr>
              <a:t> Recording and live weekly webinars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05DDF-3181-4364-AA13-154CE1A50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" t="35514" r="14363" b="14667"/>
          <a:stretch/>
        </p:blipFill>
        <p:spPr>
          <a:xfrm>
            <a:off x="2399417" y="4206039"/>
            <a:ext cx="7393165" cy="24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2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How to Use Qualtrics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76E6A-3ACA-4DEE-AAF0-A11FE1E7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42361-FB6E-4502-8EFA-757B74B6C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05" t="9819" r="15319" b="19030"/>
          <a:stretch/>
        </p:blipFill>
        <p:spPr>
          <a:xfrm>
            <a:off x="2078181" y="2011680"/>
            <a:ext cx="8188036" cy="46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91D457-AF20-4B42-9FC6-E78860BD16B6}"/>
              </a:ext>
            </a:extLst>
          </p:cNvPr>
          <p:cNvSpPr/>
          <p:nvPr/>
        </p:nvSpPr>
        <p:spPr>
          <a:xfrm>
            <a:off x="0" y="-41181"/>
            <a:ext cx="12192000" cy="219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BCE66-C6B4-4280-9A76-0347AB41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823343"/>
            <a:ext cx="10772775" cy="13343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How to Use Qualtrics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B05B-CC60-42BD-93FE-0AE5FB7D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r="-2270" b="30316"/>
          <a:stretch/>
        </p:blipFill>
        <p:spPr>
          <a:xfrm>
            <a:off x="0" y="-41181"/>
            <a:ext cx="3365094" cy="8645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76E6A-3ACA-4DEE-AAF0-A11FE1E7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8" y="2435629"/>
            <a:ext cx="10753725" cy="3766185"/>
          </a:xfrm>
        </p:spPr>
        <p:txBody>
          <a:bodyPr/>
          <a:lstStyle/>
          <a:p>
            <a:r>
              <a:rPr lang="en-US" sz="3200" i="1" dirty="0">
                <a:solidFill>
                  <a:schemeClr val="accent1"/>
                </a:solidFill>
              </a:rPr>
              <a:t>Creating an account</a:t>
            </a:r>
          </a:p>
          <a:p>
            <a:endParaRPr lang="en-US" i="1" dirty="0"/>
          </a:p>
          <a:p>
            <a:r>
              <a:rPr lang="en-US" sz="3200" dirty="0">
                <a:solidFill>
                  <a:schemeClr val="accent1"/>
                </a:solidFill>
              </a:rPr>
              <a:t>Go to </a:t>
            </a:r>
            <a:r>
              <a:rPr lang="en-US" sz="3200" b="1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https://oralroberts.qualtrics.com/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E</a:t>
            </a:r>
            <a:r>
              <a:rPr lang="en-US" sz="3200" dirty="0">
                <a:solidFill>
                  <a:schemeClr val="accent1"/>
                </a:solidFill>
              </a:rPr>
              <a:t>nter in your University ID and password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Specify that you are not an existing user. You will then always log in through that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3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F0D9-FBBC-4001-A3AB-AABAAF36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74B2-E68D-4C36-9750-81F03D85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E129F-B6EE-4B8B-BFD7-C01797BC7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" t="5616" r="50756" b="7776"/>
          <a:stretch/>
        </p:blipFill>
        <p:spPr>
          <a:xfrm>
            <a:off x="1482810" y="650790"/>
            <a:ext cx="9744890" cy="5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7956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Custom 5">
      <a:dk1>
        <a:srgbClr val="66B1BD"/>
      </a:dk1>
      <a:lt1>
        <a:srgbClr val="3D3D3D"/>
      </a:lt1>
      <a:dk2>
        <a:srgbClr val="004376"/>
      </a:dk2>
      <a:lt2>
        <a:srgbClr val="3D3D3D"/>
      </a:lt2>
      <a:accent1>
        <a:srgbClr val="FFFFFF"/>
      </a:accent1>
      <a:accent2>
        <a:srgbClr val="92D050"/>
      </a:accent2>
      <a:accent3>
        <a:srgbClr val="66B1BD"/>
      </a:accent3>
      <a:accent4>
        <a:srgbClr val="74A8E7"/>
      </a:accent4>
      <a:accent5>
        <a:srgbClr val="655766"/>
      </a:accent5>
      <a:accent6>
        <a:srgbClr val="A1ACB9"/>
      </a:accent6>
      <a:hlink>
        <a:srgbClr val="96D2DE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9482</TotalTime>
  <Words>936</Words>
  <Application>Microsoft Office PowerPoint</Application>
  <PresentationFormat>Widescreen</PresentationFormat>
  <Paragraphs>104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Adobe Fan Heiti Std B</vt:lpstr>
      <vt:lpstr>Arial</vt:lpstr>
      <vt:lpstr>Calibri</vt:lpstr>
      <vt:lpstr>Calibri Light</vt:lpstr>
      <vt:lpstr>MS Mincho</vt:lpstr>
      <vt:lpstr>Times New Roman</vt:lpstr>
      <vt:lpstr>Metropolitan</vt:lpstr>
      <vt:lpstr>   Qualtrics: Academic Research &amp; in the Classroomaltrics:</vt:lpstr>
      <vt:lpstr>Qualtrics XM</vt:lpstr>
      <vt:lpstr>What is Qualtrics</vt:lpstr>
      <vt:lpstr>Why Use Qualtrics</vt:lpstr>
      <vt:lpstr>Why I like Qualtrics</vt:lpstr>
      <vt:lpstr>Qualtrics for Education</vt:lpstr>
      <vt:lpstr>How to Use Qualtrics</vt:lpstr>
      <vt:lpstr>How to Use Qualtrics</vt:lpstr>
      <vt:lpstr>PowerPoint Presentation</vt:lpstr>
      <vt:lpstr>How to Use Qualtrics</vt:lpstr>
      <vt:lpstr>PowerPoint Presentation</vt:lpstr>
      <vt:lpstr>PowerPoint Presentation</vt:lpstr>
      <vt:lpstr>PowerPoint Presentation</vt:lpstr>
      <vt:lpstr>Qualtrics</vt:lpstr>
      <vt:lpstr>Qualtrics</vt:lpstr>
      <vt:lpstr>Qualtrics</vt:lpstr>
      <vt:lpstr>Qualtrics</vt:lpstr>
      <vt:lpstr>Qualtrics</vt:lpstr>
      <vt:lpstr>Qualtrics</vt:lpstr>
      <vt:lpstr>Qualtrics</vt:lpstr>
      <vt:lpstr>Qualtrics</vt:lpstr>
      <vt:lpstr>Qualtrics</vt:lpstr>
      <vt:lpstr>Qualtrics</vt:lpstr>
      <vt:lpstr>Qualtrics</vt:lpstr>
      <vt:lpstr>Qualtrics</vt:lpstr>
      <vt:lpstr>Qualtrics</vt:lpstr>
      <vt:lpstr>Qualtrics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Qualtrics:</dc:title>
  <dc:creator>rgunn</dc:creator>
  <cp:lastModifiedBy>Dr. Kim Boyd</cp:lastModifiedBy>
  <cp:revision>22</cp:revision>
  <dcterms:created xsi:type="dcterms:W3CDTF">2021-01-28T19:33:20Z</dcterms:created>
  <dcterms:modified xsi:type="dcterms:W3CDTF">2021-02-25T20:13:09Z</dcterms:modified>
</cp:coreProperties>
</file>